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2A0D419" w14:textId="050DD713" w:rsidR="00733861" w:rsidRPr="00733861" w:rsidRDefault="00733861" w:rsidP="00B25701">
      <w:pPr>
        <w:spacing w:line="276" w:lineRule="auto"/>
        <w:rPr>
          <w:caps/>
          <w:color w:val="00B9BD" w:themeColor="accent1"/>
          <w:sz w:val="48"/>
          <w:lang w:val="en-GB"/>
        </w:rPr>
      </w:pPr>
      <w:r w:rsidRPr="00733861">
        <w:rPr>
          <w:caps/>
          <w:color w:val="00B9BD" w:themeColor="accent1"/>
          <w:sz w:val="48"/>
          <w:lang w:val="en-GB"/>
        </w:rPr>
        <w:t>Monitoring Report</w:t>
      </w:r>
    </w:p>
    <w:p w14:paraId="3CD7A092" w14:textId="17A8E6CD" w:rsidR="00F92931" w:rsidRPr="0022081F" w:rsidRDefault="00793B21" w:rsidP="009026D0">
      <w:pPr>
        <w:spacing w:line="276" w:lineRule="auto"/>
      </w:pPr>
      <w:r w:rsidRPr="00793B21">
        <w:rPr>
          <w:noProof/>
          <w14:cntxtAlts w14:val="0"/>
        </w:rPr>
      </w:r>
      <w:r w:rsidR="00793B21" w:rsidRPr="00793B21">
        <w:rPr>
          <w:noProof/>
          <w14:cntxtAlts w14:val="0"/>
        </w:rPr>
        <w:pict w14:anchorId="62F93173">
          <v:rect id="_x0000_i1033" alt="" style="width:468pt;height:.05pt;mso-width-percent:0;mso-height-percent:0;mso-width-percent:0;mso-height-percent:0" o:hralign="center" o:hrstd="t" o:hr="t" fillcolor="#a0a0a0" stroked="f"/>
        </w:pict>
      </w:r>
    </w:p>
    <w:p w14:paraId="3737D389" w14:textId="1DC9A468" w:rsidR="00635A56" w:rsidRPr="00733861" w:rsidRDefault="0002272D" w:rsidP="009026D0">
      <w:pPr>
        <w:pStyle w:val="Heading6"/>
        <w:spacing w:line="276" w:lineRule="auto"/>
        <w:rPr>
          <w:lang w:val="fr-FR"/>
        </w:rPr>
      </w:pPr>
      <w:r w:rsidRPr="00733861">
        <w:rPr>
          <w:sz w:val="24"/>
          <w:lang w:val="fr-FR"/>
        </w:rPr>
        <w:t xml:space="preserve">PUBLICATION DATE </w:t>
      </w:r>
      <w:r w:rsidRPr="00733861">
        <w:rPr>
          <w:lang w:val="fr-FR"/>
        </w:rPr>
        <w:t xml:space="preserve"> </w:t>
      </w:r>
      <w:r w:rsidR="0056373F">
        <w:rPr>
          <w:b/>
          <w:bCs/>
          <w:color w:val="515151" w:themeColor="text1"/>
          <w:lang w:val="fr-FR"/>
        </w:rPr>
        <w:t>14</w:t>
      </w:r>
      <w:r w:rsidRPr="00733861">
        <w:rPr>
          <w:b/>
          <w:bCs/>
          <w:color w:val="515151" w:themeColor="text1"/>
          <w:lang w:val="fr-FR"/>
        </w:rPr>
        <w:t>.</w:t>
      </w:r>
      <w:r w:rsidR="00460D2E" w:rsidRPr="00733861">
        <w:rPr>
          <w:b/>
          <w:bCs/>
          <w:color w:val="515151" w:themeColor="text1"/>
          <w:lang w:val="fr-FR"/>
        </w:rPr>
        <w:t>10</w:t>
      </w:r>
      <w:r w:rsidRPr="00733861">
        <w:rPr>
          <w:b/>
          <w:bCs/>
          <w:color w:val="515151" w:themeColor="text1"/>
          <w:lang w:val="fr-FR"/>
        </w:rPr>
        <w:t>.</w:t>
      </w:r>
      <w:r w:rsidR="00460D2E" w:rsidRPr="00733861">
        <w:rPr>
          <w:b/>
          <w:bCs/>
          <w:color w:val="515151" w:themeColor="text1"/>
          <w:lang w:val="fr-FR"/>
        </w:rPr>
        <w:t>2020</w:t>
      </w:r>
      <w:r w:rsidR="00A96321" w:rsidRPr="00733861">
        <w:rPr>
          <w:lang w:val="fr-FR"/>
        </w:rPr>
        <w:br/>
      </w:r>
      <w:proofErr w:type="gramStart"/>
      <w:r w:rsidR="00CD41BB" w:rsidRPr="00733861">
        <w:rPr>
          <w:sz w:val="24"/>
          <w:lang w:val="fr-FR"/>
        </w:rPr>
        <w:t xml:space="preserve">VERSION </w:t>
      </w:r>
      <w:r w:rsidRPr="00733861">
        <w:rPr>
          <w:lang w:val="fr-FR"/>
        </w:rPr>
        <w:t xml:space="preserve"> </w:t>
      </w:r>
      <w:r w:rsidRPr="00733861">
        <w:rPr>
          <w:b/>
          <w:bCs/>
          <w:color w:val="515151" w:themeColor="text1"/>
          <w:lang w:val="fr-FR"/>
        </w:rPr>
        <w:t>v.</w:t>
      </w:r>
      <w:proofErr w:type="gramEnd"/>
      <w:r w:rsidRPr="00733861">
        <w:rPr>
          <w:b/>
          <w:bCs/>
          <w:color w:val="515151" w:themeColor="text1"/>
          <w:lang w:val="fr-FR"/>
        </w:rPr>
        <w:t xml:space="preserve"> </w:t>
      </w:r>
      <w:r w:rsidR="00460D2E" w:rsidRPr="00733861">
        <w:rPr>
          <w:b/>
          <w:bCs/>
          <w:color w:val="515151" w:themeColor="text1"/>
          <w:lang w:val="fr-FR"/>
        </w:rPr>
        <w:t>1</w:t>
      </w:r>
      <w:r w:rsidRPr="00733861">
        <w:rPr>
          <w:b/>
          <w:bCs/>
          <w:color w:val="515151" w:themeColor="text1"/>
          <w:lang w:val="fr-FR"/>
        </w:rPr>
        <w:t>.</w:t>
      </w:r>
      <w:r w:rsidR="00CF0CFE">
        <w:rPr>
          <w:b/>
          <w:bCs/>
          <w:color w:val="515151" w:themeColor="text1"/>
          <w:lang w:val="fr-FR"/>
        </w:rPr>
        <w:t>1</w:t>
      </w:r>
      <w:r w:rsidRPr="00733861">
        <w:rPr>
          <w:b/>
          <w:bCs/>
          <w:color w:val="515151" w:themeColor="text1"/>
          <w:lang w:val="fr-FR"/>
        </w:rPr>
        <w:t xml:space="preserve"> </w:t>
      </w:r>
      <w:r w:rsidR="0096773B" w:rsidRPr="00733861">
        <w:rPr>
          <w:b/>
          <w:bCs/>
          <w:color w:val="515151" w:themeColor="text1"/>
          <w:lang w:val="fr-FR"/>
        </w:rPr>
        <w:br/>
      </w:r>
      <w:r w:rsidR="00A96321" w:rsidRPr="00733861">
        <w:rPr>
          <w:sz w:val="24"/>
          <w:lang w:val="fr-FR"/>
        </w:rPr>
        <w:t xml:space="preserve">RELATED </w:t>
      </w:r>
      <w:r w:rsidR="00CF0CFE">
        <w:rPr>
          <w:sz w:val="24"/>
          <w:lang w:val="fr-FR"/>
        </w:rPr>
        <w:t>SUPPORT</w:t>
      </w:r>
      <w:r w:rsidR="00A96321" w:rsidRPr="00733861">
        <w:rPr>
          <w:sz w:val="24"/>
          <w:lang w:val="fr-FR"/>
        </w:rPr>
        <w:t xml:space="preserve"> </w:t>
      </w:r>
      <w:r w:rsidR="00635A56" w:rsidRPr="00733861">
        <w:rPr>
          <w:lang w:val="fr-FR"/>
        </w:rPr>
        <w:t>–</w:t>
      </w:r>
      <w:r w:rsidR="0056373F">
        <w:rPr>
          <w:lang w:val="fr-FR"/>
        </w:rPr>
        <w:t xml:space="preserve"> </w:t>
      </w:r>
      <w:hyperlink r:id="rId12" w:history="1">
        <w:r w:rsidR="004473A5" w:rsidRPr="0056373F">
          <w:rPr>
            <w:rStyle w:val="Hyperlink"/>
            <w:rFonts w:asciiTheme="majorHAnsi" w:hAnsiTheme="majorHAnsi"/>
            <w:b/>
            <w:bCs/>
            <w:color w:val="515151" w:themeColor="text1"/>
            <w:u w:val="none"/>
            <w:lang w:val="fr-FR"/>
          </w:rPr>
          <w:t xml:space="preserve">TEMPLATE GUIDE </w:t>
        </w:r>
        <w:r w:rsidR="00733861" w:rsidRPr="0056373F">
          <w:rPr>
            <w:rStyle w:val="Hyperlink"/>
            <w:rFonts w:asciiTheme="majorHAnsi" w:hAnsiTheme="majorHAnsi"/>
            <w:b/>
            <w:bCs/>
            <w:color w:val="515151" w:themeColor="text1"/>
            <w:u w:val="none"/>
            <w:lang w:val="fr-FR"/>
          </w:rPr>
          <w:t>Monitoring Report</w:t>
        </w:r>
        <w:r w:rsidR="0056373F" w:rsidRPr="0056373F">
          <w:rPr>
            <w:rStyle w:val="Hyperlink"/>
            <w:rFonts w:asciiTheme="majorHAnsi" w:hAnsiTheme="majorHAnsi"/>
            <w:b/>
            <w:bCs/>
            <w:color w:val="515151" w:themeColor="text1"/>
            <w:u w:val="none"/>
            <w:lang w:val="fr-FR"/>
          </w:rPr>
          <w:t xml:space="preserve"> v. 1.1</w:t>
        </w:r>
      </w:hyperlink>
    </w:p>
    <w:p w14:paraId="73BB0815" w14:textId="77777777" w:rsidR="00F92931" w:rsidRPr="00947B25" w:rsidRDefault="00793B21" w:rsidP="009026D0">
      <w:pPr>
        <w:pStyle w:val="Heading6"/>
        <w:spacing w:line="276" w:lineRule="auto"/>
      </w:pPr>
      <w:r w:rsidRPr="00793B21">
        <w:rPr>
          <w:noProof/>
          <w14:cntxtAlts w14:val="0"/>
        </w:rPr>
      </w:r>
      <w:r w:rsidR="00793B21" w:rsidRPr="00793B21">
        <w:rPr>
          <w:noProof/>
          <w14:cntxtAlts w14:val="0"/>
        </w:rPr>
        <w:pict w14:anchorId="4E506370">
          <v:rect id="_x0000_i1032" alt="" style="width:468pt;height:.05pt;mso-width-percent:0;mso-height-percent:0;mso-width-percent:0;mso-height-percent:0" o:hralign="center" o:hrstd="t" o:hr="t" fillcolor="#a0a0a0" stroked="f"/>
        </w:pict>
      </w:r>
    </w:p>
    <w:p w14:paraId="6931FB3F" w14:textId="77777777" w:rsidR="00C30F02" w:rsidRDefault="00C30F02" w:rsidP="009026D0">
      <w:pPr>
        <w:spacing w:line="276" w:lineRule="auto"/>
        <w:rPr>
          <w:lang w:val="en-GB"/>
        </w:rPr>
      </w:pPr>
    </w:p>
    <w:p w14:paraId="3D809633" w14:textId="77777777" w:rsidR="007D2F0B" w:rsidRPr="00C30F02" w:rsidRDefault="007D2F0B" w:rsidP="009026D0">
      <w:pPr>
        <w:spacing w:line="276" w:lineRule="auto"/>
        <w:rPr>
          <w:lang w:val="en-GB"/>
        </w:rPr>
      </w:pPr>
    </w:p>
    <w:p w14:paraId="675A72F4" w14:textId="77777777" w:rsidR="004473A5" w:rsidRDefault="004473A5" w:rsidP="009026D0">
      <w:pPr>
        <w:spacing w:line="276" w:lineRule="auto"/>
      </w:pPr>
    </w:p>
    <w:p w14:paraId="13F8EF15" w14:textId="77777777" w:rsidR="004473A5" w:rsidRPr="00974F10" w:rsidRDefault="004473A5" w:rsidP="009026D0">
      <w:pPr>
        <w:spacing w:line="276" w:lineRule="auto"/>
        <w:rPr>
          <w:lang w:val="en-GB"/>
        </w:rPr>
      </w:pPr>
      <w:r w:rsidRPr="00974F10">
        <w:rPr>
          <w:lang w:val="en-GB"/>
        </w:rPr>
        <w:t xml:space="preserve">This document contains the following Sections </w:t>
      </w:r>
    </w:p>
    <w:p w14:paraId="137C07A3" w14:textId="2063F571" w:rsidR="004473A5" w:rsidRPr="00733861" w:rsidRDefault="004473A5" w:rsidP="009026D0">
      <w:pPr>
        <w:spacing w:line="276" w:lineRule="auto"/>
        <w:rPr>
          <w:lang w:val="en-GB"/>
        </w:rPr>
      </w:pPr>
      <w:r w:rsidRPr="00974F10">
        <w:rPr>
          <w:lang w:val="en-GB"/>
        </w:rPr>
        <w:br/>
        <w:t>Key Project Information</w:t>
      </w:r>
    </w:p>
    <w:p w14:paraId="119C1666" w14:textId="47846886" w:rsidR="00733861" w:rsidRPr="00733861" w:rsidRDefault="00733861" w:rsidP="009026D0">
      <w:pPr>
        <w:spacing w:line="276" w:lineRule="auto"/>
        <w:rPr>
          <w:rFonts w:asciiTheme="minorHAnsi" w:hAnsiTheme="minorHAnsi"/>
          <w:color w:val="515151" w:themeColor="text1"/>
        </w:rPr>
      </w:pPr>
      <w:r w:rsidRPr="00733861">
        <w:rPr>
          <w:rFonts w:asciiTheme="minorHAnsi" w:hAnsiTheme="minorHAnsi"/>
          <w:color w:val="515151" w:themeColor="text1"/>
          <w:u w:val="single"/>
        </w:rPr>
        <w:fldChar w:fldCharType="begin"/>
      </w:r>
      <w:r w:rsidRPr="00733861">
        <w:rPr>
          <w:rFonts w:asciiTheme="minorHAnsi" w:hAnsiTheme="minorHAnsi"/>
          <w:color w:val="515151" w:themeColor="text1"/>
          <w:u w:val="single"/>
        </w:rPr>
        <w:instrText xml:space="preserve"> REF _Ref49860651 \r \h  \* MERGEFORMAT </w:instrText>
      </w:r>
      <w:r w:rsidRPr="00733861">
        <w:rPr>
          <w:rFonts w:asciiTheme="minorHAnsi" w:hAnsiTheme="minorHAnsi"/>
          <w:color w:val="515151" w:themeColor="text1"/>
          <w:u w:val="single"/>
        </w:rPr>
      </w:r>
      <w:r w:rsidRPr="00733861">
        <w:rPr>
          <w:rFonts w:asciiTheme="minorHAnsi" w:hAnsiTheme="minorHAnsi"/>
          <w:color w:val="515151" w:themeColor="text1"/>
          <w:u w:val="single"/>
        </w:rPr>
        <w:fldChar w:fldCharType="separate"/>
      </w:r>
      <w:r w:rsidR="0056681D">
        <w:rPr>
          <w:rFonts w:asciiTheme="minorHAnsi" w:hAnsiTheme="minorHAnsi"/>
          <w:color w:val="515151" w:themeColor="text1"/>
          <w:u w:val="single"/>
        </w:rPr>
        <w:t>SECTION A</w:t>
      </w:r>
      <w:r w:rsidRPr="00733861">
        <w:rPr>
          <w:rFonts w:asciiTheme="minorHAnsi" w:hAnsiTheme="minorHAnsi"/>
          <w:color w:val="515151" w:themeColor="text1"/>
          <w:u w:val="single"/>
        </w:rPr>
        <w:fldChar w:fldCharType="end"/>
      </w:r>
      <w:r w:rsidRPr="00733861">
        <w:rPr>
          <w:rFonts w:asciiTheme="minorHAnsi" w:hAnsiTheme="minorHAnsi"/>
          <w:color w:val="515151" w:themeColor="text1"/>
        </w:rPr>
        <w:t xml:space="preserve"> - Description of project </w:t>
      </w:r>
    </w:p>
    <w:p w14:paraId="2C14126F" w14:textId="5BAFA0E3" w:rsidR="00733861" w:rsidRPr="00733861" w:rsidRDefault="00733861" w:rsidP="009026D0">
      <w:pPr>
        <w:spacing w:line="276" w:lineRule="auto"/>
        <w:rPr>
          <w:rFonts w:asciiTheme="minorHAnsi" w:hAnsiTheme="minorHAnsi"/>
          <w:color w:val="515151" w:themeColor="text1"/>
        </w:rPr>
      </w:pPr>
      <w:r w:rsidRPr="00733861">
        <w:rPr>
          <w:rFonts w:asciiTheme="minorHAnsi" w:hAnsiTheme="minorHAnsi"/>
          <w:color w:val="515151" w:themeColor="text1"/>
          <w:u w:val="single"/>
        </w:rPr>
        <w:fldChar w:fldCharType="begin"/>
      </w:r>
      <w:r w:rsidRPr="00733861">
        <w:rPr>
          <w:rFonts w:asciiTheme="minorHAnsi" w:hAnsiTheme="minorHAnsi"/>
          <w:color w:val="515151" w:themeColor="text1"/>
          <w:u w:val="single"/>
        </w:rPr>
        <w:instrText xml:space="preserve"> REF _Ref49860659 \r \h  \* MERGEFORMAT </w:instrText>
      </w:r>
      <w:r w:rsidRPr="00733861">
        <w:rPr>
          <w:rFonts w:asciiTheme="minorHAnsi" w:hAnsiTheme="minorHAnsi"/>
          <w:color w:val="515151" w:themeColor="text1"/>
          <w:u w:val="single"/>
        </w:rPr>
      </w:r>
      <w:r w:rsidRPr="00733861">
        <w:rPr>
          <w:rFonts w:asciiTheme="minorHAnsi" w:hAnsiTheme="minorHAnsi"/>
          <w:color w:val="515151" w:themeColor="text1"/>
          <w:u w:val="single"/>
        </w:rPr>
        <w:fldChar w:fldCharType="separate"/>
      </w:r>
      <w:r w:rsidR="0056681D">
        <w:rPr>
          <w:rFonts w:asciiTheme="minorHAnsi" w:hAnsiTheme="minorHAnsi"/>
          <w:color w:val="515151" w:themeColor="text1"/>
          <w:u w:val="single"/>
        </w:rPr>
        <w:t>SECTION B</w:t>
      </w:r>
      <w:r w:rsidRPr="00733861">
        <w:rPr>
          <w:rFonts w:asciiTheme="minorHAnsi" w:hAnsiTheme="minorHAnsi"/>
          <w:color w:val="515151" w:themeColor="text1"/>
          <w:u w:val="single"/>
        </w:rPr>
        <w:fldChar w:fldCharType="end"/>
      </w:r>
      <w:r w:rsidRPr="00733861">
        <w:rPr>
          <w:rFonts w:asciiTheme="minorHAnsi" w:hAnsiTheme="minorHAnsi"/>
          <w:color w:val="515151" w:themeColor="text1"/>
        </w:rPr>
        <w:t xml:space="preserve"> - Implementation of project</w:t>
      </w:r>
    </w:p>
    <w:p w14:paraId="1913FBD3" w14:textId="0F59C6D2" w:rsidR="00733861" w:rsidRPr="00733861" w:rsidRDefault="0014431A" w:rsidP="009026D0">
      <w:pPr>
        <w:spacing w:line="276" w:lineRule="auto"/>
        <w:rPr>
          <w:rFonts w:asciiTheme="minorHAnsi" w:hAnsiTheme="minorHAnsi"/>
          <w:color w:val="515151" w:themeColor="text1"/>
        </w:rPr>
      </w:pPr>
      <w:r>
        <w:rPr>
          <w:rFonts w:asciiTheme="minorHAnsi" w:hAnsiTheme="minorHAnsi"/>
          <w:color w:val="515151" w:themeColor="text1"/>
          <w:u w:val="single"/>
        </w:rPr>
        <w:t xml:space="preserve">SECTION C </w:t>
      </w:r>
      <w:r w:rsidR="00733861" w:rsidRPr="00733861">
        <w:rPr>
          <w:rFonts w:asciiTheme="minorHAnsi" w:hAnsiTheme="minorHAnsi"/>
          <w:color w:val="515151" w:themeColor="text1"/>
        </w:rPr>
        <w:t xml:space="preserve">- Description of monitoring system applied by the project </w:t>
      </w:r>
    </w:p>
    <w:p w14:paraId="2EB09CC7" w14:textId="11BB30A9" w:rsidR="00733861" w:rsidRPr="00733861" w:rsidRDefault="0059782F" w:rsidP="009026D0">
      <w:pPr>
        <w:spacing w:line="276" w:lineRule="auto"/>
        <w:rPr>
          <w:rFonts w:asciiTheme="minorHAnsi" w:hAnsiTheme="minorHAnsi"/>
          <w:color w:val="515151" w:themeColor="text1"/>
        </w:rPr>
      </w:pPr>
      <w:r>
        <w:rPr>
          <w:rFonts w:asciiTheme="minorHAnsi" w:hAnsiTheme="minorHAnsi"/>
          <w:color w:val="515151" w:themeColor="text1"/>
          <w:u w:val="single"/>
        </w:rPr>
        <w:t>SECTION D</w:t>
      </w:r>
      <w:r w:rsidR="00733861" w:rsidRPr="00733861">
        <w:rPr>
          <w:rFonts w:asciiTheme="minorHAnsi" w:hAnsiTheme="minorHAnsi"/>
          <w:color w:val="515151" w:themeColor="text1"/>
        </w:rPr>
        <w:t xml:space="preserve"> - Data and parameters</w:t>
      </w:r>
    </w:p>
    <w:p w14:paraId="487B50F0" w14:textId="3AC8FCC9" w:rsidR="00733861" w:rsidRPr="00733861" w:rsidRDefault="0059782F" w:rsidP="009026D0">
      <w:pPr>
        <w:spacing w:line="276" w:lineRule="auto"/>
        <w:rPr>
          <w:rFonts w:asciiTheme="minorHAnsi" w:hAnsiTheme="minorHAnsi"/>
          <w:color w:val="515151" w:themeColor="text1"/>
        </w:rPr>
      </w:pPr>
      <w:r>
        <w:rPr>
          <w:rFonts w:asciiTheme="minorHAnsi" w:hAnsiTheme="minorHAnsi"/>
          <w:color w:val="515151" w:themeColor="text1"/>
          <w:u w:val="single"/>
        </w:rPr>
        <w:t>SECTION E</w:t>
      </w:r>
      <w:r w:rsidR="00733861" w:rsidRPr="00733861">
        <w:rPr>
          <w:rFonts w:asciiTheme="minorHAnsi" w:hAnsiTheme="minorHAnsi"/>
          <w:color w:val="515151" w:themeColor="text1"/>
          <w:u w:val="single"/>
        </w:rPr>
        <w:t xml:space="preserve"> </w:t>
      </w:r>
      <w:r w:rsidR="00733861" w:rsidRPr="00733861">
        <w:rPr>
          <w:rFonts w:asciiTheme="minorHAnsi" w:hAnsiTheme="minorHAnsi"/>
          <w:color w:val="515151" w:themeColor="text1"/>
        </w:rPr>
        <w:t>- Calculation of SDG Impacts</w:t>
      </w:r>
    </w:p>
    <w:p w14:paraId="3DDCEE70" w14:textId="52853CDC" w:rsidR="00733861" w:rsidRPr="00733861" w:rsidRDefault="00733861" w:rsidP="009026D0">
      <w:pPr>
        <w:spacing w:line="276" w:lineRule="auto"/>
        <w:rPr>
          <w:rFonts w:asciiTheme="minorHAnsi" w:hAnsiTheme="minorHAnsi"/>
          <w:color w:val="515151" w:themeColor="text1"/>
        </w:rPr>
      </w:pPr>
      <w:r w:rsidRPr="00733861">
        <w:rPr>
          <w:rFonts w:asciiTheme="minorHAnsi" w:hAnsiTheme="minorHAnsi"/>
          <w:color w:val="515151" w:themeColor="text1"/>
          <w:u w:val="single"/>
        </w:rPr>
        <w:fldChar w:fldCharType="begin"/>
      </w:r>
      <w:r w:rsidRPr="00733861">
        <w:rPr>
          <w:rFonts w:asciiTheme="minorHAnsi" w:hAnsiTheme="minorHAnsi"/>
          <w:color w:val="515151" w:themeColor="text1"/>
          <w:u w:val="single"/>
        </w:rPr>
        <w:instrText xml:space="preserve"> REF _Ref49860694 \r \h  \* MERGEFORMAT </w:instrText>
      </w:r>
      <w:r w:rsidRPr="00733861">
        <w:rPr>
          <w:rFonts w:asciiTheme="minorHAnsi" w:hAnsiTheme="minorHAnsi"/>
          <w:color w:val="515151" w:themeColor="text1"/>
          <w:u w:val="single"/>
        </w:rPr>
      </w:r>
      <w:r w:rsidRPr="00733861">
        <w:rPr>
          <w:rFonts w:asciiTheme="minorHAnsi" w:hAnsiTheme="minorHAnsi"/>
          <w:color w:val="515151" w:themeColor="text1"/>
          <w:u w:val="single"/>
        </w:rPr>
        <w:fldChar w:fldCharType="separate"/>
      </w:r>
      <w:r w:rsidR="0056681D">
        <w:rPr>
          <w:rFonts w:asciiTheme="minorHAnsi" w:hAnsiTheme="minorHAnsi"/>
          <w:color w:val="515151" w:themeColor="text1"/>
          <w:u w:val="single"/>
        </w:rPr>
        <w:t>SECTION F</w:t>
      </w:r>
      <w:r w:rsidRPr="00733861">
        <w:rPr>
          <w:rFonts w:asciiTheme="minorHAnsi" w:hAnsiTheme="minorHAnsi"/>
          <w:color w:val="515151" w:themeColor="text1"/>
          <w:u w:val="single"/>
        </w:rPr>
        <w:fldChar w:fldCharType="end"/>
      </w:r>
      <w:r w:rsidRPr="00733861">
        <w:rPr>
          <w:rFonts w:asciiTheme="minorHAnsi" w:hAnsiTheme="minorHAnsi"/>
          <w:color w:val="515151" w:themeColor="text1"/>
          <w:u w:val="single"/>
        </w:rPr>
        <w:t xml:space="preserve"> </w:t>
      </w:r>
      <w:r w:rsidRPr="00733861">
        <w:rPr>
          <w:rFonts w:asciiTheme="minorHAnsi" w:hAnsiTheme="minorHAnsi"/>
          <w:color w:val="515151" w:themeColor="text1"/>
        </w:rPr>
        <w:t>- Safeguards Reporting</w:t>
      </w:r>
    </w:p>
    <w:p w14:paraId="5FB42410" w14:textId="34A5E90A" w:rsidR="00733861" w:rsidRPr="00733861" w:rsidRDefault="00733861" w:rsidP="009026D0">
      <w:pPr>
        <w:spacing w:line="276" w:lineRule="auto"/>
        <w:rPr>
          <w:rFonts w:asciiTheme="minorHAnsi" w:hAnsiTheme="minorHAnsi"/>
          <w:color w:val="515151" w:themeColor="text1"/>
        </w:rPr>
      </w:pPr>
      <w:r w:rsidRPr="00733861">
        <w:rPr>
          <w:rFonts w:asciiTheme="minorHAnsi" w:hAnsiTheme="minorHAnsi"/>
          <w:color w:val="515151" w:themeColor="text1"/>
          <w:u w:val="single"/>
        </w:rPr>
        <w:fldChar w:fldCharType="begin"/>
      </w:r>
      <w:r w:rsidRPr="00733861">
        <w:rPr>
          <w:rFonts w:asciiTheme="minorHAnsi" w:hAnsiTheme="minorHAnsi"/>
          <w:color w:val="515151" w:themeColor="text1"/>
          <w:u w:val="single"/>
        </w:rPr>
        <w:instrText xml:space="preserve"> REF _Ref49860701 \r \h  \* MERGEFORMAT </w:instrText>
      </w:r>
      <w:r w:rsidRPr="00733861">
        <w:rPr>
          <w:rFonts w:asciiTheme="minorHAnsi" w:hAnsiTheme="minorHAnsi"/>
          <w:color w:val="515151" w:themeColor="text1"/>
          <w:u w:val="single"/>
        </w:rPr>
      </w:r>
      <w:r w:rsidRPr="00733861">
        <w:rPr>
          <w:rFonts w:asciiTheme="minorHAnsi" w:hAnsiTheme="minorHAnsi"/>
          <w:color w:val="515151" w:themeColor="text1"/>
          <w:u w:val="single"/>
        </w:rPr>
        <w:fldChar w:fldCharType="separate"/>
      </w:r>
      <w:r w:rsidR="0056681D">
        <w:rPr>
          <w:rFonts w:asciiTheme="minorHAnsi" w:hAnsiTheme="minorHAnsi"/>
          <w:color w:val="515151" w:themeColor="text1"/>
          <w:u w:val="single"/>
        </w:rPr>
        <w:t>SECTION G</w:t>
      </w:r>
      <w:r w:rsidRPr="00733861">
        <w:rPr>
          <w:rFonts w:asciiTheme="minorHAnsi" w:hAnsiTheme="minorHAnsi"/>
          <w:color w:val="515151" w:themeColor="text1"/>
          <w:u w:val="single"/>
        </w:rPr>
        <w:fldChar w:fldCharType="end"/>
      </w:r>
      <w:r w:rsidRPr="00733861">
        <w:rPr>
          <w:rFonts w:asciiTheme="minorHAnsi" w:hAnsiTheme="minorHAnsi"/>
          <w:color w:val="515151" w:themeColor="text1"/>
        </w:rPr>
        <w:t xml:space="preserve"> - Stakeholder inputs and legal disputes</w:t>
      </w:r>
    </w:p>
    <w:p w14:paraId="471CA981" w14:textId="77777777" w:rsidR="004473A5" w:rsidRPr="008C3818" w:rsidRDefault="004473A5" w:rsidP="009026D0">
      <w:pPr>
        <w:spacing w:line="276" w:lineRule="auto"/>
        <w:rPr>
          <w:rFonts w:asciiTheme="minorHAnsi" w:hAnsiTheme="minorHAnsi"/>
        </w:rPr>
      </w:pPr>
    </w:p>
    <w:p w14:paraId="090EF51A" w14:textId="5EFF5E3E" w:rsidR="006D53FE" w:rsidRDefault="006D53FE" w:rsidP="009026D0">
      <w:pPr>
        <w:spacing w:line="276" w:lineRule="auto"/>
      </w:pPr>
    </w:p>
    <w:p w14:paraId="05CF5A40" w14:textId="7EC60809" w:rsidR="00BB782E" w:rsidRDefault="00BB782E" w:rsidP="009026D0">
      <w:pPr>
        <w:spacing w:line="276" w:lineRule="auto"/>
      </w:pPr>
    </w:p>
    <w:p w14:paraId="0E2F49B8" w14:textId="29A612B7" w:rsidR="00733861" w:rsidRDefault="00733861" w:rsidP="009026D0">
      <w:pPr>
        <w:spacing w:line="276" w:lineRule="auto"/>
        <w:contextualSpacing w:val="0"/>
        <w:rPr>
          <w:lang w:val="en-GB"/>
        </w:rPr>
      </w:pPr>
      <w:r>
        <w:rPr>
          <w:lang w:val="en-GB"/>
        </w:rPr>
        <w:br w:type="page"/>
      </w:r>
    </w:p>
    <w:p w14:paraId="1DFFAF16" w14:textId="4968CA1C" w:rsidR="004473A5" w:rsidRDefault="004473A5" w:rsidP="009026D0">
      <w:pPr>
        <w:pStyle w:val="Heading3"/>
        <w:spacing w:line="276" w:lineRule="auto"/>
      </w:pPr>
      <w:r w:rsidRPr="00C45525">
        <w:lastRenderedPageBreak/>
        <w:t>KEY PROJECT INFORMATION</w:t>
      </w:r>
    </w:p>
    <w:p w14:paraId="440A25D3" w14:textId="77777777" w:rsidR="00733861" w:rsidRPr="00AC1B71" w:rsidRDefault="00733861" w:rsidP="009026D0">
      <w:pPr>
        <w:spacing w:line="276" w:lineRule="auto"/>
        <w:contextualSpacing w:val="0"/>
        <w:rPr>
          <w:b/>
          <w:bCs/>
        </w:rPr>
      </w:pPr>
    </w:p>
    <w:p w14:paraId="74ECA499" w14:textId="68887125" w:rsidR="004473A5" w:rsidRDefault="00733861" w:rsidP="009026D0">
      <w:pPr>
        <w:pStyle w:val="Heading5"/>
        <w:spacing w:line="276" w:lineRule="auto"/>
        <w:rPr>
          <w:lang w:val="en-GB"/>
        </w:rPr>
      </w:pPr>
      <w:r>
        <w:rPr>
          <w:lang w:val="en-GB"/>
        </w:rPr>
        <w:t xml:space="preserve">Key Project </w:t>
      </w:r>
      <w:r w:rsidRPr="00816579">
        <w:t>Information</w:t>
      </w:r>
    </w:p>
    <w:tbl>
      <w:tblPr>
        <w:tblStyle w:val="GridTable5Dark-Accent1"/>
        <w:tblpPr w:leftFromText="180" w:rightFromText="180" w:vertAnchor="text" w:horzAnchor="margin" w:tblpY="5"/>
        <w:tblW w:w="9442" w:type="dxa"/>
        <w:tblCellMar>
          <w:top w:w="85" w:type="dxa"/>
        </w:tblCellMar>
        <w:tblLook w:val="0680" w:firstRow="0" w:lastRow="0" w:firstColumn="1" w:lastColumn="0" w:noHBand="1" w:noVBand="1"/>
      </w:tblPr>
      <w:tblGrid>
        <w:gridCol w:w="4390"/>
        <w:gridCol w:w="5052"/>
      </w:tblGrid>
      <w:tr w:rsidR="00733861" w:rsidRPr="00211D67" w14:paraId="6845A903"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7848F33A" w14:textId="5612005B"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GS ID (s) of Project (s)</w:t>
            </w:r>
          </w:p>
        </w:tc>
        <w:tc>
          <w:tcPr>
            <w:tcW w:w="5052" w:type="dxa"/>
          </w:tcPr>
          <w:p w14:paraId="3FE7219F" w14:textId="129CC4A9" w:rsidR="00733861" w:rsidRPr="00733861" w:rsidRDefault="005B40E7"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rPr>
            </w:pPr>
            <w:r>
              <w:rPr>
                <w:rFonts w:asciiTheme="minorHAnsi" w:hAnsiTheme="minorHAnsi"/>
                <w:color w:val="515151" w:themeColor="text1"/>
                <w:szCs w:val="20"/>
              </w:rPr>
              <w:t>GS 751</w:t>
            </w:r>
          </w:p>
        </w:tc>
      </w:tr>
      <w:tr w:rsidR="00733861" w:rsidRPr="00211D67" w14:paraId="5FE47B57"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430C3144" w14:textId="137808A6"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Title of the project (s) covered by monitoring report</w:t>
            </w:r>
          </w:p>
        </w:tc>
        <w:tc>
          <w:tcPr>
            <w:tcW w:w="5052" w:type="dxa"/>
          </w:tcPr>
          <w:p w14:paraId="551DA898" w14:textId="18A93685" w:rsidR="00733861" w:rsidRPr="00733861" w:rsidRDefault="00B81039"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sidRPr="00865064">
              <w:rPr>
                <w:rFonts w:asciiTheme="minorHAnsi" w:hAnsiTheme="minorHAnsi" w:cstheme="minorHAnsi"/>
                <w:szCs w:val="20"/>
              </w:rPr>
              <w:t xml:space="preserve">National Biodigester </w:t>
            </w:r>
            <w:proofErr w:type="spellStart"/>
            <w:r w:rsidRPr="00865064">
              <w:rPr>
                <w:rFonts w:asciiTheme="minorHAnsi" w:hAnsiTheme="minorHAnsi" w:cstheme="minorHAnsi"/>
                <w:szCs w:val="20"/>
              </w:rPr>
              <w:t>Programme</w:t>
            </w:r>
            <w:proofErr w:type="spellEnd"/>
            <w:r w:rsidRPr="00865064">
              <w:rPr>
                <w:rFonts w:asciiTheme="minorHAnsi" w:hAnsiTheme="minorHAnsi" w:cstheme="minorHAnsi"/>
                <w:szCs w:val="20"/>
              </w:rPr>
              <w:t>, Cambodia</w:t>
            </w:r>
          </w:p>
        </w:tc>
      </w:tr>
      <w:tr w:rsidR="00733861" w:rsidRPr="00211D67" w14:paraId="7F886451"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0F23BF0C" w14:textId="7EF08332" w:rsidR="00733861" w:rsidRPr="00733861" w:rsidRDefault="00733861" w:rsidP="009026D0">
            <w:pPr>
              <w:spacing w:line="276" w:lineRule="auto"/>
              <w:ind w:left="34"/>
              <w:rPr>
                <w:rFonts w:asciiTheme="minorHAnsi" w:hAnsiTheme="minorHAnsi"/>
                <w:b/>
                <w:bCs w:val="0"/>
                <w:color w:val="FFFFFF" w:themeColor="background1"/>
                <w:lang w:eastAsia="de-DE"/>
              </w:rPr>
            </w:pPr>
            <w:r w:rsidRPr="00733861">
              <w:rPr>
                <w:rFonts w:asciiTheme="minorHAnsi" w:hAnsiTheme="minorHAnsi" w:cs="Arial"/>
                <w:b/>
                <w:bCs w:val="0"/>
                <w:color w:val="FFFFFF" w:themeColor="background1"/>
              </w:rPr>
              <w:t>Version number of the PDD/VPA-DD (s) applicable to this monitoring report</w:t>
            </w:r>
          </w:p>
        </w:tc>
        <w:tc>
          <w:tcPr>
            <w:tcW w:w="5052" w:type="dxa"/>
          </w:tcPr>
          <w:p w14:paraId="5467FCE7" w14:textId="352F0FFA" w:rsidR="00733861" w:rsidRPr="00733861" w:rsidRDefault="0073633C"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Pr>
                <w:rFonts w:asciiTheme="minorHAnsi" w:hAnsiTheme="minorHAnsi"/>
                <w:color w:val="515151" w:themeColor="text1"/>
                <w:szCs w:val="20"/>
                <w:lang w:val="en-GB"/>
              </w:rPr>
              <w:t>2.</w:t>
            </w:r>
            <w:r w:rsidR="003E46A2">
              <w:rPr>
                <w:rFonts w:asciiTheme="minorHAnsi" w:hAnsiTheme="minorHAnsi"/>
                <w:color w:val="515151" w:themeColor="text1"/>
                <w:szCs w:val="20"/>
                <w:lang w:val="en-GB"/>
              </w:rPr>
              <w:t>2</w:t>
            </w:r>
          </w:p>
        </w:tc>
      </w:tr>
      <w:tr w:rsidR="00733861" w:rsidRPr="00211D67" w14:paraId="621573B5"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5D3CAA79" w14:textId="6BE60C86"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Version number of the monitoring report</w:t>
            </w:r>
          </w:p>
        </w:tc>
        <w:tc>
          <w:tcPr>
            <w:tcW w:w="5052" w:type="dxa"/>
          </w:tcPr>
          <w:p w14:paraId="1602384E" w14:textId="513C4B62" w:rsidR="00733861" w:rsidRPr="00733861" w:rsidRDefault="00636B3C"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Pr>
                <w:rFonts w:asciiTheme="minorHAnsi" w:hAnsiTheme="minorHAnsi"/>
                <w:color w:val="515151" w:themeColor="text1"/>
                <w:szCs w:val="20"/>
                <w:lang w:val="en-GB"/>
              </w:rPr>
              <w:t>2</w:t>
            </w:r>
            <w:r w:rsidR="009B6CEA">
              <w:rPr>
                <w:rFonts w:asciiTheme="minorHAnsi" w:hAnsiTheme="minorHAnsi"/>
                <w:color w:val="515151" w:themeColor="text1"/>
                <w:szCs w:val="20"/>
                <w:lang w:val="en-GB"/>
              </w:rPr>
              <w:t>.</w:t>
            </w:r>
            <w:r w:rsidR="00C9221C">
              <w:rPr>
                <w:rFonts w:asciiTheme="minorHAnsi" w:hAnsiTheme="minorHAnsi"/>
                <w:color w:val="515151" w:themeColor="text1"/>
                <w:szCs w:val="20"/>
                <w:lang w:val="en-GB"/>
              </w:rPr>
              <w:t>0</w:t>
            </w:r>
          </w:p>
        </w:tc>
      </w:tr>
      <w:tr w:rsidR="00733861" w:rsidRPr="00211D67" w14:paraId="1753A604"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67A3354C" w14:textId="737B5827" w:rsidR="00733861" w:rsidRPr="00733861" w:rsidRDefault="00733861" w:rsidP="009026D0">
            <w:pPr>
              <w:spacing w:line="276" w:lineRule="auto"/>
              <w:ind w:left="34"/>
              <w:rPr>
                <w:rFonts w:asciiTheme="minorHAnsi" w:hAnsiTheme="minorHAnsi"/>
                <w:b/>
                <w:bCs w:val="0"/>
                <w:color w:val="FFFFFF" w:themeColor="background1"/>
                <w:lang w:eastAsia="de-DE"/>
              </w:rPr>
            </w:pPr>
            <w:r w:rsidRPr="00733861">
              <w:rPr>
                <w:rFonts w:asciiTheme="minorHAnsi" w:hAnsiTheme="minorHAnsi" w:cs="Arial"/>
                <w:b/>
                <w:bCs w:val="0"/>
                <w:color w:val="FFFFFF" w:themeColor="background1"/>
              </w:rPr>
              <w:t xml:space="preserve">Completion date of the monitoring report </w:t>
            </w:r>
          </w:p>
        </w:tc>
        <w:tc>
          <w:tcPr>
            <w:tcW w:w="5052" w:type="dxa"/>
          </w:tcPr>
          <w:p w14:paraId="4867C2DA" w14:textId="4D04B362" w:rsidR="00733861" w:rsidRPr="00733861" w:rsidRDefault="000873D5"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Pr>
                <w:rFonts w:asciiTheme="minorHAnsi" w:hAnsiTheme="minorHAnsi"/>
                <w:color w:val="515151" w:themeColor="text1"/>
                <w:szCs w:val="20"/>
                <w:lang w:val="en-GB"/>
              </w:rPr>
              <w:t>26</w:t>
            </w:r>
            <w:r w:rsidR="007756A3" w:rsidRPr="00BF45FC">
              <w:rPr>
                <w:rFonts w:asciiTheme="minorHAnsi" w:hAnsiTheme="minorHAnsi"/>
                <w:color w:val="515151" w:themeColor="text1"/>
                <w:szCs w:val="20"/>
                <w:lang w:val="en-GB"/>
              </w:rPr>
              <w:t>/</w:t>
            </w:r>
            <w:r w:rsidR="00281BCD" w:rsidRPr="00BF45FC">
              <w:rPr>
                <w:rFonts w:asciiTheme="minorHAnsi" w:hAnsiTheme="minorHAnsi"/>
                <w:color w:val="515151" w:themeColor="text1"/>
                <w:szCs w:val="20"/>
                <w:lang w:val="en-GB"/>
              </w:rPr>
              <w:t>0</w:t>
            </w:r>
            <w:r w:rsidR="00636B3C">
              <w:rPr>
                <w:rFonts w:asciiTheme="minorHAnsi" w:hAnsiTheme="minorHAnsi"/>
                <w:color w:val="515151" w:themeColor="text1"/>
                <w:szCs w:val="20"/>
                <w:lang w:val="en-GB"/>
              </w:rPr>
              <w:t>7</w:t>
            </w:r>
            <w:r w:rsidR="007756A3" w:rsidRPr="00BF45FC">
              <w:rPr>
                <w:rFonts w:asciiTheme="minorHAnsi" w:hAnsiTheme="minorHAnsi"/>
                <w:color w:val="515151" w:themeColor="text1"/>
                <w:szCs w:val="20"/>
                <w:lang w:val="en-GB"/>
              </w:rPr>
              <w:t>/</w:t>
            </w:r>
            <w:r w:rsidR="00645C2C" w:rsidRPr="00BF45FC">
              <w:rPr>
                <w:rFonts w:asciiTheme="minorHAnsi" w:hAnsiTheme="minorHAnsi"/>
                <w:color w:val="515151" w:themeColor="text1"/>
                <w:szCs w:val="20"/>
                <w:lang w:val="en-GB"/>
              </w:rPr>
              <w:t>202</w:t>
            </w:r>
            <w:r w:rsidR="00A07CAB">
              <w:rPr>
                <w:rFonts w:asciiTheme="minorHAnsi" w:hAnsiTheme="minorHAnsi"/>
                <w:color w:val="515151" w:themeColor="text1"/>
                <w:szCs w:val="20"/>
                <w:lang w:val="en-GB"/>
              </w:rPr>
              <w:t>4</w:t>
            </w:r>
          </w:p>
        </w:tc>
      </w:tr>
      <w:tr w:rsidR="00733861" w:rsidRPr="00211D67" w14:paraId="04B2C3B0"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79759770" w14:textId="5DF1CA86" w:rsidR="00733861" w:rsidRPr="00733861" w:rsidRDefault="00733861" w:rsidP="009026D0">
            <w:pPr>
              <w:spacing w:line="276" w:lineRule="auto"/>
              <w:ind w:left="34"/>
              <w:rPr>
                <w:rFonts w:asciiTheme="minorHAnsi" w:hAnsiTheme="minorHAnsi"/>
                <w:b/>
                <w:bCs w:val="0"/>
                <w:color w:val="FFFFFF" w:themeColor="background1"/>
                <w:lang w:eastAsia="de-DE"/>
              </w:rPr>
            </w:pPr>
            <w:r w:rsidRPr="00733861">
              <w:rPr>
                <w:rFonts w:asciiTheme="minorHAnsi" w:hAnsiTheme="minorHAnsi" w:cs="Arial"/>
                <w:b/>
                <w:bCs w:val="0"/>
                <w:color w:val="FFFFFF" w:themeColor="background1"/>
              </w:rPr>
              <w:t>Date of project design certification</w:t>
            </w:r>
          </w:p>
        </w:tc>
        <w:tc>
          <w:tcPr>
            <w:tcW w:w="5052" w:type="dxa"/>
          </w:tcPr>
          <w:p w14:paraId="6BD36749" w14:textId="39B4E0D6" w:rsidR="00733861" w:rsidRPr="00733861" w:rsidRDefault="00711FA6"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sidRPr="00711FA6">
              <w:rPr>
                <w:rFonts w:asciiTheme="minorHAnsi" w:hAnsiTheme="minorHAnsi"/>
                <w:color w:val="515151" w:themeColor="text1"/>
                <w:szCs w:val="20"/>
                <w:lang w:val="en-GB"/>
              </w:rPr>
              <w:t>24/05/2011 (retroactive, 24/5/2009)</w:t>
            </w:r>
          </w:p>
        </w:tc>
      </w:tr>
      <w:tr w:rsidR="00733861" w:rsidRPr="00211D67" w14:paraId="7BBEF22E"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3859A9BF" w14:textId="1FF36859" w:rsidR="00733861" w:rsidRPr="00733861" w:rsidRDefault="00733861" w:rsidP="009026D0">
            <w:pPr>
              <w:spacing w:line="276" w:lineRule="auto"/>
              <w:ind w:left="34"/>
              <w:rPr>
                <w:rFonts w:asciiTheme="minorHAnsi" w:hAnsiTheme="minorHAnsi"/>
                <w:b/>
                <w:bCs w:val="0"/>
                <w:color w:val="FFFFFF" w:themeColor="background1"/>
                <w:lang w:eastAsia="de-DE"/>
              </w:rPr>
            </w:pPr>
            <w:r w:rsidRPr="00733861">
              <w:rPr>
                <w:rFonts w:asciiTheme="minorHAnsi" w:hAnsiTheme="minorHAnsi" w:cs="Arial"/>
                <w:b/>
                <w:bCs w:val="0"/>
                <w:color w:val="FFFFFF" w:themeColor="background1"/>
              </w:rPr>
              <w:t>Date of Last Annual Report</w:t>
            </w:r>
          </w:p>
        </w:tc>
        <w:tc>
          <w:tcPr>
            <w:tcW w:w="5052" w:type="dxa"/>
          </w:tcPr>
          <w:p w14:paraId="15C0D71D" w14:textId="34C8C48C" w:rsidR="00733861" w:rsidRPr="00733861" w:rsidRDefault="00EC5D9C"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Pr>
                <w:rFonts w:asciiTheme="minorHAnsi" w:hAnsiTheme="minorHAnsi"/>
                <w:color w:val="515151" w:themeColor="text1"/>
                <w:szCs w:val="20"/>
                <w:lang w:val="en-GB"/>
              </w:rPr>
              <w:t>N/A</w:t>
            </w:r>
          </w:p>
        </w:tc>
      </w:tr>
      <w:tr w:rsidR="00733861" w:rsidRPr="00211D67" w14:paraId="01D60198"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284FC85B" w14:textId="57F6E6DD"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 xml:space="preserve">Monitoring period number </w:t>
            </w:r>
          </w:p>
        </w:tc>
        <w:tc>
          <w:tcPr>
            <w:tcW w:w="5052" w:type="dxa"/>
          </w:tcPr>
          <w:p w14:paraId="530DDC90" w14:textId="4F4DF2C4" w:rsidR="00733861" w:rsidRPr="00733861" w:rsidRDefault="00A25FA4"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Pr>
                <w:rFonts w:asciiTheme="minorHAnsi" w:hAnsiTheme="minorHAnsi"/>
                <w:color w:val="515151" w:themeColor="text1"/>
                <w:szCs w:val="20"/>
                <w:lang w:val="en-GB"/>
              </w:rPr>
              <w:t>5</w:t>
            </w:r>
            <w:r w:rsidR="00F43E2A" w:rsidRPr="00F43E2A">
              <w:rPr>
                <w:rFonts w:asciiTheme="minorHAnsi" w:hAnsiTheme="minorHAnsi"/>
                <w:color w:val="515151" w:themeColor="text1"/>
                <w:szCs w:val="20"/>
                <w:vertAlign w:val="superscript"/>
                <w:lang w:val="en-GB"/>
              </w:rPr>
              <w:t>th</w:t>
            </w:r>
          </w:p>
        </w:tc>
      </w:tr>
      <w:tr w:rsidR="00733861" w:rsidRPr="00211D67" w14:paraId="16E5ED3B"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2596D358" w14:textId="36037F88"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 xml:space="preserve">Duration of this monitoring period </w:t>
            </w:r>
          </w:p>
        </w:tc>
        <w:tc>
          <w:tcPr>
            <w:tcW w:w="5052" w:type="dxa"/>
          </w:tcPr>
          <w:p w14:paraId="2BCB5296" w14:textId="21FCA9E2" w:rsidR="00733861" w:rsidRPr="00733861" w:rsidRDefault="008C4E79"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bookmarkStart w:id="0" w:name="_Hlk83799712"/>
            <w:r>
              <w:rPr>
                <w:rFonts w:asciiTheme="minorHAnsi" w:hAnsiTheme="minorHAnsi"/>
                <w:color w:val="515151" w:themeColor="text1"/>
                <w:szCs w:val="20"/>
                <w:lang w:val="en-GB"/>
              </w:rPr>
              <w:t>01/01/202</w:t>
            </w:r>
            <w:r w:rsidR="00A25FA4">
              <w:rPr>
                <w:rFonts w:asciiTheme="minorHAnsi" w:hAnsiTheme="minorHAnsi"/>
                <w:color w:val="515151" w:themeColor="text1"/>
                <w:szCs w:val="20"/>
                <w:lang w:val="en-GB"/>
              </w:rPr>
              <w:t>3</w:t>
            </w:r>
            <w:r>
              <w:rPr>
                <w:rFonts w:asciiTheme="minorHAnsi" w:hAnsiTheme="minorHAnsi"/>
                <w:color w:val="515151" w:themeColor="text1"/>
                <w:szCs w:val="20"/>
                <w:lang w:val="en-GB"/>
              </w:rPr>
              <w:t xml:space="preserve"> – 31/12/202</w:t>
            </w:r>
            <w:bookmarkEnd w:id="0"/>
            <w:r w:rsidR="00A25FA4">
              <w:rPr>
                <w:rFonts w:asciiTheme="minorHAnsi" w:hAnsiTheme="minorHAnsi"/>
                <w:color w:val="515151" w:themeColor="text1"/>
                <w:szCs w:val="20"/>
                <w:lang w:val="en-GB"/>
              </w:rPr>
              <w:t>3</w:t>
            </w:r>
            <w:r>
              <w:rPr>
                <w:rFonts w:asciiTheme="minorHAnsi" w:hAnsiTheme="minorHAnsi"/>
                <w:color w:val="515151" w:themeColor="text1"/>
                <w:szCs w:val="20"/>
                <w:lang w:val="en-GB"/>
              </w:rPr>
              <w:t>, both dates inclusive</w:t>
            </w:r>
          </w:p>
        </w:tc>
      </w:tr>
      <w:tr w:rsidR="00733861" w:rsidRPr="00211D67" w14:paraId="12CA5B12"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1778116C" w14:textId="3F4056AE"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 xml:space="preserve">Project Representative </w:t>
            </w:r>
          </w:p>
        </w:tc>
        <w:tc>
          <w:tcPr>
            <w:tcW w:w="5052" w:type="dxa"/>
          </w:tcPr>
          <w:p w14:paraId="5FF9670B" w14:textId="21D03220" w:rsidR="00733861" w:rsidRPr="00733861" w:rsidRDefault="000E131D"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0"/>
                <w:lang w:val="en-GB"/>
              </w:rPr>
            </w:pPr>
            <w:r w:rsidRPr="00865064">
              <w:rPr>
                <w:rFonts w:asciiTheme="minorHAnsi" w:hAnsiTheme="minorHAnsi" w:cstheme="minorHAnsi"/>
                <w:szCs w:val="20"/>
              </w:rPr>
              <w:t xml:space="preserve">National Biodigester </w:t>
            </w:r>
            <w:proofErr w:type="spellStart"/>
            <w:r w:rsidRPr="00865064">
              <w:rPr>
                <w:rFonts w:asciiTheme="minorHAnsi" w:hAnsiTheme="minorHAnsi" w:cstheme="minorHAnsi"/>
                <w:szCs w:val="20"/>
              </w:rPr>
              <w:t>Programme</w:t>
            </w:r>
            <w:proofErr w:type="spellEnd"/>
            <w:r w:rsidRPr="00865064">
              <w:rPr>
                <w:rFonts w:asciiTheme="minorHAnsi" w:hAnsiTheme="minorHAnsi" w:cstheme="minorHAnsi"/>
                <w:szCs w:val="20"/>
              </w:rPr>
              <w:t>, Cambodia</w:t>
            </w:r>
          </w:p>
        </w:tc>
      </w:tr>
      <w:tr w:rsidR="00733861" w:rsidRPr="00211D67" w14:paraId="36672DB1"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00EA54F0" w14:textId="224A159F"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Host Country</w:t>
            </w:r>
          </w:p>
        </w:tc>
        <w:tc>
          <w:tcPr>
            <w:tcW w:w="5052" w:type="dxa"/>
          </w:tcPr>
          <w:p w14:paraId="6D2A6E43" w14:textId="27408036" w:rsidR="00733861" w:rsidRPr="00733861" w:rsidRDefault="000E131D"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Pr>
                <w:rFonts w:asciiTheme="minorHAnsi" w:hAnsiTheme="minorHAnsi" w:cs="Arial"/>
                <w:color w:val="515151" w:themeColor="text1"/>
                <w:szCs w:val="20"/>
              </w:rPr>
              <w:t>Cambodia</w:t>
            </w:r>
          </w:p>
        </w:tc>
      </w:tr>
      <w:tr w:rsidR="00733861" w:rsidRPr="00211D67" w14:paraId="43616CB0" w14:textId="77777777" w:rsidTr="00733861">
        <w:trPr>
          <w:trHeight w:val="1900"/>
        </w:trPr>
        <w:tc>
          <w:tcPr>
            <w:cnfStyle w:val="001000000000" w:firstRow="0" w:lastRow="0" w:firstColumn="1" w:lastColumn="0" w:oddVBand="0" w:evenVBand="0" w:oddHBand="0" w:evenHBand="0" w:firstRowFirstColumn="0" w:firstRowLastColumn="0" w:lastRowFirstColumn="0" w:lastRowLastColumn="0"/>
            <w:tcW w:w="4390" w:type="dxa"/>
          </w:tcPr>
          <w:p w14:paraId="0F2C4863" w14:textId="77777777" w:rsidR="00733861" w:rsidRPr="00733861" w:rsidRDefault="00733861" w:rsidP="009026D0">
            <w:pPr>
              <w:tabs>
                <w:tab w:val="left" w:pos="3536"/>
              </w:tabs>
              <w:spacing w:line="276" w:lineRule="auto"/>
              <w:ind w:left="34"/>
              <w:contextualSpacing w:val="0"/>
              <w:jc w:val="both"/>
              <w:rPr>
                <w:rFonts w:asciiTheme="minorHAnsi" w:hAnsiTheme="minorHAnsi" w:cs="Arial"/>
                <w:b/>
                <w:bCs w:val="0"/>
                <w:color w:val="FFFFFF" w:themeColor="background1"/>
              </w:rPr>
            </w:pPr>
            <w:r w:rsidRPr="00733861">
              <w:rPr>
                <w:rFonts w:asciiTheme="minorHAnsi" w:hAnsiTheme="minorHAnsi" w:cs="Arial"/>
                <w:b/>
                <w:bCs w:val="0"/>
                <w:color w:val="FFFFFF" w:themeColor="background1"/>
              </w:rPr>
              <w:t>Activity Requirements applied</w:t>
            </w:r>
          </w:p>
          <w:p w14:paraId="181E8C4C" w14:textId="77777777" w:rsidR="00733861" w:rsidRPr="00733861" w:rsidRDefault="00733861" w:rsidP="009026D0">
            <w:pPr>
              <w:spacing w:line="276" w:lineRule="auto"/>
              <w:ind w:left="34"/>
              <w:rPr>
                <w:rFonts w:asciiTheme="minorHAnsi" w:hAnsiTheme="minorHAnsi"/>
                <w:b/>
                <w:bCs w:val="0"/>
                <w:color w:val="FFFFFF" w:themeColor="background1"/>
              </w:rPr>
            </w:pPr>
          </w:p>
        </w:tc>
        <w:tc>
          <w:tcPr>
            <w:tcW w:w="5052" w:type="dxa"/>
          </w:tcPr>
          <w:p w14:paraId="0F4BE22C" w14:textId="4AE4F168" w:rsidR="00733861" w:rsidRPr="00733861" w:rsidRDefault="00611BA9"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Pr>
                <w:rFonts w:asciiTheme="minorHAnsi" w:hAnsiTheme="minorHAnsi" w:cs="Arial"/>
                <w:color w:val="515151" w:themeColor="text1"/>
                <w:szCs w:val="20"/>
              </w:rPr>
              <w:fldChar w:fldCharType="begin">
                <w:ffData>
                  <w:name w:val="Check7"/>
                  <w:enabled/>
                  <w:calcOnExit w:val="0"/>
                  <w:checkBox>
                    <w:sizeAuto/>
                    <w:default w:val="1"/>
                  </w:checkBox>
                </w:ffData>
              </w:fldChar>
            </w:r>
            <w:bookmarkStart w:id="1" w:name="Check7"/>
            <w:r>
              <w:rPr>
                <w:rFonts w:asciiTheme="minorHAnsi" w:hAnsiTheme="minorHAnsi" w:cs="Arial"/>
                <w:color w:val="515151" w:themeColor="text1"/>
                <w:szCs w:val="20"/>
              </w:rPr>
              <w:instrText xml:space="preserve"> FORMCHECKBOX </w:instrText>
            </w:r>
            <w:r>
              <w:rPr>
                <w:rFonts w:asciiTheme="minorHAnsi" w:hAnsiTheme="minorHAnsi" w:cs="Arial"/>
                <w:color w:val="515151" w:themeColor="text1"/>
                <w:szCs w:val="20"/>
              </w:rPr>
            </w:r>
            <w:r>
              <w:rPr>
                <w:rFonts w:asciiTheme="minorHAnsi" w:hAnsiTheme="minorHAnsi" w:cs="Arial"/>
                <w:color w:val="515151" w:themeColor="text1"/>
                <w:szCs w:val="20"/>
              </w:rPr>
              <w:fldChar w:fldCharType="separate"/>
            </w:r>
            <w:r>
              <w:rPr>
                <w:rFonts w:asciiTheme="minorHAnsi" w:hAnsiTheme="minorHAnsi" w:cs="Arial"/>
                <w:color w:val="515151" w:themeColor="text1"/>
                <w:szCs w:val="20"/>
              </w:rPr>
              <w:fldChar w:fldCharType="end"/>
            </w:r>
            <w:bookmarkEnd w:id="1"/>
            <w:r w:rsidR="00733861" w:rsidRPr="00733861">
              <w:rPr>
                <w:rFonts w:asciiTheme="minorHAnsi" w:hAnsiTheme="minorHAnsi" w:cs="Arial"/>
                <w:color w:val="515151" w:themeColor="text1"/>
                <w:szCs w:val="20"/>
              </w:rPr>
              <w:t xml:space="preserve"> Community Services Activities </w:t>
            </w:r>
          </w:p>
          <w:p w14:paraId="6D307C89" w14:textId="77777777" w:rsidR="00733861" w:rsidRPr="00733861" w:rsidRDefault="00733861"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sidRPr="00733861">
              <w:rPr>
                <w:rFonts w:asciiTheme="minorHAnsi" w:hAnsiTheme="minorHAnsi" w:cs="Arial"/>
                <w:color w:val="515151" w:themeColor="text1"/>
                <w:szCs w:val="20"/>
              </w:rPr>
              <w:fldChar w:fldCharType="begin">
                <w:ffData>
                  <w:name w:val="Check8"/>
                  <w:enabled/>
                  <w:calcOnExit w:val="0"/>
                  <w:checkBox>
                    <w:sizeAuto/>
                    <w:default w:val="0"/>
                  </w:checkBox>
                </w:ffData>
              </w:fldChar>
            </w:r>
            <w:r w:rsidRPr="00733861">
              <w:rPr>
                <w:rFonts w:asciiTheme="minorHAnsi" w:hAnsiTheme="minorHAnsi" w:cs="Arial"/>
                <w:color w:val="515151" w:themeColor="text1"/>
                <w:szCs w:val="20"/>
              </w:rPr>
              <w:instrText xml:space="preserve"> FORMCHECKBOX </w:instrText>
            </w:r>
            <w:r w:rsidRPr="00733861">
              <w:rPr>
                <w:rFonts w:asciiTheme="minorHAnsi" w:hAnsiTheme="minorHAnsi" w:cs="Arial"/>
                <w:color w:val="515151" w:themeColor="text1"/>
                <w:szCs w:val="20"/>
              </w:rPr>
            </w:r>
            <w:r w:rsidRPr="00733861">
              <w:rPr>
                <w:rFonts w:asciiTheme="minorHAnsi" w:hAnsiTheme="minorHAnsi" w:cs="Arial"/>
                <w:color w:val="515151" w:themeColor="text1"/>
                <w:szCs w:val="20"/>
              </w:rPr>
              <w:fldChar w:fldCharType="separate"/>
            </w:r>
            <w:r w:rsidRPr="00733861">
              <w:rPr>
                <w:rFonts w:asciiTheme="minorHAnsi" w:hAnsiTheme="minorHAnsi" w:cs="Arial"/>
                <w:color w:val="515151" w:themeColor="text1"/>
                <w:szCs w:val="20"/>
              </w:rPr>
              <w:fldChar w:fldCharType="end"/>
            </w:r>
            <w:r w:rsidRPr="00733861">
              <w:rPr>
                <w:rFonts w:asciiTheme="minorHAnsi" w:hAnsiTheme="minorHAnsi" w:cs="Arial"/>
                <w:color w:val="515151" w:themeColor="text1"/>
                <w:szCs w:val="20"/>
              </w:rPr>
              <w:t xml:space="preserve"> Renewable Energy Activities </w:t>
            </w:r>
          </w:p>
          <w:p w14:paraId="782689B4" w14:textId="77777777" w:rsidR="00733861" w:rsidRPr="00733861" w:rsidRDefault="00733861"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sidRPr="00733861">
              <w:rPr>
                <w:rFonts w:asciiTheme="minorHAnsi" w:hAnsiTheme="minorHAnsi" w:cs="Arial"/>
                <w:color w:val="515151" w:themeColor="text1"/>
                <w:szCs w:val="20"/>
              </w:rPr>
              <w:fldChar w:fldCharType="begin">
                <w:ffData>
                  <w:name w:val="Check9"/>
                  <w:enabled/>
                  <w:calcOnExit w:val="0"/>
                  <w:checkBox>
                    <w:sizeAuto/>
                    <w:default w:val="0"/>
                  </w:checkBox>
                </w:ffData>
              </w:fldChar>
            </w:r>
            <w:r w:rsidRPr="00733861">
              <w:rPr>
                <w:rFonts w:asciiTheme="minorHAnsi" w:hAnsiTheme="minorHAnsi" w:cs="Arial"/>
                <w:color w:val="515151" w:themeColor="text1"/>
                <w:szCs w:val="20"/>
              </w:rPr>
              <w:instrText xml:space="preserve"> FORMCHECKBOX </w:instrText>
            </w:r>
            <w:r w:rsidRPr="00733861">
              <w:rPr>
                <w:rFonts w:asciiTheme="minorHAnsi" w:hAnsiTheme="minorHAnsi" w:cs="Arial"/>
                <w:color w:val="515151" w:themeColor="text1"/>
                <w:szCs w:val="20"/>
              </w:rPr>
            </w:r>
            <w:r w:rsidRPr="00733861">
              <w:rPr>
                <w:rFonts w:asciiTheme="minorHAnsi" w:hAnsiTheme="minorHAnsi" w:cs="Arial"/>
                <w:color w:val="515151" w:themeColor="text1"/>
                <w:szCs w:val="20"/>
              </w:rPr>
              <w:fldChar w:fldCharType="separate"/>
            </w:r>
            <w:r w:rsidRPr="00733861">
              <w:rPr>
                <w:rFonts w:asciiTheme="minorHAnsi" w:hAnsiTheme="minorHAnsi" w:cs="Arial"/>
                <w:color w:val="515151" w:themeColor="text1"/>
                <w:szCs w:val="20"/>
              </w:rPr>
              <w:fldChar w:fldCharType="end"/>
            </w:r>
            <w:r w:rsidRPr="00733861">
              <w:rPr>
                <w:rFonts w:asciiTheme="minorHAnsi" w:hAnsiTheme="minorHAnsi" w:cs="Arial"/>
                <w:color w:val="515151" w:themeColor="text1"/>
                <w:szCs w:val="20"/>
              </w:rPr>
              <w:t xml:space="preserve"> Land Use and Forestry Activities/Risks &amp; Capacities </w:t>
            </w:r>
          </w:p>
          <w:p w14:paraId="7823F604" w14:textId="5A837E1A" w:rsidR="00733861" w:rsidRPr="00733861" w:rsidRDefault="00611BA9"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Pr>
                <w:rFonts w:asciiTheme="minorHAnsi" w:hAnsiTheme="minorHAnsi" w:cs="Arial"/>
                <w:color w:val="515151" w:themeColor="text1"/>
                <w:szCs w:val="20"/>
              </w:rPr>
              <w:fldChar w:fldCharType="begin">
                <w:ffData>
                  <w:name w:val="Check10"/>
                  <w:enabled/>
                  <w:calcOnExit w:val="0"/>
                  <w:checkBox>
                    <w:sizeAuto/>
                    <w:default w:val="0"/>
                  </w:checkBox>
                </w:ffData>
              </w:fldChar>
            </w:r>
            <w:bookmarkStart w:id="2" w:name="Check10"/>
            <w:r>
              <w:rPr>
                <w:rFonts w:asciiTheme="minorHAnsi" w:hAnsiTheme="minorHAnsi" w:cs="Arial"/>
                <w:color w:val="515151" w:themeColor="text1"/>
                <w:szCs w:val="20"/>
              </w:rPr>
              <w:instrText xml:space="preserve"> FORMCHECKBOX </w:instrText>
            </w:r>
            <w:r>
              <w:rPr>
                <w:rFonts w:asciiTheme="minorHAnsi" w:hAnsiTheme="minorHAnsi" w:cs="Arial"/>
                <w:color w:val="515151" w:themeColor="text1"/>
                <w:szCs w:val="20"/>
              </w:rPr>
            </w:r>
            <w:r>
              <w:rPr>
                <w:rFonts w:asciiTheme="minorHAnsi" w:hAnsiTheme="minorHAnsi" w:cs="Arial"/>
                <w:color w:val="515151" w:themeColor="text1"/>
                <w:szCs w:val="20"/>
              </w:rPr>
              <w:fldChar w:fldCharType="separate"/>
            </w:r>
            <w:r>
              <w:rPr>
                <w:rFonts w:asciiTheme="minorHAnsi" w:hAnsiTheme="minorHAnsi" w:cs="Arial"/>
                <w:color w:val="515151" w:themeColor="text1"/>
                <w:szCs w:val="20"/>
              </w:rPr>
              <w:fldChar w:fldCharType="end"/>
            </w:r>
            <w:bookmarkEnd w:id="2"/>
            <w:r w:rsidR="00733861" w:rsidRPr="00733861">
              <w:rPr>
                <w:rFonts w:asciiTheme="minorHAnsi" w:hAnsiTheme="minorHAnsi"/>
                <w:color w:val="515151" w:themeColor="text1"/>
                <w:szCs w:val="20"/>
              </w:rPr>
              <w:t xml:space="preserve"> </w:t>
            </w:r>
            <w:r w:rsidR="00733861" w:rsidRPr="00733861">
              <w:rPr>
                <w:rFonts w:asciiTheme="minorHAnsi" w:hAnsiTheme="minorHAnsi" w:cs="Arial"/>
                <w:color w:val="515151" w:themeColor="text1"/>
                <w:szCs w:val="20"/>
              </w:rPr>
              <w:t xml:space="preserve">N/A </w:t>
            </w:r>
          </w:p>
        </w:tc>
      </w:tr>
      <w:tr w:rsidR="00733861" w:rsidRPr="00211D67" w14:paraId="03867CCE" w14:textId="77777777" w:rsidTr="00733861">
        <w:trPr>
          <w:trHeight w:val="693"/>
        </w:trPr>
        <w:tc>
          <w:tcPr>
            <w:cnfStyle w:val="001000000000" w:firstRow="0" w:lastRow="0" w:firstColumn="1" w:lastColumn="0" w:oddVBand="0" w:evenVBand="0" w:oddHBand="0" w:evenHBand="0" w:firstRowFirstColumn="0" w:firstRowLastColumn="0" w:lastRowFirstColumn="0" w:lastRowLastColumn="0"/>
            <w:tcW w:w="4390" w:type="dxa"/>
          </w:tcPr>
          <w:p w14:paraId="795B7019" w14:textId="30E1A65A"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Methodology (</w:t>
            </w:r>
            <w:proofErr w:type="spellStart"/>
            <w:r w:rsidRPr="00733861">
              <w:rPr>
                <w:rFonts w:asciiTheme="minorHAnsi" w:hAnsiTheme="minorHAnsi" w:cs="Arial"/>
                <w:b/>
                <w:bCs w:val="0"/>
                <w:color w:val="FFFFFF" w:themeColor="background1"/>
              </w:rPr>
              <w:t>ies</w:t>
            </w:r>
            <w:proofErr w:type="spellEnd"/>
            <w:r w:rsidRPr="00733861">
              <w:rPr>
                <w:rFonts w:asciiTheme="minorHAnsi" w:hAnsiTheme="minorHAnsi" w:cs="Arial"/>
                <w:b/>
                <w:bCs w:val="0"/>
                <w:color w:val="FFFFFF" w:themeColor="background1"/>
              </w:rPr>
              <w:t>) applied and version number</w:t>
            </w:r>
          </w:p>
        </w:tc>
        <w:tc>
          <w:tcPr>
            <w:tcW w:w="5052" w:type="dxa"/>
          </w:tcPr>
          <w:p w14:paraId="603C0777" w14:textId="696CB6D2" w:rsidR="00733861" w:rsidRPr="00733861" w:rsidRDefault="000F2DCC"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sidRPr="000F2DCC">
              <w:rPr>
                <w:rFonts w:asciiTheme="minorHAnsi" w:hAnsiTheme="minorHAnsi" w:cs="Arial"/>
                <w:color w:val="515151" w:themeColor="text1"/>
                <w:szCs w:val="20"/>
              </w:rPr>
              <w:t>TPDDTEC 3.1</w:t>
            </w:r>
          </w:p>
        </w:tc>
      </w:tr>
      <w:tr w:rsidR="00733861" w:rsidRPr="00211D67" w14:paraId="530F8C32" w14:textId="77777777" w:rsidTr="00733861">
        <w:tc>
          <w:tcPr>
            <w:cnfStyle w:val="001000000000" w:firstRow="0" w:lastRow="0" w:firstColumn="1" w:lastColumn="0" w:oddVBand="0" w:evenVBand="0" w:oddHBand="0" w:evenHBand="0" w:firstRowFirstColumn="0" w:firstRowLastColumn="0" w:lastRowFirstColumn="0" w:lastRowLastColumn="0"/>
            <w:tcW w:w="4390" w:type="dxa"/>
          </w:tcPr>
          <w:p w14:paraId="467AFB45" w14:textId="5BB7A0DD" w:rsidR="00733861" w:rsidRPr="00733861" w:rsidRDefault="00733861" w:rsidP="009026D0">
            <w:pPr>
              <w:spacing w:line="276" w:lineRule="auto"/>
              <w:ind w:left="34"/>
              <w:rPr>
                <w:rFonts w:asciiTheme="minorHAnsi" w:hAnsiTheme="minorHAnsi"/>
                <w:b/>
                <w:bCs w:val="0"/>
                <w:color w:val="FFFFFF" w:themeColor="background1"/>
              </w:rPr>
            </w:pPr>
            <w:r w:rsidRPr="00733861">
              <w:rPr>
                <w:rFonts w:asciiTheme="minorHAnsi" w:hAnsiTheme="minorHAnsi" w:cs="Arial"/>
                <w:b/>
                <w:bCs w:val="0"/>
                <w:color w:val="FFFFFF" w:themeColor="background1"/>
              </w:rPr>
              <w:t>Product Requirements applied</w:t>
            </w:r>
          </w:p>
        </w:tc>
        <w:tc>
          <w:tcPr>
            <w:tcW w:w="5052" w:type="dxa"/>
          </w:tcPr>
          <w:p w14:paraId="677BA52C" w14:textId="5E60573B" w:rsidR="00733861" w:rsidRPr="00733861" w:rsidRDefault="000E131D"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Pr>
                <w:rFonts w:asciiTheme="minorHAnsi" w:hAnsiTheme="minorHAnsi"/>
                <w:color w:val="515151" w:themeColor="text1"/>
                <w:szCs w:val="20"/>
              </w:rPr>
              <w:fldChar w:fldCharType="begin">
                <w:ffData>
                  <w:name w:val="Check4"/>
                  <w:enabled/>
                  <w:calcOnExit w:val="0"/>
                  <w:checkBox>
                    <w:sizeAuto/>
                    <w:default w:val="1"/>
                  </w:checkBox>
                </w:ffData>
              </w:fldChar>
            </w:r>
            <w:bookmarkStart w:id="3" w:name="Check4"/>
            <w:r>
              <w:rPr>
                <w:rFonts w:asciiTheme="minorHAnsi" w:hAnsiTheme="minorHAnsi"/>
                <w:color w:val="515151" w:themeColor="text1"/>
                <w:szCs w:val="20"/>
              </w:rPr>
              <w:instrText xml:space="preserve"> FORMCHECKBOX </w:instrText>
            </w:r>
            <w:r>
              <w:rPr>
                <w:rFonts w:asciiTheme="minorHAnsi" w:hAnsiTheme="minorHAnsi"/>
                <w:color w:val="515151" w:themeColor="text1"/>
                <w:szCs w:val="20"/>
              </w:rPr>
            </w:r>
            <w:r>
              <w:rPr>
                <w:rFonts w:asciiTheme="minorHAnsi" w:hAnsiTheme="minorHAnsi"/>
                <w:color w:val="515151" w:themeColor="text1"/>
                <w:szCs w:val="20"/>
              </w:rPr>
              <w:fldChar w:fldCharType="separate"/>
            </w:r>
            <w:r>
              <w:rPr>
                <w:rFonts w:asciiTheme="minorHAnsi" w:hAnsiTheme="minorHAnsi"/>
                <w:color w:val="515151" w:themeColor="text1"/>
                <w:szCs w:val="20"/>
              </w:rPr>
              <w:fldChar w:fldCharType="end"/>
            </w:r>
            <w:bookmarkEnd w:id="3"/>
            <w:r w:rsidR="00733861" w:rsidRPr="00733861">
              <w:rPr>
                <w:rFonts w:asciiTheme="minorHAnsi" w:hAnsiTheme="minorHAnsi"/>
                <w:color w:val="515151" w:themeColor="text1"/>
                <w:szCs w:val="20"/>
              </w:rPr>
              <w:t xml:space="preserve"> </w:t>
            </w:r>
            <w:r w:rsidR="00733861" w:rsidRPr="00733861">
              <w:rPr>
                <w:rFonts w:asciiTheme="minorHAnsi" w:hAnsiTheme="minorHAnsi" w:cs="Arial"/>
                <w:color w:val="515151" w:themeColor="text1"/>
                <w:szCs w:val="20"/>
              </w:rPr>
              <w:t xml:space="preserve">GHG Emissions Reduction &amp; Sequestration </w:t>
            </w:r>
          </w:p>
          <w:p w14:paraId="0D7C6F6A" w14:textId="77777777" w:rsidR="00733861" w:rsidRPr="00733861" w:rsidRDefault="00733861" w:rsidP="009026D0">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sidRPr="00733861">
              <w:rPr>
                <w:rFonts w:asciiTheme="minorHAnsi" w:hAnsiTheme="minorHAnsi" w:cs="Arial"/>
                <w:color w:val="515151" w:themeColor="text1"/>
                <w:szCs w:val="20"/>
              </w:rPr>
              <w:fldChar w:fldCharType="begin">
                <w:ffData>
                  <w:name w:val="Check5"/>
                  <w:enabled/>
                  <w:calcOnExit w:val="0"/>
                  <w:checkBox>
                    <w:sizeAuto/>
                    <w:default w:val="0"/>
                  </w:checkBox>
                </w:ffData>
              </w:fldChar>
            </w:r>
            <w:r w:rsidRPr="00733861">
              <w:rPr>
                <w:rFonts w:asciiTheme="minorHAnsi" w:hAnsiTheme="minorHAnsi" w:cs="Arial"/>
                <w:color w:val="515151" w:themeColor="text1"/>
                <w:szCs w:val="20"/>
              </w:rPr>
              <w:instrText xml:space="preserve"> FORMCHECKBOX </w:instrText>
            </w:r>
            <w:r w:rsidRPr="00733861">
              <w:rPr>
                <w:rFonts w:asciiTheme="minorHAnsi" w:hAnsiTheme="minorHAnsi" w:cs="Arial"/>
                <w:color w:val="515151" w:themeColor="text1"/>
                <w:szCs w:val="20"/>
              </w:rPr>
            </w:r>
            <w:r w:rsidRPr="00733861">
              <w:rPr>
                <w:rFonts w:asciiTheme="minorHAnsi" w:hAnsiTheme="minorHAnsi" w:cs="Arial"/>
                <w:color w:val="515151" w:themeColor="text1"/>
                <w:szCs w:val="20"/>
              </w:rPr>
              <w:fldChar w:fldCharType="separate"/>
            </w:r>
            <w:r w:rsidRPr="00733861">
              <w:rPr>
                <w:rFonts w:asciiTheme="minorHAnsi" w:hAnsiTheme="minorHAnsi" w:cs="Arial"/>
                <w:color w:val="515151" w:themeColor="text1"/>
                <w:szCs w:val="20"/>
              </w:rPr>
              <w:fldChar w:fldCharType="end"/>
            </w:r>
            <w:r w:rsidRPr="00733861">
              <w:rPr>
                <w:rFonts w:asciiTheme="minorHAnsi" w:hAnsiTheme="minorHAnsi" w:cs="Arial"/>
                <w:color w:val="515151" w:themeColor="text1"/>
                <w:szCs w:val="20"/>
              </w:rPr>
              <w:t xml:space="preserve"> Renewable Energy Label </w:t>
            </w:r>
          </w:p>
          <w:p w14:paraId="21527E79" w14:textId="79CAF498" w:rsidR="00733861" w:rsidRPr="00733861" w:rsidRDefault="00733861" w:rsidP="009026D0">
            <w:pPr>
              <w:tabs>
                <w:tab w:val="left" w:pos="3536"/>
              </w:tabs>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0"/>
              </w:rPr>
            </w:pPr>
            <w:r w:rsidRPr="00733861">
              <w:rPr>
                <w:rFonts w:asciiTheme="minorHAnsi" w:hAnsiTheme="minorHAnsi" w:cs="Arial"/>
                <w:color w:val="515151" w:themeColor="text1"/>
                <w:szCs w:val="20"/>
              </w:rPr>
              <w:fldChar w:fldCharType="begin">
                <w:ffData>
                  <w:name w:val="Check6"/>
                  <w:enabled/>
                  <w:calcOnExit w:val="0"/>
                  <w:checkBox>
                    <w:sizeAuto/>
                    <w:default w:val="0"/>
                  </w:checkBox>
                </w:ffData>
              </w:fldChar>
            </w:r>
            <w:r w:rsidRPr="00733861">
              <w:rPr>
                <w:rFonts w:asciiTheme="minorHAnsi" w:hAnsiTheme="minorHAnsi" w:cs="Arial"/>
                <w:color w:val="515151" w:themeColor="text1"/>
                <w:szCs w:val="20"/>
              </w:rPr>
              <w:instrText xml:space="preserve"> FORMCHECKBOX </w:instrText>
            </w:r>
            <w:r w:rsidRPr="00733861">
              <w:rPr>
                <w:rFonts w:asciiTheme="minorHAnsi" w:hAnsiTheme="minorHAnsi" w:cs="Arial"/>
                <w:color w:val="515151" w:themeColor="text1"/>
                <w:szCs w:val="20"/>
              </w:rPr>
            </w:r>
            <w:r w:rsidRPr="00733861">
              <w:rPr>
                <w:rFonts w:asciiTheme="minorHAnsi" w:hAnsiTheme="minorHAnsi" w:cs="Arial"/>
                <w:color w:val="515151" w:themeColor="text1"/>
                <w:szCs w:val="20"/>
              </w:rPr>
              <w:fldChar w:fldCharType="separate"/>
            </w:r>
            <w:r w:rsidRPr="00733861">
              <w:rPr>
                <w:rFonts w:asciiTheme="minorHAnsi" w:hAnsiTheme="minorHAnsi" w:cs="Arial"/>
                <w:color w:val="515151" w:themeColor="text1"/>
                <w:szCs w:val="20"/>
              </w:rPr>
              <w:fldChar w:fldCharType="end"/>
            </w:r>
            <w:r w:rsidRPr="00733861">
              <w:rPr>
                <w:rFonts w:asciiTheme="minorHAnsi" w:hAnsiTheme="minorHAnsi" w:cs="Arial"/>
                <w:color w:val="515151" w:themeColor="text1"/>
                <w:szCs w:val="20"/>
              </w:rPr>
              <w:t xml:space="preserve"> N/A </w:t>
            </w:r>
          </w:p>
        </w:tc>
      </w:tr>
    </w:tbl>
    <w:p w14:paraId="7AF982F4" w14:textId="267A61F5" w:rsidR="00816579" w:rsidRPr="00816579" w:rsidRDefault="00816579" w:rsidP="009026D0">
      <w:pPr>
        <w:pStyle w:val="Heading5"/>
        <w:spacing w:line="276" w:lineRule="auto"/>
        <w:rPr>
          <w:lang w:val="en-GB"/>
        </w:rPr>
      </w:pPr>
      <w:r w:rsidRPr="00816579">
        <w:rPr>
          <w:lang w:val="en-GB"/>
        </w:rPr>
        <w:t xml:space="preserve">Table </w:t>
      </w:r>
      <w:r w:rsidRPr="00816579">
        <w:rPr>
          <w:lang w:val="en-GB"/>
        </w:rPr>
        <w:fldChar w:fldCharType="begin"/>
      </w:r>
      <w:r w:rsidRPr="00816579">
        <w:rPr>
          <w:lang w:val="en-GB"/>
        </w:rPr>
        <w:instrText xml:space="preserve"> SEQ Table \* ARABIC </w:instrText>
      </w:r>
      <w:r w:rsidRPr="00816579">
        <w:rPr>
          <w:lang w:val="en-GB"/>
        </w:rPr>
        <w:fldChar w:fldCharType="separate"/>
      </w:r>
      <w:r w:rsidR="0056681D">
        <w:rPr>
          <w:noProof/>
          <w:lang w:val="en-GB"/>
        </w:rPr>
        <w:t>1</w:t>
      </w:r>
      <w:r w:rsidRPr="00816579">
        <w:rPr>
          <w:lang w:val="en-GB"/>
        </w:rPr>
        <w:fldChar w:fldCharType="end"/>
      </w:r>
      <w:r w:rsidRPr="00816579">
        <w:rPr>
          <w:lang w:val="en-GB"/>
        </w:rPr>
        <w:t xml:space="preserve"> - Sustainable Development Contributions Achieved</w:t>
      </w:r>
    </w:p>
    <w:tbl>
      <w:tblPr>
        <w:tblStyle w:val="GSTableBoldline-heightcondensed"/>
        <w:tblW w:w="5000" w:type="pct"/>
        <w:tblLayout w:type="fixed"/>
        <w:tblCellMar>
          <w:top w:w="57" w:type="dxa"/>
          <w:left w:w="57" w:type="dxa"/>
        </w:tblCellMar>
        <w:tblLook w:val="0620" w:firstRow="1" w:lastRow="0" w:firstColumn="0" w:lastColumn="0" w:noHBand="1" w:noVBand="1"/>
      </w:tblPr>
      <w:tblGrid>
        <w:gridCol w:w="2389"/>
        <w:gridCol w:w="2714"/>
        <w:gridCol w:w="2976"/>
        <w:gridCol w:w="1553"/>
      </w:tblGrid>
      <w:tr w:rsidR="00816579" w:rsidRPr="00A313BE" w14:paraId="7B866D22" w14:textId="77777777" w:rsidTr="00816579">
        <w:trPr>
          <w:cnfStyle w:val="100000000000" w:firstRow="1" w:lastRow="0" w:firstColumn="0" w:lastColumn="0" w:oddVBand="0" w:evenVBand="0" w:oddHBand="0" w:evenHBand="0" w:firstRowFirstColumn="0" w:firstRowLastColumn="0" w:lastRowFirstColumn="0" w:lastRowLastColumn="0"/>
          <w:trHeight w:val="1035"/>
        </w:trPr>
        <w:tc>
          <w:tcPr>
            <w:tcW w:w="1240" w:type="pct"/>
            <w:vAlign w:val="top"/>
          </w:tcPr>
          <w:p w14:paraId="02B4C417" w14:textId="096D86B6" w:rsidR="00816579" w:rsidRPr="00816579" w:rsidRDefault="00816579" w:rsidP="009026D0">
            <w:pPr>
              <w:spacing w:line="276" w:lineRule="auto"/>
              <w:rPr>
                <w:rFonts w:asciiTheme="minorHAnsi" w:hAnsiTheme="minorHAnsi"/>
                <w:color w:val="FFFFFF" w:themeColor="background1"/>
                <w:szCs w:val="22"/>
              </w:rPr>
            </w:pPr>
            <w:r w:rsidRPr="00816579">
              <w:rPr>
                <w:rFonts w:asciiTheme="minorHAnsi" w:hAnsiTheme="minorHAnsi" w:cs="Arial"/>
                <w:color w:val="FFFFFF" w:themeColor="background1"/>
                <w:szCs w:val="22"/>
              </w:rPr>
              <w:t>Sustainable Development Goals Targeted</w:t>
            </w:r>
          </w:p>
        </w:tc>
        <w:tc>
          <w:tcPr>
            <w:tcW w:w="1409" w:type="pct"/>
            <w:vAlign w:val="top"/>
          </w:tcPr>
          <w:p w14:paraId="6BD36A50" w14:textId="4872727A" w:rsidR="00816579" w:rsidRPr="00816579" w:rsidRDefault="00816579" w:rsidP="009026D0">
            <w:pPr>
              <w:spacing w:line="276" w:lineRule="auto"/>
              <w:rPr>
                <w:rFonts w:asciiTheme="minorHAnsi" w:hAnsiTheme="minorHAnsi"/>
                <w:color w:val="FFFFFF" w:themeColor="background1"/>
                <w:szCs w:val="22"/>
              </w:rPr>
            </w:pPr>
            <w:r w:rsidRPr="00816579">
              <w:rPr>
                <w:rFonts w:asciiTheme="minorHAnsi" w:hAnsiTheme="minorHAnsi" w:cs="Arial"/>
                <w:color w:val="FFFFFF" w:themeColor="background1"/>
                <w:szCs w:val="22"/>
              </w:rPr>
              <w:t xml:space="preserve">SDG Impact </w:t>
            </w:r>
          </w:p>
        </w:tc>
        <w:tc>
          <w:tcPr>
            <w:tcW w:w="1545" w:type="pct"/>
            <w:vAlign w:val="top"/>
          </w:tcPr>
          <w:p w14:paraId="43282030" w14:textId="01D5B9AF" w:rsidR="00816579" w:rsidRPr="00816579" w:rsidRDefault="00816579" w:rsidP="009026D0">
            <w:pPr>
              <w:spacing w:line="276" w:lineRule="auto"/>
              <w:rPr>
                <w:rFonts w:asciiTheme="minorHAnsi" w:hAnsiTheme="minorHAnsi"/>
                <w:color w:val="FFFFFF" w:themeColor="background1"/>
                <w:szCs w:val="22"/>
              </w:rPr>
            </w:pPr>
            <w:r w:rsidRPr="00816579">
              <w:rPr>
                <w:rFonts w:asciiTheme="minorHAnsi" w:hAnsiTheme="minorHAnsi" w:cs="Arial"/>
                <w:color w:val="FFFFFF" w:themeColor="background1"/>
                <w:szCs w:val="22"/>
              </w:rPr>
              <w:t>Amount Achieved</w:t>
            </w:r>
          </w:p>
        </w:tc>
        <w:tc>
          <w:tcPr>
            <w:tcW w:w="806" w:type="pct"/>
            <w:vAlign w:val="top"/>
          </w:tcPr>
          <w:p w14:paraId="28A2759A" w14:textId="2A3B0CE1" w:rsidR="00816579" w:rsidRPr="00816579" w:rsidRDefault="00816579" w:rsidP="009026D0">
            <w:pPr>
              <w:spacing w:line="276" w:lineRule="auto"/>
              <w:rPr>
                <w:rFonts w:asciiTheme="minorHAnsi" w:hAnsiTheme="minorHAnsi"/>
                <w:color w:val="FFFFFF" w:themeColor="background1"/>
                <w:szCs w:val="22"/>
              </w:rPr>
            </w:pPr>
            <w:r w:rsidRPr="00816579">
              <w:rPr>
                <w:rFonts w:asciiTheme="minorHAnsi" w:hAnsiTheme="minorHAnsi" w:cs="Arial"/>
                <w:color w:val="FFFFFF" w:themeColor="background1"/>
                <w:szCs w:val="22"/>
              </w:rPr>
              <w:t>Units/ Products</w:t>
            </w:r>
          </w:p>
        </w:tc>
      </w:tr>
      <w:tr w:rsidR="003625B5" w:rsidRPr="003625B5" w14:paraId="49B3EB93" w14:textId="77777777" w:rsidTr="00816579">
        <w:trPr>
          <w:trHeight w:val="454"/>
        </w:trPr>
        <w:tc>
          <w:tcPr>
            <w:tcW w:w="1240" w:type="pct"/>
            <w:tcBorders>
              <w:bottom w:val="single" w:sz="4" w:space="0" w:color="A6A6A6" w:themeColor="background1" w:themeShade="A6"/>
            </w:tcBorders>
            <w:vAlign w:val="top"/>
          </w:tcPr>
          <w:p w14:paraId="28C69A01" w14:textId="5516DD9B" w:rsidR="00816579" w:rsidRPr="003625B5" w:rsidRDefault="009E3C0A" w:rsidP="009026D0">
            <w:pPr>
              <w:spacing w:line="276" w:lineRule="auto"/>
              <w:rPr>
                <w:rFonts w:asciiTheme="minorHAnsi" w:hAnsiTheme="minorHAnsi" w:cs="Arial"/>
                <w:color w:val="auto"/>
                <w:szCs w:val="22"/>
              </w:rPr>
            </w:pPr>
            <w:r w:rsidRPr="003625B5">
              <w:rPr>
                <w:color w:val="auto"/>
                <w:lang w:val="en-GB"/>
              </w:rPr>
              <w:t>SDG 13 Climate action</w:t>
            </w:r>
          </w:p>
        </w:tc>
        <w:tc>
          <w:tcPr>
            <w:tcW w:w="1409" w:type="pct"/>
            <w:tcBorders>
              <w:bottom w:val="single" w:sz="4" w:space="0" w:color="A6A6A6" w:themeColor="background1" w:themeShade="A6"/>
            </w:tcBorders>
            <w:vAlign w:val="top"/>
          </w:tcPr>
          <w:p w14:paraId="660ED08F" w14:textId="5E479409" w:rsidR="00816579" w:rsidRPr="003625B5" w:rsidRDefault="003625B5" w:rsidP="009026D0">
            <w:pPr>
              <w:spacing w:line="276" w:lineRule="auto"/>
              <w:rPr>
                <w:rFonts w:asciiTheme="minorHAnsi" w:hAnsiTheme="minorHAnsi" w:cs="Arial"/>
                <w:color w:val="auto"/>
                <w:szCs w:val="22"/>
              </w:rPr>
            </w:pPr>
            <w:r w:rsidRPr="003625B5">
              <w:rPr>
                <w:rFonts w:asciiTheme="minorHAnsi" w:hAnsiTheme="minorHAnsi" w:cs="Arial"/>
                <w:color w:val="auto"/>
                <w:szCs w:val="22"/>
              </w:rPr>
              <w:t>Emission reductions</w:t>
            </w:r>
          </w:p>
        </w:tc>
        <w:tc>
          <w:tcPr>
            <w:tcW w:w="1545" w:type="pct"/>
            <w:tcBorders>
              <w:bottom w:val="single" w:sz="4" w:space="0" w:color="A6A6A6" w:themeColor="background1" w:themeShade="A6"/>
            </w:tcBorders>
            <w:vAlign w:val="top"/>
          </w:tcPr>
          <w:p w14:paraId="6163E0A1" w14:textId="370F1707" w:rsidR="00816579" w:rsidRPr="003625B5" w:rsidRDefault="001127BD" w:rsidP="009026D0">
            <w:pPr>
              <w:spacing w:line="276" w:lineRule="auto"/>
              <w:rPr>
                <w:rFonts w:asciiTheme="minorHAnsi" w:hAnsiTheme="minorHAnsi" w:cs="Arial"/>
                <w:color w:val="auto"/>
                <w:szCs w:val="22"/>
              </w:rPr>
            </w:pPr>
            <w:r>
              <w:rPr>
                <w:rFonts w:asciiTheme="minorHAnsi" w:hAnsiTheme="minorHAnsi" w:cs="Arial"/>
                <w:color w:val="auto"/>
                <w:szCs w:val="22"/>
              </w:rPr>
              <w:t>5</w:t>
            </w:r>
            <w:r w:rsidR="00F308FC">
              <w:rPr>
                <w:rFonts w:asciiTheme="minorHAnsi" w:hAnsiTheme="minorHAnsi" w:cs="Arial"/>
                <w:color w:val="auto"/>
                <w:szCs w:val="22"/>
              </w:rPr>
              <w:t>1,7</w:t>
            </w:r>
            <w:r>
              <w:rPr>
                <w:rFonts w:asciiTheme="minorHAnsi" w:hAnsiTheme="minorHAnsi" w:cs="Arial"/>
                <w:color w:val="auto"/>
                <w:szCs w:val="22"/>
              </w:rPr>
              <w:t>39</w:t>
            </w:r>
          </w:p>
        </w:tc>
        <w:tc>
          <w:tcPr>
            <w:tcW w:w="806" w:type="pct"/>
            <w:tcBorders>
              <w:bottom w:val="single" w:sz="4" w:space="0" w:color="A6A6A6" w:themeColor="background1" w:themeShade="A6"/>
            </w:tcBorders>
            <w:vAlign w:val="top"/>
          </w:tcPr>
          <w:p w14:paraId="4FAD62CB" w14:textId="58F344AD" w:rsidR="00816579" w:rsidRPr="003625B5" w:rsidRDefault="00A47034" w:rsidP="009026D0">
            <w:pPr>
              <w:spacing w:line="276" w:lineRule="auto"/>
              <w:rPr>
                <w:rFonts w:asciiTheme="minorHAnsi" w:hAnsiTheme="minorHAnsi" w:cs="Arial"/>
                <w:color w:val="auto"/>
                <w:szCs w:val="22"/>
              </w:rPr>
            </w:pPr>
            <w:r>
              <w:rPr>
                <w:rFonts w:asciiTheme="minorHAnsi" w:hAnsiTheme="minorHAnsi" w:cs="Arial"/>
                <w:color w:val="auto"/>
                <w:szCs w:val="22"/>
              </w:rPr>
              <w:t>VERs</w:t>
            </w:r>
          </w:p>
        </w:tc>
      </w:tr>
      <w:tr w:rsidR="003625B5" w:rsidRPr="003625B5" w14:paraId="1B2170CB" w14:textId="77777777" w:rsidTr="00816579">
        <w:trPr>
          <w:trHeight w:val="454"/>
        </w:trPr>
        <w:tc>
          <w:tcPr>
            <w:tcW w:w="1240" w:type="pct"/>
            <w:tcBorders>
              <w:top w:val="single" w:sz="4" w:space="0" w:color="A6A6A6" w:themeColor="background1" w:themeShade="A6"/>
              <w:bottom w:val="single" w:sz="4" w:space="0" w:color="A6A6A6" w:themeColor="background1" w:themeShade="A6"/>
            </w:tcBorders>
            <w:vAlign w:val="top"/>
          </w:tcPr>
          <w:p w14:paraId="68A4DD68" w14:textId="06E4E210" w:rsidR="00816579" w:rsidRPr="003625B5" w:rsidRDefault="009A5309" w:rsidP="009026D0">
            <w:pPr>
              <w:spacing w:line="276" w:lineRule="auto"/>
              <w:rPr>
                <w:rFonts w:asciiTheme="minorHAnsi" w:hAnsiTheme="minorHAnsi" w:cs="Arial"/>
                <w:color w:val="auto"/>
                <w:szCs w:val="22"/>
              </w:rPr>
            </w:pPr>
            <w:r w:rsidRPr="009A5309">
              <w:rPr>
                <w:rFonts w:asciiTheme="minorHAnsi" w:hAnsiTheme="minorHAnsi" w:cs="Arial"/>
                <w:color w:val="auto"/>
                <w:szCs w:val="22"/>
              </w:rPr>
              <w:t>SDG 2:  Zero Hunger</w:t>
            </w:r>
          </w:p>
        </w:tc>
        <w:tc>
          <w:tcPr>
            <w:tcW w:w="1409" w:type="pct"/>
            <w:tcBorders>
              <w:top w:val="single" w:sz="4" w:space="0" w:color="A6A6A6" w:themeColor="background1" w:themeShade="A6"/>
              <w:bottom w:val="single" w:sz="4" w:space="0" w:color="A6A6A6" w:themeColor="background1" w:themeShade="A6"/>
            </w:tcBorders>
            <w:vAlign w:val="top"/>
          </w:tcPr>
          <w:p w14:paraId="17CECB21" w14:textId="5D057BD7" w:rsidR="00816579" w:rsidRPr="003625B5" w:rsidRDefault="009A5309" w:rsidP="009026D0">
            <w:pPr>
              <w:spacing w:line="276" w:lineRule="auto"/>
              <w:rPr>
                <w:rFonts w:asciiTheme="minorHAnsi" w:hAnsiTheme="minorHAnsi" w:cs="Arial"/>
                <w:color w:val="auto"/>
                <w:szCs w:val="22"/>
              </w:rPr>
            </w:pPr>
            <w:r w:rsidRPr="009A5309">
              <w:rPr>
                <w:rFonts w:asciiTheme="minorHAnsi" w:hAnsiTheme="minorHAnsi" w:cs="Arial"/>
                <w:color w:val="auto"/>
                <w:szCs w:val="22"/>
              </w:rPr>
              <w:t>Area on which bio-slurry is applied</w:t>
            </w:r>
          </w:p>
        </w:tc>
        <w:tc>
          <w:tcPr>
            <w:tcW w:w="1545" w:type="pct"/>
            <w:tcBorders>
              <w:top w:val="single" w:sz="4" w:space="0" w:color="A6A6A6" w:themeColor="background1" w:themeShade="A6"/>
              <w:bottom w:val="single" w:sz="4" w:space="0" w:color="A6A6A6" w:themeColor="background1" w:themeShade="A6"/>
            </w:tcBorders>
            <w:vAlign w:val="top"/>
          </w:tcPr>
          <w:p w14:paraId="73537D7D" w14:textId="6A507002" w:rsidR="00816579" w:rsidRPr="003625B5" w:rsidRDefault="00CC4526" w:rsidP="009026D0">
            <w:pPr>
              <w:spacing w:line="276" w:lineRule="auto"/>
              <w:rPr>
                <w:rFonts w:asciiTheme="minorHAnsi" w:hAnsiTheme="minorHAnsi" w:cs="Arial"/>
                <w:color w:val="auto"/>
                <w:szCs w:val="22"/>
              </w:rPr>
            </w:pPr>
            <w:r>
              <w:rPr>
                <w:rFonts w:asciiTheme="minorHAnsi" w:hAnsiTheme="minorHAnsi" w:cs="Arial"/>
                <w:color w:val="auto"/>
                <w:szCs w:val="22"/>
              </w:rPr>
              <w:t>7</w:t>
            </w:r>
            <w:r w:rsidR="00167B0F">
              <w:rPr>
                <w:rFonts w:asciiTheme="minorHAnsi" w:hAnsiTheme="minorHAnsi" w:cs="Arial"/>
                <w:color w:val="auto"/>
                <w:szCs w:val="22"/>
              </w:rPr>
              <w:t>,</w:t>
            </w:r>
            <w:r>
              <w:rPr>
                <w:rFonts w:asciiTheme="minorHAnsi" w:hAnsiTheme="minorHAnsi" w:cs="Arial"/>
                <w:color w:val="auto"/>
                <w:szCs w:val="22"/>
              </w:rPr>
              <w:t>973</w:t>
            </w:r>
          </w:p>
        </w:tc>
        <w:tc>
          <w:tcPr>
            <w:tcW w:w="806" w:type="pct"/>
            <w:tcBorders>
              <w:top w:val="single" w:sz="4" w:space="0" w:color="A6A6A6" w:themeColor="background1" w:themeShade="A6"/>
              <w:bottom w:val="single" w:sz="4" w:space="0" w:color="A6A6A6" w:themeColor="background1" w:themeShade="A6"/>
            </w:tcBorders>
            <w:vAlign w:val="top"/>
          </w:tcPr>
          <w:p w14:paraId="65020FB5" w14:textId="637D88FD" w:rsidR="00816579" w:rsidRPr="003625B5" w:rsidRDefault="00A47034" w:rsidP="009026D0">
            <w:pPr>
              <w:spacing w:line="276" w:lineRule="auto"/>
              <w:rPr>
                <w:rFonts w:asciiTheme="minorHAnsi" w:hAnsiTheme="minorHAnsi" w:cs="Arial"/>
                <w:color w:val="auto"/>
                <w:szCs w:val="22"/>
              </w:rPr>
            </w:pPr>
            <w:r w:rsidRPr="00E57A27">
              <w:rPr>
                <w:rFonts w:asciiTheme="minorHAnsi" w:hAnsiTheme="minorHAnsi" w:cs="Arial"/>
                <w:color w:val="auto"/>
                <w:szCs w:val="22"/>
              </w:rPr>
              <w:t>Hectare</w:t>
            </w:r>
          </w:p>
        </w:tc>
      </w:tr>
      <w:tr w:rsidR="003625B5" w:rsidRPr="003625B5" w14:paraId="58D26BC6" w14:textId="77777777" w:rsidTr="00816579">
        <w:trPr>
          <w:trHeight w:val="454"/>
        </w:trPr>
        <w:tc>
          <w:tcPr>
            <w:tcW w:w="1240" w:type="pct"/>
            <w:tcBorders>
              <w:top w:val="single" w:sz="4" w:space="0" w:color="A6A6A6" w:themeColor="background1" w:themeShade="A6"/>
              <w:bottom w:val="single" w:sz="4" w:space="0" w:color="A6A6A6" w:themeColor="background1" w:themeShade="A6"/>
            </w:tcBorders>
            <w:vAlign w:val="top"/>
          </w:tcPr>
          <w:p w14:paraId="3C6F4D1C" w14:textId="07485E5A" w:rsidR="003625B5" w:rsidRDefault="003625B5" w:rsidP="009026D0">
            <w:pPr>
              <w:spacing w:line="276" w:lineRule="auto"/>
              <w:rPr>
                <w:rFonts w:asciiTheme="minorHAnsi" w:hAnsiTheme="minorHAnsi" w:cs="Arial"/>
                <w:color w:val="auto"/>
                <w:szCs w:val="22"/>
                <w:lang w:bidi="km-KH"/>
              </w:rPr>
            </w:pPr>
            <w:r>
              <w:t xml:space="preserve">SDG 7 - </w:t>
            </w:r>
            <w:r w:rsidR="009936E5">
              <w:t>A</w:t>
            </w:r>
            <w:r>
              <w:t>ffordable</w:t>
            </w:r>
            <w:r w:rsidR="009936E5">
              <w:t xml:space="preserve"> an</w:t>
            </w:r>
            <w:r w:rsidR="00721E6E">
              <w:t>d clean energy</w:t>
            </w:r>
            <w:r w:rsidR="009910C6">
              <w:t>.</w:t>
            </w:r>
          </w:p>
        </w:tc>
        <w:tc>
          <w:tcPr>
            <w:tcW w:w="1409" w:type="pct"/>
            <w:tcBorders>
              <w:top w:val="single" w:sz="4" w:space="0" w:color="A6A6A6" w:themeColor="background1" w:themeShade="A6"/>
              <w:bottom w:val="single" w:sz="4" w:space="0" w:color="A6A6A6" w:themeColor="background1" w:themeShade="A6"/>
            </w:tcBorders>
            <w:vAlign w:val="top"/>
          </w:tcPr>
          <w:p w14:paraId="14EDED09" w14:textId="5961AF81" w:rsidR="003625B5" w:rsidRPr="003625B5" w:rsidRDefault="00A47034" w:rsidP="009026D0">
            <w:pPr>
              <w:spacing w:line="276" w:lineRule="auto"/>
              <w:rPr>
                <w:rFonts w:asciiTheme="minorHAnsi" w:hAnsiTheme="minorHAnsi" w:cs="Arial"/>
                <w:color w:val="auto"/>
                <w:szCs w:val="22"/>
              </w:rPr>
            </w:pPr>
            <w:r w:rsidRPr="00865064">
              <w:rPr>
                <w:rFonts w:asciiTheme="minorHAnsi" w:hAnsiTheme="minorHAnsi" w:cstheme="minorHAnsi"/>
                <w:szCs w:val="20"/>
              </w:rPr>
              <w:t>Number of people benefitting from biogas</w:t>
            </w:r>
          </w:p>
        </w:tc>
        <w:tc>
          <w:tcPr>
            <w:tcW w:w="1545" w:type="pct"/>
            <w:tcBorders>
              <w:top w:val="single" w:sz="4" w:space="0" w:color="A6A6A6" w:themeColor="background1" w:themeShade="A6"/>
              <w:bottom w:val="single" w:sz="4" w:space="0" w:color="A6A6A6" w:themeColor="background1" w:themeShade="A6"/>
            </w:tcBorders>
            <w:vAlign w:val="top"/>
          </w:tcPr>
          <w:p w14:paraId="06AB3F26" w14:textId="4F2021F1" w:rsidR="003625B5" w:rsidRPr="003625B5" w:rsidRDefault="00481773" w:rsidP="009026D0">
            <w:pPr>
              <w:spacing w:line="276" w:lineRule="auto"/>
              <w:rPr>
                <w:rFonts w:asciiTheme="minorHAnsi" w:hAnsiTheme="minorHAnsi" w:cs="Arial"/>
                <w:color w:val="auto"/>
                <w:szCs w:val="22"/>
              </w:rPr>
            </w:pPr>
            <w:r>
              <w:rPr>
                <w:rFonts w:asciiTheme="minorHAnsi" w:hAnsiTheme="minorHAnsi" w:cs="Arial"/>
                <w:color w:val="auto"/>
                <w:szCs w:val="22"/>
              </w:rPr>
              <w:t>66</w:t>
            </w:r>
            <w:r w:rsidR="00BD246B">
              <w:rPr>
                <w:rFonts w:asciiTheme="minorHAnsi" w:hAnsiTheme="minorHAnsi" w:cs="Arial"/>
                <w:color w:val="auto"/>
                <w:szCs w:val="22"/>
              </w:rPr>
              <w:t>,</w:t>
            </w:r>
            <w:r w:rsidR="00604094">
              <w:rPr>
                <w:rFonts w:asciiTheme="minorHAnsi" w:hAnsiTheme="minorHAnsi" w:cs="Arial"/>
                <w:color w:val="auto"/>
                <w:szCs w:val="22"/>
              </w:rPr>
              <w:t>089</w:t>
            </w:r>
          </w:p>
        </w:tc>
        <w:tc>
          <w:tcPr>
            <w:tcW w:w="806" w:type="pct"/>
            <w:tcBorders>
              <w:top w:val="single" w:sz="4" w:space="0" w:color="A6A6A6" w:themeColor="background1" w:themeShade="A6"/>
              <w:bottom w:val="single" w:sz="4" w:space="0" w:color="A6A6A6" w:themeColor="background1" w:themeShade="A6"/>
            </w:tcBorders>
            <w:vAlign w:val="top"/>
          </w:tcPr>
          <w:p w14:paraId="72A25637" w14:textId="1D030B09" w:rsidR="003625B5" w:rsidRPr="003625B5" w:rsidRDefault="00A47034" w:rsidP="009026D0">
            <w:pPr>
              <w:spacing w:line="276" w:lineRule="auto"/>
              <w:rPr>
                <w:rFonts w:asciiTheme="minorHAnsi" w:hAnsiTheme="minorHAnsi" w:cs="Arial"/>
                <w:color w:val="auto"/>
                <w:szCs w:val="22"/>
              </w:rPr>
            </w:pPr>
            <w:r>
              <w:rPr>
                <w:rFonts w:asciiTheme="minorHAnsi" w:hAnsiTheme="minorHAnsi" w:cs="Arial"/>
                <w:color w:val="auto"/>
                <w:szCs w:val="22"/>
              </w:rPr>
              <w:t>Number of people</w:t>
            </w:r>
          </w:p>
        </w:tc>
      </w:tr>
    </w:tbl>
    <w:p w14:paraId="0B052AF9" w14:textId="77777777" w:rsidR="004473A5" w:rsidRPr="003625B5" w:rsidRDefault="004473A5" w:rsidP="009026D0">
      <w:pPr>
        <w:spacing w:line="276" w:lineRule="auto"/>
        <w:rPr>
          <w:color w:val="auto"/>
          <w:lang w:val="en-GB"/>
        </w:rPr>
      </w:pPr>
    </w:p>
    <w:p w14:paraId="604E3945" w14:textId="304F8F0B" w:rsidR="004473A5" w:rsidRDefault="004473A5" w:rsidP="009026D0">
      <w:pPr>
        <w:spacing w:line="276" w:lineRule="auto"/>
        <w:contextualSpacing w:val="0"/>
        <w:rPr>
          <w:lang w:val="en-GB"/>
        </w:rPr>
      </w:pPr>
    </w:p>
    <w:p w14:paraId="71699804" w14:textId="77777777" w:rsidR="00816579" w:rsidRPr="00816579" w:rsidRDefault="00816579" w:rsidP="009026D0">
      <w:pPr>
        <w:pStyle w:val="Heading5"/>
        <w:spacing w:line="276" w:lineRule="auto"/>
      </w:pPr>
      <w:r w:rsidRPr="00816579">
        <w:t>Table 2 – Product Vintages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tblCellMar>
        <w:tblLook w:val="04A0" w:firstRow="1" w:lastRow="0" w:firstColumn="1" w:lastColumn="0" w:noHBand="0" w:noVBand="1"/>
      </w:tblPr>
      <w:tblGrid>
        <w:gridCol w:w="1948"/>
        <w:gridCol w:w="1948"/>
        <w:gridCol w:w="5738"/>
      </w:tblGrid>
      <w:tr w:rsidR="00816579" w:rsidRPr="00816579" w14:paraId="3B2F088A" w14:textId="77777777" w:rsidTr="00177489">
        <w:tc>
          <w:tcPr>
            <w:tcW w:w="3896" w:type="dxa"/>
            <w:gridSpan w:val="2"/>
            <w:tcBorders>
              <w:top w:val="single" w:sz="4" w:space="0" w:color="FFFFFF"/>
              <w:left w:val="single" w:sz="4" w:space="0" w:color="FFFFFF"/>
              <w:bottom w:val="single" w:sz="4" w:space="0" w:color="A6A6A6" w:themeColor="background1" w:themeShade="A6"/>
              <w:right w:val="nil"/>
            </w:tcBorders>
            <w:shd w:val="clear" w:color="auto" w:fill="auto"/>
          </w:tcPr>
          <w:p w14:paraId="0AFCABFC" w14:textId="77777777" w:rsidR="00816579" w:rsidRPr="00816579" w:rsidRDefault="00816579" w:rsidP="009026D0">
            <w:pPr>
              <w:spacing w:line="276" w:lineRule="auto"/>
              <w:contextualSpacing w:val="0"/>
              <w:rPr>
                <w:b/>
                <w:bCs/>
                <w:lang w:val="en-GB"/>
              </w:rPr>
            </w:pPr>
          </w:p>
        </w:tc>
        <w:tc>
          <w:tcPr>
            <w:tcW w:w="5738" w:type="dxa"/>
            <w:tcBorders>
              <w:top w:val="nil"/>
              <w:left w:val="nil"/>
              <w:bottom w:val="single" w:sz="4" w:space="0" w:color="FFFFFF" w:themeColor="background1"/>
              <w:right w:val="nil"/>
            </w:tcBorders>
            <w:shd w:val="clear" w:color="auto" w:fill="00B9BD" w:themeFill="accent1"/>
          </w:tcPr>
          <w:p w14:paraId="1A5EA00E" w14:textId="77777777" w:rsidR="00816579" w:rsidRPr="00816579" w:rsidRDefault="00816579" w:rsidP="009026D0">
            <w:pPr>
              <w:spacing w:line="276" w:lineRule="auto"/>
              <w:contextualSpacing w:val="0"/>
              <w:rPr>
                <w:b/>
                <w:bCs/>
                <w:lang w:val="en-GB"/>
              </w:rPr>
            </w:pPr>
            <w:r w:rsidRPr="00816579">
              <w:rPr>
                <w:b/>
                <w:bCs/>
                <w:color w:val="FFFFFF" w:themeColor="background1"/>
                <w:lang w:val="en-GB"/>
              </w:rPr>
              <w:t>Amount Achieved</w:t>
            </w:r>
          </w:p>
        </w:tc>
      </w:tr>
      <w:tr w:rsidR="00177489" w:rsidRPr="00816579" w14:paraId="26DDAC58" w14:textId="77777777" w:rsidTr="00177489">
        <w:tc>
          <w:tcPr>
            <w:tcW w:w="194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FFFFFF" w:themeColor="background1"/>
            </w:tcBorders>
            <w:shd w:val="clear" w:color="auto" w:fill="00B9BD" w:themeFill="accent1"/>
          </w:tcPr>
          <w:p w14:paraId="166765B6" w14:textId="77777777" w:rsidR="00177489" w:rsidRPr="00816579" w:rsidRDefault="00177489" w:rsidP="009026D0">
            <w:pPr>
              <w:spacing w:line="276" w:lineRule="auto"/>
              <w:contextualSpacing w:val="0"/>
              <w:rPr>
                <w:b/>
                <w:bCs/>
                <w:color w:val="FFFFFF" w:themeColor="background1"/>
                <w:lang w:val="en-GB"/>
              </w:rPr>
            </w:pPr>
            <w:r w:rsidRPr="00816579">
              <w:rPr>
                <w:b/>
                <w:bCs/>
                <w:color w:val="FFFFFF" w:themeColor="background1"/>
                <w:lang w:val="en-GB"/>
              </w:rPr>
              <w:t>Start Dates</w:t>
            </w:r>
          </w:p>
        </w:tc>
        <w:tc>
          <w:tcPr>
            <w:tcW w:w="1948" w:type="dxa"/>
            <w:tcBorders>
              <w:top w:val="single" w:sz="4" w:space="0" w:color="A6A6A6" w:themeColor="background1" w:themeShade="A6"/>
              <w:left w:val="single" w:sz="4" w:space="0" w:color="FFFFFF" w:themeColor="background1"/>
              <w:bottom w:val="single" w:sz="4" w:space="0" w:color="A6A6A6" w:themeColor="background1" w:themeShade="A6"/>
              <w:right w:val="single" w:sz="4" w:space="0" w:color="FFFFFF" w:themeColor="background1"/>
            </w:tcBorders>
            <w:shd w:val="clear" w:color="auto" w:fill="00B9BD" w:themeFill="accent1"/>
          </w:tcPr>
          <w:p w14:paraId="17B5A6D9" w14:textId="77777777" w:rsidR="00177489" w:rsidRPr="00816579" w:rsidRDefault="00177489" w:rsidP="009026D0">
            <w:pPr>
              <w:spacing w:line="276" w:lineRule="auto"/>
              <w:contextualSpacing w:val="0"/>
              <w:rPr>
                <w:b/>
                <w:bCs/>
                <w:color w:val="FFFFFF" w:themeColor="background1"/>
                <w:lang w:val="en-GB"/>
              </w:rPr>
            </w:pPr>
            <w:r w:rsidRPr="00816579">
              <w:rPr>
                <w:b/>
                <w:bCs/>
                <w:color w:val="FFFFFF" w:themeColor="background1"/>
                <w:lang w:val="en-GB"/>
              </w:rPr>
              <w:t>End Dates</w:t>
            </w:r>
          </w:p>
        </w:tc>
        <w:tc>
          <w:tcPr>
            <w:tcW w:w="5738" w:type="dxa"/>
            <w:tcBorders>
              <w:top w:val="single" w:sz="4" w:space="0" w:color="FFFFFF" w:themeColor="background1"/>
              <w:left w:val="single" w:sz="4" w:space="0" w:color="FFFFFF" w:themeColor="background1"/>
              <w:bottom w:val="single" w:sz="4" w:space="0" w:color="A6A6A6" w:themeColor="background1" w:themeShade="A6"/>
              <w:right w:val="single" w:sz="4" w:space="0" w:color="FFFFFF" w:themeColor="background1"/>
            </w:tcBorders>
            <w:shd w:val="clear" w:color="auto" w:fill="00B9BD" w:themeFill="accent1"/>
          </w:tcPr>
          <w:p w14:paraId="2ECEA15C" w14:textId="12C43E1E" w:rsidR="00177489" w:rsidRPr="00816579" w:rsidRDefault="00177489" w:rsidP="009026D0">
            <w:pPr>
              <w:spacing w:line="276" w:lineRule="auto"/>
              <w:contextualSpacing w:val="0"/>
              <w:rPr>
                <w:b/>
                <w:bCs/>
                <w:color w:val="FFFFFF" w:themeColor="background1"/>
                <w:lang w:val="en-GB"/>
              </w:rPr>
            </w:pPr>
            <w:r>
              <w:rPr>
                <w:b/>
                <w:bCs/>
                <w:color w:val="FFFFFF" w:themeColor="background1"/>
                <w:lang w:val="en-GB"/>
              </w:rPr>
              <w:t>VERs</w:t>
            </w:r>
          </w:p>
        </w:tc>
      </w:tr>
      <w:tr w:rsidR="00177489" w:rsidRPr="00816579" w14:paraId="514D28DF" w14:textId="77777777" w:rsidTr="00177489">
        <w:tc>
          <w:tcPr>
            <w:tcW w:w="194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auto"/>
          </w:tcPr>
          <w:p w14:paraId="21297267" w14:textId="1EC2F49E" w:rsidR="00177489" w:rsidRPr="00816579" w:rsidRDefault="00177489" w:rsidP="009026D0">
            <w:pPr>
              <w:spacing w:line="276" w:lineRule="auto"/>
              <w:contextualSpacing w:val="0"/>
              <w:rPr>
                <w:lang w:val="en-GB"/>
              </w:rPr>
            </w:pPr>
            <w:r>
              <w:rPr>
                <w:lang w:val="en-GB"/>
              </w:rPr>
              <w:t>01/01/</w:t>
            </w:r>
            <w:r w:rsidR="002E443D">
              <w:rPr>
                <w:lang w:val="en-GB"/>
              </w:rPr>
              <w:t>202</w:t>
            </w:r>
            <w:r w:rsidR="004E7CAF">
              <w:rPr>
                <w:lang w:val="en-GB"/>
              </w:rPr>
              <w:t>3</w:t>
            </w:r>
          </w:p>
        </w:tc>
        <w:tc>
          <w:tcPr>
            <w:tcW w:w="194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auto"/>
          </w:tcPr>
          <w:p w14:paraId="4E16A95E" w14:textId="382F119D" w:rsidR="00177489" w:rsidRPr="00816579" w:rsidRDefault="00177489" w:rsidP="009026D0">
            <w:pPr>
              <w:spacing w:line="276" w:lineRule="auto"/>
              <w:contextualSpacing w:val="0"/>
              <w:rPr>
                <w:lang w:val="en-GB"/>
              </w:rPr>
            </w:pPr>
            <w:r>
              <w:rPr>
                <w:lang w:val="en-GB"/>
              </w:rPr>
              <w:t>31/12/</w:t>
            </w:r>
            <w:r w:rsidR="002E443D">
              <w:rPr>
                <w:lang w:val="en-GB"/>
              </w:rPr>
              <w:t>202</w:t>
            </w:r>
            <w:r w:rsidR="004E7CAF">
              <w:rPr>
                <w:lang w:val="en-GB"/>
              </w:rPr>
              <w:t>3</w:t>
            </w:r>
          </w:p>
        </w:tc>
        <w:tc>
          <w:tcPr>
            <w:tcW w:w="573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auto"/>
          </w:tcPr>
          <w:p w14:paraId="566C4DB8" w14:textId="60349672" w:rsidR="00177489" w:rsidRPr="00816579" w:rsidRDefault="004E7CAF" w:rsidP="009026D0">
            <w:pPr>
              <w:spacing w:line="276" w:lineRule="auto"/>
              <w:contextualSpacing w:val="0"/>
              <w:rPr>
                <w:lang w:val="en-GB"/>
              </w:rPr>
            </w:pPr>
            <w:r>
              <w:rPr>
                <w:rFonts w:asciiTheme="minorHAnsi" w:hAnsiTheme="minorHAnsi" w:cs="Arial"/>
                <w:color w:val="auto"/>
                <w:szCs w:val="22"/>
              </w:rPr>
              <w:t>5</w:t>
            </w:r>
            <w:r w:rsidR="00F308FC">
              <w:rPr>
                <w:rFonts w:asciiTheme="minorHAnsi" w:hAnsiTheme="minorHAnsi" w:cs="Arial"/>
                <w:color w:val="auto"/>
                <w:szCs w:val="22"/>
              </w:rPr>
              <w:t>1,</w:t>
            </w:r>
            <w:r w:rsidR="006943C0">
              <w:rPr>
                <w:rFonts w:asciiTheme="minorHAnsi" w:hAnsiTheme="minorHAnsi" w:cs="Arial"/>
                <w:color w:val="auto"/>
                <w:szCs w:val="22"/>
              </w:rPr>
              <w:t>739</w:t>
            </w:r>
          </w:p>
        </w:tc>
      </w:tr>
    </w:tbl>
    <w:p w14:paraId="772F6CB0" w14:textId="4F14C53F" w:rsidR="00816579" w:rsidRDefault="00816579" w:rsidP="009026D0">
      <w:pPr>
        <w:spacing w:line="276" w:lineRule="auto"/>
        <w:contextualSpacing w:val="0"/>
        <w:rPr>
          <w:lang w:val="en-GB"/>
        </w:rPr>
      </w:pPr>
    </w:p>
    <w:p w14:paraId="6ADFF067" w14:textId="2C169C8D" w:rsidR="00816579" w:rsidRDefault="00816579" w:rsidP="009026D0">
      <w:pPr>
        <w:spacing w:line="276" w:lineRule="auto"/>
        <w:contextualSpacing w:val="0"/>
        <w:rPr>
          <w:lang w:val="en-GB"/>
        </w:rPr>
      </w:pPr>
    </w:p>
    <w:p w14:paraId="51419879" w14:textId="5FF208EE" w:rsidR="00816579" w:rsidRPr="00565D0D" w:rsidRDefault="00816579" w:rsidP="009026D0">
      <w:pPr>
        <w:pStyle w:val="SectionTitle"/>
        <w:spacing w:line="276" w:lineRule="auto"/>
      </w:pPr>
      <w:bookmarkStart w:id="4" w:name="_Ref49860651"/>
      <w:r w:rsidRPr="00565D0D">
        <w:t>DESCRIPTION OF PROJECT</w:t>
      </w:r>
      <w:bookmarkEnd w:id="4"/>
    </w:p>
    <w:p w14:paraId="5C833AD7" w14:textId="77777777" w:rsidR="00816579" w:rsidRPr="00241108" w:rsidRDefault="00816579">
      <w:pPr>
        <w:pStyle w:val="SectionList"/>
      </w:pPr>
      <w:bookmarkStart w:id="5" w:name="_Toc40962734"/>
      <w:r>
        <w:t xml:space="preserve">General </w:t>
      </w:r>
      <w:r w:rsidRPr="00241108">
        <w:t>description of project</w:t>
      </w:r>
      <w:bookmarkEnd w:id="5"/>
      <w:r w:rsidRPr="00241108">
        <w:t xml:space="preserve"> </w:t>
      </w:r>
    </w:p>
    <w:p w14:paraId="03997D48" w14:textId="77777777" w:rsidR="006C4B8A" w:rsidRPr="003D3273" w:rsidRDefault="006C4B8A" w:rsidP="009026D0">
      <w:pPr>
        <w:spacing w:line="276" w:lineRule="auto"/>
        <w:rPr>
          <w:b/>
          <w:bCs/>
        </w:rPr>
      </w:pPr>
      <w:r w:rsidRPr="003D3273">
        <w:rPr>
          <w:b/>
          <w:bCs/>
        </w:rPr>
        <w:t xml:space="preserve">The National Biodigester </w:t>
      </w:r>
      <w:proofErr w:type="spellStart"/>
      <w:r w:rsidRPr="003D3273">
        <w:rPr>
          <w:b/>
          <w:bCs/>
        </w:rPr>
        <w:t>Programme</w:t>
      </w:r>
      <w:proofErr w:type="spellEnd"/>
    </w:p>
    <w:p w14:paraId="3267D254" w14:textId="77777777" w:rsidR="006C4B8A" w:rsidRPr="00C71779" w:rsidRDefault="006C4B8A" w:rsidP="009026D0">
      <w:pPr>
        <w:spacing w:line="276" w:lineRule="auto"/>
      </w:pPr>
      <w:r w:rsidRPr="00C71779">
        <w:t>In January 2006, the Ministry of Agriculture, Forestry and Fisheries (MAFF) and SNV</w:t>
      </w:r>
      <w:r w:rsidRPr="00C71779">
        <w:rPr>
          <w:rStyle w:val="FootnoteReference"/>
        </w:rPr>
        <w:footnoteReference w:id="2"/>
      </w:r>
      <w:r w:rsidRPr="00C71779">
        <w:t xml:space="preserve"> agreed on the joint development of a National Biodigester </w:t>
      </w:r>
      <w:proofErr w:type="spellStart"/>
      <w:r w:rsidRPr="00C71779">
        <w:t>Programme</w:t>
      </w:r>
      <w:proofErr w:type="spellEnd"/>
      <w:r w:rsidRPr="00C71779">
        <w:t xml:space="preserve"> (NBP) </w:t>
      </w:r>
      <w:proofErr w:type="gramStart"/>
      <w:r w:rsidRPr="00C71779">
        <w:t>as a way to</w:t>
      </w:r>
      <w:proofErr w:type="gramEnd"/>
      <w:r w:rsidRPr="00C71779">
        <w:t xml:space="preserve"> create an indigenous, sustainable energy source in Cambodia and to utilize the potential of biogas in the country. </w:t>
      </w:r>
    </w:p>
    <w:p w14:paraId="53FCA992" w14:textId="77777777" w:rsidR="006C4B8A" w:rsidRPr="00C71779" w:rsidRDefault="006C4B8A" w:rsidP="009026D0">
      <w:pPr>
        <w:spacing w:line="276" w:lineRule="auto"/>
        <w:rPr>
          <w:lang w:eastAsia="nl-NL"/>
        </w:rPr>
      </w:pPr>
    </w:p>
    <w:p w14:paraId="1F0223B4" w14:textId="77777777" w:rsidR="006C4B8A" w:rsidRPr="003D3273" w:rsidRDefault="006C4B8A" w:rsidP="009026D0">
      <w:pPr>
        <w:spacing w:line="276" w:lineRule="auto"/>
        <w:rPr>
          <w:b/>
          <w:bCs/>
          <w:lang w:eastAsia="nl-NL"/>
        </w:rPr>
      </w:pPr>
      <w:r w:rsidRPr="003D3273">
        <w:rPr>
          <w:b/>
          <w:bCs/>
          <w:lang w:eastAsia="nl-NL"/>
        </w:rPr>
        <w:t>The scenario existing prior to the project activity</w:t>
      </w:r>
    </w:p>
    <w:p w14:paraId="302065D1" w14:textId="77777777" w:rsidR="006C4B8A" w:rsidRPr="00C71779" w:rsidRDefault="006C4B8A" w:rsidP="009026D0">
      <w:pPr>
        <w:spacing w:line="276" w:lineRule="auto"/>
        <w:rPr>
          <w:lang w:eastAsia="nl-NL"/>
        </w:rPr>
      </w:pPr>
      <w:r w:rsidRPr="00C71779">
        <w:rPr>
          <w:lang w:eastAsia="nl-NL"/>
        </w:rPr>
        <w:t xml:space="preserve">Before the onset of the project activities, </w:t>
      </w:r>
      <w:bookmarkStart w:id="6" w:name="_Hlk139273459"/>
      <w:r w:rsidRPr="00C71779">
        <w:rPr>
          <w:lang w:eastAsia="nl-NL"/>
        </w:rPr>
        <w:t>most households with the technical potential for a biodigester rely primarily on wood for cooking</w:t>
      </w:r>
      <w:bookmarkEnd w:id="6"/>
      <w:r w:rsidRPr="00C71779">
        <w:rPr>
          <w:lang w:eastAsia="nl-NL"/>
        </w:rPr>
        <w:t xml:space="preserve"> both causing substantial exposure to hazardous household air pollution (with related health hazards) and contribution to deforestation. </w:t>
      </w:r>
    </w:p>
    <w:p w14:paraId="65EEC9F5" w14:textId="77777777" w:rsidR="006C4B8A" w:rsidRPr="00C71779" w:rsidRDefault="006C4B8A" w:rsidP="009026D0">
      <w:pPr>
        <w:spacing w:line="276" w:lineRule="auto"/>
        <w:rPr>
          <w:lang w:eastAsia="nl-NL"/>
        </w:rPr>
      </w:pPr>
    </w:p>
    <w:p w14:paraId="5CE7FDC1" w14:textId="77777777" w:rsidR="00BE136D" w:rsidRDefault="006C4B8A" w:rsidP="009026D0">
      <w:pPr>
        <w:spacing w:line="276" w:lineRule="auto"/>
        <w:rPr>
          <w:lang w:eastAsia="nl-NL"/>
        </w:rPr>
      </w:pPr>
      <w:r w:rsidRPr="00C71779">
        <w:rPr>
          <w:lang w:eastAsia="nl-NL"/>
        </w:rPr>
        <w:t>A substantial part of the fuel wood is collected, which is both drudgery and significant time expenditure for especially women. Purchased wood on the other hand is a burden on the limited household’s revenues.</w:t>
      </w:r>
    </w:p>
    <w:p w14:paraId="5900687D" w14:textId="77777777" w:rsidR="003E0858" w:rsidRDefault="003E0858" w:rsidP="009026D0">
      <w:pPr>
        <w:spacing w:line="276" w:lineRule="auto"/>
        <w:rPr>
          <w:lang w:eastAsia="nl-NL"/>
        </w:rPr>
      </w:pPr>
    </w:p>
    <w:p w14:paraId="14C69D57" w14:textId="652BC11B" w:rsidR="006C4B8A" w:rsidRPr="00C71779" w:rsidRDefault="006C4B8A" w:rsidP="009026D0">
      <w:pPr>
        <w:spacing w:line="276" w:lineRule="auto"/>
        <w:rPr>
          <w:lang w:eastAsia="nl-NL"/>
        </w:rPr>
      </w:pPr>
      <w:r w:rsidRPr="00C71779">
        <w:rPr>
          <w:lang w:eastAsia="nl-NL"/>
        </w:rPr>
        <w:t xml:space="preserve">In addition, unhygienic animal waste management practices </w:t>
      </w:r>
      <w:r w:rsidR="00885DAD">
        <w:rPr>
          <w:lang w:eastAsia="nl-NL"/>
        </w:rPr>
        <w:t xml:space="preserve">with </w:t>
      </w:r>
      <w:r w:rsidR="008B5389">
        <w:rPr>
          <w:lang w:eastAsia="nl-NL"/>
        </w:rPr>
        <w:t xml:space="preserve">different </w:t>
      </w:r>
      <w:r w:rsidR="00885DAD">
        <w:rPr>
          <w:lang w:eastAsia="nl-NL"/>
        </w:rPr>
        <w:t xml:space="preserve">storage </w:t>
      </w:r>
      <w:r w:rsidR="0039495E">
        <w:rPr>
          <w:lang w:eastAsia="nl-NL"/>
        </w:rPr>
        <w:t>system</w:t>
      </w:r>
      <w:r w:rsidR="00D72388">
        <w:rPr>
          <w:rStyle w:val="FootnoteReference"/>
          <w:lang w:eastAsia="nl-NL"/>
        </w:rPr>
        <w:footnoteReference w:id="3"/>
      </w:r>
      <w:r w:rsidR="0039495E">
        <w:rPr>
          <w:lang w:eastAsia="nl-NL"/>
        </w:rPr>
        <w:t xml:space="preserve"> such as </w:t>
      </w:r>
      <w:r w:rsidR="004812E8">
        <w:rPr>
          <w:lang w:eastAsia="nl-NL"/>
        </w:rPr>
        <w:t>the slurry</w:t>
      </w:r>
      <w:r w:rsidR="008B5389">
        <w:rPr>
          <w:lang w:eastAsia="nl-NL"/>
        </w:rPr>
        <w:t xml:space="preserve">, lagoon, </w:t>
      </w:r>
      <w:r w:rsidR="00D4744D">
        <w:rPr>
          <w:lang w:eastAsia="nl-NL"/>
        </w:rPr>
        <w:t xml:space="preserve">dry lots, </w:t>
      </w:r>
      <w:r w:rsidR="008B5389">
        <w:rPr>
          <w:lang w:eastAsia="nl-NL"/>
        </w:rPr>
        <w:t>daily spread</w:t>
      </w:r>
      <w:r w:rsidR="00110CE2">
        <w:rPr>
          <w:lang w:eastAsia="nl-NL"/>
        </w:rPr>
        <w:t>, solid storage and other</w:t>
      </w:r>
      <w:r w:rsidR="004558F0">
        <w:rPr>
          <w:lang w:eastAsia="nl-NL"/>
        </w:rPr>
        <w:t>;</w:t>
      </w:r>
      <w:r w:rsidR="008B5389">
        <w:rPr>
          <w:lang w:eastAsia="nl-NL"/>
        </w:rPr>
        <w:t xml:space="preserve"> </w:t>
      </w:r>
      <w:r w:rsidRPr="00C71779">
        <w:rPr>
          <w:lang w:eastAsia="nl-NL"/>
        </w:rPr>
        <w:t xml:space="preserve">and the lack of access to basic sanitation result in pollution, foul </w:t>
      </w:r>
      <w:proofErr w:type="spellStart"/>
      <w:r w:rsidRPr="00C71779">
        <w:rPr>
          <w:lang w:eastAsia="nl-NL"/>
        </w:rPr>
        <w:t>odour</w:t>
      </w:r>
      <w:proofErr w:type="spellEnd"/>
      <w:r w:rsidRPr="00C71779">
        <w:rPr>
          <w:lang w:eastAsia="nl-NL"/>
        </w:rPr>
        <w:t xml:space="preserve">, methane emissions and a relatively high prevalence of hygiene related diseases, such as </w:t>
      </w:r>
      <w:proofErr w:type="spellStart"/>
      <w:r w:rsidRPr="00C71779">
        <w:rPr>
          <w:lang w:eastAsia="nl-NL"/>
        </w:rPr>
        <w:t>diarrhoea</w:t>
      </w:r>
      <w:proofErr w:type="spellEnd"/>
      <w:r w:rsidRPr="00C71779">
        <w:rPr>
          <w:lang w:eastAsia="nl-NL"/>
        </w:rPr>
        <w:t xml:space="preserve">.  </w:t>
      </w:r>
    </w:p>
    <w:p w14:paraId="228EC436" w14:textId="77777777" w:rsidR="006C4B8A" w:rsidRPr="00C71779" w:rsidRDefault="006C4B8A" w:rsidP="009026D0">
      <w:pPr>
        <w:spacing w:line="276" w:lineRule="auto"/>
        <w:rPr>
          <w:lang w:eastAsia="nl-NL"/>
        </w:rPr>
      </w:pPr>
    </w:p>
    <w:p w14:paraId="5A0A0888" w14:textId="77777777" w:rsidR="006C4B8A" w:rsidRPr="003D3273" w:rsidRDefault="006C4B8A" w:rsidP="009026D0">
      <w:pPr>
        <w:spacing w:line="276" w:lineRule="auto"/>
        <w:rPr>
          <w:b/>
          <w:bCs/>
          <w:lang w:eastAsia="nl-NL"/>
        </w:rPr>
      </w:pPr>
      <w:r w:rsidRPr="003D3273">
        <w:rPr>
          <w:b/>
          <w:bCs/>
          <w:lang w:eastAsia="nl-NL"/>
        </w:rPr>
        <w:t xml:space="preserve">The purpose of the National Biodigester </w:t>
      </w:r>
      <w:proofErr w:type="spellStart"/>
      <w:r w:rsidRPr="003D3273">
        <w:rPr>
          <w:b/>
          <w:bCs/>
          <w:lang w:eastAsia="nl-NL"/>
        </w:rPr>
        <w:t>Programme</w:t>
      </w:r>
      <w:proofErr w:type="spellEnd"/>
    </w:p>
    <w:p w14:paraId="4DF63D18" w14:textId="29C57778" w:rsidR="006C4B8A" w:rsidRPr="00C71779" w:rsidRDefault="006C4B8A" w:rsidP="009026D0">
      <w:pPr>
        <w:spacing w:line="276" w:lineRule="auto"/>
        <w:rPr>
          <w:lang w:eastAsia="nl-NL"/>
        </w:rPr>
      </w:pPr>
      <w:r w:rsidRPr="00C71779">
        <w:rPr>
          <w:lang w:eastAsia="nl-NL"/>
        </w:rPr>
        <w:t xml:space="preserve">The overall objective of the National Biodigester </w:t>
      </w:r>
      <w:proofErr w:type="spellStart"/>
      <w:r w:rsidRPr="00C71779">
        <w:rPr>
          <w:lang w:eastAsia="nl-NL"/>
        </w:rPr>
        <w:t>Programme</w:t>
      </w:r>
      <w:proofErr w:type="spellEnd"/>
      <w:r w:rsidRPr="00C71779">
        <w:rPr>
          <w:lang w:eastAsia="nl-NL"/>
        </w:rPr>
        <w:t xml:space="preserve"> is the dissemination of domestic biodigesters as an indigenous, sustainable energy source through the development of a commercial, market oriented, biodigester sector in eight selected provinces of Cambodia</w:t>
      </w:r>
      <w:r w:rsidR="00EF5EDA">
        <w:rPr>
          <w:lang w:eastAsia="nl-NL"/>
        </w:rPr>
        <w:t xml:space="preserve"> with the potential to expand to </w:t>
      </w:r>
      <w:r w:rsidR="004D2704">
        <w:rPr>
          <w:lang w:eastAsia="nl-NL"/>
        </w:rPr>
        <w:t>other provinces</w:t>
      </w:r>
      <w:r w:rsidRPr="00C71779">
        <w:rPr>
          <w:lang w:eastAsia="nl-NL"/>
        </w:rPr>
        <w:t xml:space="preserve">. The project activities aim to resolve the issues sketched of the baseline scenario above, by hygienically treating animal and human waste in a biodigester to produce a clean renewable cooking fuel, biogas, whereas the treated waste is to be used as a potent and safe organic fertilizer. The specific objectives of the </w:t>
      </w:r>
      <w:bookmarkStart w:id="7" w:name="_Hlk139272942"/>
      <w:r w:rsidRPr="00C71779">
        <w:rPr>
          <w:lang w:eastAsia="nl-NL"/>
        </w:rPr>
        <w:t xml:space="preserve">National Biodigester </w:t>
      </w:r>
      <w:proofErr w:type="spellStart"/>
      <w:r w:rsidRPr="00C71779">
        <w:rPr>
          <w:lang w:eastAsia="nl-NL"/>
        </w:rPr>
        <w:t>Programme</w:t>
      </w:r>
      <w:bookmarkEnd w:id="7"/>
      <w:proofErr w:type="spellEnd"/>
      <w:r w:rsidRPr="00C71779">
        <w:rPr>
          <w:lang w:eastAsia="nl-NL"/>
        </w:rPr>
        <w:t xml:space="preserve"> contributing to its overall objective are:</w:t>
      </w:r>
    </w:p>
    <w:p w14:paraId="7A92ACF0" w14:textId="5BD83486" w:rsidR="006C4B8A" w:rsidRPr="00C71779" w:rsidRDefault="006C4B8A" w:rsidP="0017084E">
      <w:pPr>
        <w:pStyle w:val="ListParagraph"/>
        <w:numPr>
          <w:ilvl w:val="0"/>
          <w:numId w:val="24"/>
        </w:numPr>
        <w:spacing w:after="0" w:line="276" w:lineRule="auto"/>
        <w:jc w:val="both"/>
        <w:rPr>
          <w:lang w:val="en-GB" w:eastAsia="nl-NL"/>
        </w:rPr>
      </w:pPr>
      <w:r w:rsidRPr="00C71779">
        <w:rPr>
          <w:lang w:val="en-GB"/>
        </w:rPr>
        <w:t>To increase the number of family sized, quality biodigesters with the total 8,600 biodigesters in the period 2019-2025 in selected provinces</w:t>
      </w:r>
      <w:r w:rsidR="003F4432">
        <w:rPr>
          <w:rStyle w:val="FootnoteReference"/>
          <w:lang w:val="en-GB"/>
        </w:rPr>
        <w:footnoteReference w:id="4"/>
      </w:r>
    </w:p>
    <w:p w14:paraId="6801709E" w14:textId="77777777" w:rsidR="006C4B8A" w:rsidRPr="00C71779" w:rsidRDefault="006C4B8A" w:rsidP="0017084E">
      <w:pPr>
        <w:pStyle w:val="ListParagraph"/>
        <w:numPr>
          <w:ilvl w:val="0"/>
          <w:numId w:val="24"/>
        </w:numPr>
        <w:spacing w:after="0" w:line="276" w:lineRule="auto"/>
        <w:jc w:val="both"/>
        <w:rPr>
          <w:lang w:val="en-GB" w:eastAsia="nl-NL"/>
        </w:rPr>
      </w:pPr>
      <w:r w:rsidRPr="00C71779">
        <w:rPr>
          <w:lang w:val="en-GB"/>
        </w:rPr>
        <w:t xml:space="preserve">To ensure the continued operation of all biodigesters installed under the biodigester </w:t>
      </w:r>
      <w:proofErr w:type="gramStart"/>
      <w:r w:rsidRPr="00C71779">
        <w:rPr>
          <w:lang w:val="en-GB"/>
        </w:rPr>
        <w:t>programme;</w:t>
      </w:r>
      <w:proofErr w:type="gramEnd"/>
    </w:p>
    <w:p w14:paraId="1A4A39F0" w14:textId="77777777" w:rsidR="006C4B8A" w:rsidRPr="00C71779" w:rsidRDefault="006C4B8A" w:rsidP="0017084E">
      <w:pPr>
        <w:pStyle w:val="ListParagraph"/>
        <w:numPr>
          <w:ilvl w:val="0"/>
          <w:numId w:val="24"/>
        </w:numPr>
        <w:spacing w:after="0" w:line="276" w:lineRule="auto"/>
        <w:jc w:val="both"/>
        <w:rPr>
          <w:lang w:val="en-GB" w:eastAsia="nl-NL"/>
        </w:rPr>
      </w:pPr>
      <w:r w:rsidRPr="00C71779">
        <w:rPr>
          <w:lang w:val="en-GB"/>
        </w:rPr>
        <w:t xml:space="preserve">To maximise the benefits of the operated biodigesters, in particular the optimum use of digester </w:t>
      </w:r>
      <w:proofErr w:type="gramStart"/>
      <w:r w:rsidRPr="00C71779">
        <w:rPr>
          <w:lang w:val="en-GB"/>
        </w:rPr>
        <w:t>effluent;</w:t>
      </w:r>
      <w:proofErr w:type="gramEnd"/>
    </w:p>
    <w:p w14:paraId="2C9D6C2E" w14:textId="77777777" w:rsidR="006C4B8A" w:rsidRDefault="006C4B8A" w:rsidP="0017084E">
      <w:pPr>
        <w:pStyle w:val="ListParagraph"/>
        <w:numPr>
          <w:ilvl w:val="0"/>
          <w:numId w:val="24"/>
        </w:numPr>
        <w:spacing w:after="0" w:line="276" w:lineRule="auto"/>
        <w:jc w:val="both"/>
      </w:pPr>
      <w:r w:rsidRPr="00C71779">
        <w:rPr>
          <w:lang w:val="en-GB"/>
        </w:rPr>
        <w:t xml:space="preserve">Technical and promotional capacity development of the stakeholders within the NBP for further wide scale deployment of biodigester technology in Cambodia. This objective will particularly focus on the development of a capable and viable private sector responsible for marketing, construction and after-sales service of </w:t>
      </w:r>
      <w:proofErr w:type="gramStart"/>
      <w:r w:rsidRPr="00C71779">
        <w:rPr>
          <w:lang w:val="en-GB"/>
        </w:rPr>
        <w:t>biodigesters;</w:t>
      </w:r>
      <w:proofErr w:type="gramEnd"/>
    </w:p>
    <w:p w14:paraId="2E4BD8D5" w14:textId="77777777" w:rsidR="006C4B8A" w:rsidRDefault="006C4B8A" w:rsidP="009026D0">
      <w:pPr>
        <w:spacing w:line="276" w:lineRule="auto"/>
      </w:pPr>
    </w:p>
    <w:p w14:paraId="2ECA3F18" w14:textId="77777777" w:rsidR="006C4B8A" w:rsidRPr="003D3273" w:rsidRDefault="006C4B8A" w:rsidP="00DB0CE6">
      <w:pPr>
        <w:spacing w:line="276" w:lineRule="auto"/>
        <w:jc w:val="both"/>
        <w:rPr>
          <w:b/>
          <w:bCs/>
        </w:rPr>
      </w:pPr>
      <w:r w:rsidRPr="003D3273">
        <w:rPr>
          <w:b/>
          <w:bCs/>
        </w:rPr>
        <w:t>Technology implemented</w:t>
      </w:r>
    </w:p>
    <w:p w14:paraId="6B794D1B" w14:textId="46F1041B" w:rsidR="006C4B8A" w:rsidRPr="00FE30F4" w:rsidRDefault="006C4B8A" w:rsidP="00DB0CE6">
      <w:pPr>
        <w:spacing w:line="276" w:lineRule="auto"/>
        <w:jc w:val="both"/>
      </w:pPr>
      <w:r w:rsidRPr="00A845D7">
        <w:t xml:space="preserve">NBP </w:t>
      </w:r>
      <w:bookmarkStart w:id="8" w:name="_Hlk139272956"/>
      <w:r w:rsidRPr="00A845D7">
        <w:t>install</w:t>
      </w:r>
      <w:bookmarkEnd w:id="8"/>
      <w:r w:rsidRPr="00A845D7">
        <w:t>s, through</w:t>
      </w:r>
      <w:bookmarkStart w:id="9" w:name="_Hlk139272899"/>
      <w:r w:rsidRPr="00A845D7">
        <w:t xml:space="preserve"> franchised Biodigester Company Agencies (BCA)</w:t>
      </w:r>
      <w:bookmarkEnd w:id="9"/>
      <w:r w:rsidRPr="00A845D7">
        <w:t xml:space="preserve">, biodigesters. The </w:t>
      </w:r>
      <w:bookmarkStart w:id="10" w:name="_Hlk139272996"/>
      <w:r w:rsidRPr="00A845D7">
        <w:t>main type of digester</w:t>
      </w:r>
      <w:bookmarkEnd w:id="10"/>
      <w:r w:rsidRPr="00A845D7">
        <w:t xml:space="preserve"> that NBP installs is the </w:t>
      </w:r>
      <w:bookmarkStart w:id="11" w:name="_Hlk139273009"/>
      <w:r w:rsidRPr="00A845D7">
        <w:t>Farmer’s Friend digester and a scaled down version of this model, the S1 in the size of 2 to 15 m</w:t>
      </w:r>
      <w:r w:rsidRPr="00C71779">
        <w:rPr>
          <w:vertAlign w:val="superscript"/>
        </w:rPr>
        <w:t>3</w:t>
      </w:r>
      <w:r w:rsidRPr="00A845D7">
        <w:t xml:space="preserve"> with possibility to construct up to 50 m</w:t>
      </w:r>
      <w:r w:rsidRPr="00C71779">
        <w:rPr>
          <w:vertAlign w:val="superscript"/>
        </w:rPr>
        <w:t>3</w:t>
      </w:r>
      <w:r>
        <w:t>.</w:t>
      </w:r>
      <w:bookmarkEnd w:id="11"/>
      <w:r>
        <w:t xml:space="preserve"> </w:t>
      </w:r>
      <w:r w:rsidRPr="00A845D7">
        <w:t xml:space="preserve">Both technologies have an expected lifespan of over 25 years. The </w:t>
      </w:r>
      <w:proofErr w:type="spellStart"/>
      <w:r w:rsidRPr="00A845D7">
        <w:t>programme</w:t>
      </w:r>
      <w:proofErr w:type="spellEnd"/>
      <w:r w:rsidRPr="00A845D7">
        <w:t xml:space="preserve"> is otherwise biodigester technology agnostic, </w:t>
      </w:r>
      <w:proofErr w:type="gramStart"/>
      <w:r w:rsidRPr="00A845D7">
        <w:t>provided that</w:t>
      </w:r>
      <w:proofErr w:type="gramEnd"/>
      <w:r w:rsidRPr="00A845D7">
        <w:t xml:space="preserve"> technologies meet the following requirements:</w:t>
      </w:r>
    </w:p>
    <w:p w14:paraId="279002C4" w14:textId="77777777" w:rsidR="006C4B8A" w:rsidRPr="00A845D7" w:rsidRDefault="006C4B8A" w:rsidP="00DB0CE6">
      <w:pPr>
        <w:pStyle w:val="ListParagraph"/>
        <w:numPr>
          <w:ilvl w:val="0"/>
          <w:numId w:val="26"/>
        </w:numPr>
        <w:spacing w:after="0" w:line="276" w:lineRule="auto"/>
        <w:jc w:val="both"/>
      </w:pPr>
      <w:r w:rsidRPr="00A845D7">
        <w:t xml:space="preserve">Durability: </w:t>
      </w:r>
      <w:r w:rsidRPr="00A845D7">
        <w:tab/>
        <w:t>Biodigesters are expected to last for over 10 years</w:t>
      </w:r>
    </w:p>
    <w:p w14:paraId="5AC6D9B7" w14:textId="77777777" w:rsidR="006C4B8A" w:rsidRPr="00A845D7" w:rsidRDefault="006C4B8A" w:rsidP="00DB0CE6">
      <w:pPr>
        <w:pStyle w:val="ListParagraph"/>
        <w:numPr>
          <w:ilvl w:val="0"/>
          <w:numId w:val="26"/>
        </w:numPr>
        <w:spacing w:after="0" w:line="276" w:lineRule="auto"/>
        <w:jc w:val="both"/>
      </w:pPr>
      <w:r w:rsidRPr="00A845D7">
        <w:t xml:space="preserve">Gas storage: </w:t>
      </w:r>
      <w:r w:rsidRPr="00A845D7">
        <w:tab/>
        <w:t xml:space="preserve">The digester should be able to store at least 50% of daily gas production </w:t>
      </w:r>
    </w:p>
    <w:p w14:paraId="199B2A62" w14:textId="77777777" w:rsidR="006C4B8A" w:rsidRPr="00A845D7" w:rsidRDefault="006C4B8A" w:rsidP="00DB0CE6">
      <w:pPr>
        <w:pStyle w:val="ListParagraph"/>
        <w:numPr>
          <w:ilvl w:val="0"/>
          <w:numId w:val="26"/>
        </w:numPr>
        <w:spacing w:after="0" w:line="276" w:lineRule="auto"/>
        <w:jc w:val="both"/>
      </w:pPr>
      <w:r w:rsidRPr="00A845D7">
        <w:t xml:space="preserve">Warrantee:  </w:t>
      </w:r>
      <w:r w:rsidRPr="00A845D7">
        <w:tab/>
        <w:t>A minimum warranty of 1 year shall be offered</w:t>
      </w:r>
    </w:p>
    <w:p w14:paraId="70B5B077" w14:textId="77777777" w:rsidR="006C4B8A" w:rsidRPr="00FE30F4" w:rsidRDefault="006C4B8A" w:rsidP="00DB0CE6">
      <w:pPr>
        <w:spacing w:line="276" w:lineRule="auto"/>
        <w:jc w:val="both"/>
      </w:pPr>
    </w:p>
    <w:p w14:paraId="053FAE49" w14:textId="77777777" w:rsidR="006C4B8A" w:rsidRPr="00A845D7" w:rsidRDefault="006C4B8A" w:rsidP="00DB0CE6">
      <w:pPr>
        <w:spacing w:line="276" w:lineRule="auto"/>
        <w:jc w:val="both"/>
      </w:pPr>
      <w:r w:rsidRPr="00A845D7">
        <w:t>The list of facilities, system and equipment that will be installed include:</w:t>
      </w:r>
    </w:p>
    <w:p w14:paraId="770DCD1B"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Inlet (for mixing the manure with water)</w:t>
      </w:r>
    </w:p>
    <w:p w14:paraId="6782738D"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Biodigester and integrated gasholder</w:t>
      </w:r>
    </w:p>
    <w:p w14:paraId="1297D40C"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Compensation tank</w:t>
      </w:r>
    </w:p>
    <w:p w14:paraId="65AE9272" w14:textId="77777777" w:rsidR="006C4B8A" w:rsidRPr="00FE30F4" w:rsidRDefault="006C4B8A" w:rsidP="00DB0CE6">
      <w:pPr>
        <w:pStyle w:val="ListParagraph"/>
        <w:numPr>
          <w:ilvl w:val="0"/>
          <w:numId w:val="25"/>
        </w:numPr>
        <w:spacing w:after="0" w:line="276" w:lineRule="auto"/>
        <w:jc w:val="both"/>
        <w:rPr>
          <w:lang w:val="en-GB"/>
        </w:rPr>
      </w:pPr>
      <w:bookmarkStart w:id="12" w:name="_Hlk139272553"/>
      <w:r w:rsidRPr="00FE30F4">
        <w:rPr>
          <w:lang w:val="en-GB"/>
        </w:rPr>
        <w:t>Slurry pit</w:t>
      </w:r>
      <w:bookmarkEnd w:id="12"/>
      <w:r w:rsidRPr="00FE30F4">
        <w:rPr>
          <w:lang w:val="en-GB"/>
        </w:rPr>
        <w:t xml:space="preserve"> (to store overflown slurry temporarily before it is scooped to the compost hut)</w:t>
      </w:r>
    </w:p>
    <w:p w14:paraId="75350131"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Compost hut (optional</w:t>
      </w:r>
      <w:r>
        <w:rPr>
          <w:lang w:val="en-GB"/>
        </w:rPr>
        <w:t xml:space="preserve"> but strongly encouraged</w:t>
      </w:r>
      <w:r w:rsidRPr="00FE30F4">
        <w:rPr>
          <w:lang w:val="en-GB"/>
        </w:rPr>
        <w:t>)</w:t>
      </w:r>
    </w:p>
    <w:p w14:paraId="0D7BB694"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Toilet (optional)</w:t>
      </w:r>
    </w:p>
    <w:p w14:paraId="5E181651"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Gas piping and water trap (water trap is necessarily to remove condense water from the biogas)</w:t>
      </w:r>
    </w:p>
    <w:p w14:paraId="5D1D175D" w14:textId="77777777" w:rsidR="006C4B8A" w:rsidRPr="00FE30F4" w:rsidRDefault="006C4B8A" w:rsidP="00DB0CE6">
      <w:pPr>
        <w:pStyle w:val="ListParagraph"/>
        <w:numPr>
          <w:ilvl w:val="0"/>
          <w:numId w:val="25"/>
        </w:numPr>
        <w:spacing w:after="0" w:line="276" w:lineRule="auto"/>
        <w:jc w:val="both"/>
        <w:rPr>
          <w:lang w:val="en-GB"/>
        </w:rPr>
      </w:pPr>
      <w:r>
        <w:rPr>
          <w:lang w:val="en-GB"/>
        </w:rPr>
        <w:t xml:space="preserve">A </w:t>
      </w:r>
      <w:r w:rsidRPr="00FE30F4">
        <w:rPr>
          <w:lang w:val="en-GB"/>
        </w:rPr>
        <w:t xml:space="preserve">biogas stove (stoves </w:t>
      </w:r>
      <w:r>
        <w:rPr>
          <w:lang w:val="en-GB"/>
        </w:rPr>
        <w:t>disseminated via</w:t>
      </w:r>
      <w:r w:rsidRPr="00FE30F4">
        <w:rPr>
          <w:lang w:val="en-GB"/>
        </w:rPr>
        <w:t xml:space="preserve"> NBP are recommended but not mandatory)</w:t>
      </w:r>
    </w:p>
    <w:p w14:paraId="401620E1" w14:textId="77777777" w:rsidR="006C4B8A" w:rsidRPr="00FE30F4" w:rsidRDefault="006C4B8A" w:rsidP="00DB0CE6">
      <w:pPr>
        <w:pStyle w:val="ListParagraph"/>
        <w:numPr>
          <w:ilvl w:val="0"/>
          <w:numId w:val="25"/>
        </w:numPr>
        <w:spacing w:after="0" w:line="276" w:lineRule="auto"/>
        <w:jc w:val="both"/>
        <w:rPr>
          <w:lang w:val="en-GB"/>
        </w:rPr>
      </w:pPr>
      <w:r w:rsidRPr="00FE30F4">
        <w:rPr>
          <w:lang w:val="en-GB"/>
        </w:rPr>
        <w:t>Pressure gauge (gas pressure in the plant is a proxy for gas availability)</w:t>
      </w:r>
    </w:p>
    <w:p w14:paraId="2BF82644" w14:textId="77777777" w:rsidR="006C4B8A" w:rsidRDefault="006C4B8A" w:rsidP="00DB0CE6">
      <w:pPr>
        <w:pStyle w:val="ListParagraph"/>
        <w:numPr>
          <w:ilvl w:val="0"/>
          <w:numId w:val="25"/>
        </w:numPr>
        <w:spacing w:after="0" w:line="276" w:lineRule="auto"/>
        <w:jc w:val="both"/>
        <w:rPr>
          <w:lang w:val="en-GB"/>
        </w:rPr>
      </w:pPr>
      <w:r w:rsidRPr="00FE30F4">
        <w:rPr>
          <w:lang w:val="en-GB"/>
        </w:rPr>
        <w:t>Biogas lamp / biogas rice cooker (both optional)</w:t>
      </w:r>
    </w:p>
    <w:p w14:paraId="69E0BFF7" w14:textId="77777777" w:rsidR="006C4B8A" w:rsidRDefault="006C4B8A" w:rsidP="00DB0CE6">
      <w:pPr>
        <w:spacing w:line="276" w:lineRule="auto"/>
        <w:jc w:val="both"/>
      </w:pPr>
    </w:p>
    <w:p w14:paraId="6E314896" w14:textId="77777777" w:rsidR="006C4B8A" w:rsidRDefault="006C4B8A" w:rsidP="00DB0CE6">
      <w:pPr>
        <w:spacing w:line="276" w:lineRule="auto"/>
        <w:jc w:val="both"/>
      </w:pPr>
    </w:p>
    <w:p w14:paraId="73BA84DF" w14:textId="77777777" w:rsidR="006C4B8A" w:rsidRPr="00241108" w:rsidRDefault="006C4B8A" w:rsidP="00DB0CE6">
      <w:pPr>
        <w:spacing w:line="276" w:lineRule="auto"/>
        <w:jc w:val="both"/>
      </w:pPr>
      <w:bookmarkStart w:id="13" w:name="_Hlk139273078"/>
      <w:r>
        <w:t>The project installs continuously digesters since the start of this project on 13/03/2006 based on the demand of farmers.</w:t>
      </w:r>
      <w:bookmarkEnd w:id="13"/>
      <w:r>
        <w:t xml:space="preserve"> Dates likes construction and commissioning for each unit are captured in the project database and unique for each installation.</w:t>
      </w:r>
    </w:p>
    <w:p w14:paraId="31751EA0" w14:textId="6EFEFF86" w:rsidR="00816579" w:rsidRPr="003B1DEE" w:rsidRDefault="00816579" w:rsidP="009026D0">
      <w:pPr>
        <w:spacing w:line="276" w:lineRule="auto"/>
      </w:pPr>
    </w:p>
    <w:p w14:paraId="7524B5C4" w14:textId="77777777" w:rsidR="00816579" w:rsidRPr="00241108" w:rsidRDefault="00816579">
      <w:pPr>
        <w:pStyle w:val="SectionList"/>
      </w:pPr>
      <w:bookmarkStart w:id="14" w:name="_Toc40962735"/>
      <w:r w:rsidRPr="00241108">
        <w:t>Location of project</w:t>
      </w:r>
      <w:bookmarkEnd w:id="14"/>
      <w:r w:rsidRPr="00241108">
        <w:t xml:space="preserve"> </w:t>
      </w:r>
    </w:p>
    <w:p w14:paraId="1C5E11A6" w14:textId="60076186" w:rsidR="00816579" w:rsidRDefault="00816579" w:rsidP="009026D0">
      <w:pPr>
        <w:spacing w:line="276" w:lineRule="auto"/>
      </w:pPr>
      <w:r w:rsidRPr="003B1DEE">
        <w:t>&gt;&gt;</w:t>
      </w:r>
    </w:p>
    <w:p w14:paraId="7512EDE2" w14:textId="2E600698" w:rsidR="00530C47" w:rsidRDefault="00530C47" w:rsidP="009026D0">
      <w:pPr>
        <w:spacing w:line="276" w:lineRule="auto"/>
      </w:pPr>
      <w:r>
        <w:t xml:space="preserve">NBP office: </w:t>
      </w:r>
      <w:r w:rsidRPr="00530C47">
        <w:t>General Directorate of Animal Health and Production, 371 Solar, Phnom Penh 12350</w:t>
      </w:r>
    </w:p>
    <w:p w14:paraId="6A9AE21D" w14:textId="085E3BB1" w:rsidR="0072392C" w:rsidRDefault="0072392C" w:rsidP="009026D0">
      <w:pPr>
        <w:spacing w:line="276" w:lineRule="auto"/>
      </w:pPr>
      <w:r>
        <w:t>Host country: Cambodia</w:t>
      </w:r>
    </w:p>
    <w:p w14:paraId="2224A389" w14:textId="77777777" w:rsidR="00E40D7A" w:rsidRDefault="00E40D7A" w:rsidP="009026D0">
      <w:pPr>
        <w:spacing w:line="276" w:lineRule="auto"/>
      </w:pPr>
    </w:p>
    <w:p w14:paraId="52E16A58" w14:textId="31CFD766" w:rsidR="0072392C" w:rsidRPr="00FE30F4" w:rsidRDefault="0072392C" w:rsidP="009026D0">
      <w:pPr>
        <w:pStyle w:val="Caption"/>
        <w:spacing w:line="276" w:lineRule="auto"/>
      </w:pPr>
      <w:r w:rsidRPr="00FE30F4">
        <w:t xml:space="preserve">Table </w:t>
      </w:r>
      <w:fldSimple w:instr=" SEQ Table \* ARABIC ">
        <w:r w:rsidR="0056681D">
          <w:rPr>
            <w:noProof/>
          </w:rPr>
          <w:t>2</w:t>
        </w:r>
      </w:fldSimple>
      <w:r w:rsidRPr="00FE30F4">
        <w:t>: GPS coordinates of the provincial capital in the current NBP provinces</w:t>
      </w:r>
    </w:p>
    <w:tbl>
      <w:tblPr>
        <w:tblW w:w="4729" w:type="pct"/>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704"/>
        <w:gridCol w:w="4028"/>
        <w:gridCol w:w="1953"/>
        <w:gridCol w:w="2415"/>
      </w:tblGrid>
      <w:tr w:rsidR="0072392C" w:rsidRPr="00FE30F4" w14:paraId="057B429A" w14:textId="77777777" w:rsidTr="002320E4">
        <w:tc>
          <w:tcPr>
            <w:tcW w:w="386" w:type="pct"/>
            <w:shd w:val="clear" w:color="auto" w:fill="D9D9D9"/>
          </w:tcPr>
          <w:p w14:paraId="2CB99CD1" w14:textId="77777777" w:rsidR="0072392C" w:rsidRPr="00C71779" w:rsidRDefault="0072392C" w:rsidP="009026D0">
            <w:pPr>
              <w:spacing w:line="276" w:lineRule="auto"/>
            </w:pPr>
            <w:r w:rsidRPr="00C71779">
              <w:t>#</w:t>
            </w:r>
          </w:p>
        </w:tc>
        <w:tc>
          <w:tcPr>
            <w:tcW w:w="2213" w:type="pct"/>
            <w:shd w:val="clear" w:color="auto" w:fill="D9D9D9"/>
          </w:tcPr>
          <w:p w14:paraId="67C1D883" w14:textId="77777777" w:rsidR="0072392C" w:rsidRPr="00C71779" w:rsidRDefault="0072392C" w:rsidP="009026D0">
            <w:pPr>
              <w:spacing w:line="276" w:lineRule="auto"/>
            </w:pPr>
            <w:r w:rsidRPr="00C71779">
              <w:t>Province</w:t>
            </w:r>
          </w:p>
        </w:tc>
        <w:tc>
          <w:tcPr>
            <w:tcW w:w="1073" w:type="pct"/>
            <w:shd w:val="clear" w:color="auto" w:fill="D9D9D9"/>
          </w:tcPr>
          <w:p w14:paraId="129C0A96" w14:textId="77777777" w:rsidR="0072392C" w:rsidRPr="00677841" w:rsidRDefault="0072392C" w:rsidP="009026D0">
            <w:pPr>
              <w:spacing w:line="276" w:lineRule="auto"/>
              <w:rPr>
                <w:lang w:val="fr-FR"/>
              </w:rPr>
            </w:pPr>
            <w:r w:rsidRPr="00677841">
              <w:rPr>
                <w:lang w:val="fr-FR"/>
              </w:rPr>
              <w:t>Latitude</w:t>
            </w:r>
          </w:p>
          <w:p w14:paraId="074ECCAD" w14:textId="77777777" w:rsidR="0072392C" w:rsidRPr="009A34BA" w:rsidRDefault="0072392C" w:rsidP="009026D0">
            <w:pPr>
              <w:spacing w:line="276" w:lineRule="auto"/>
              <w:rPr>
                <w:lang w:val="fr-FR"/>
              </w:rPr>
            </w:pPr>
            <w:r w:rsidRPr="009A34BA">
              <w:rPr>
                <w:lang w:val="fr-FR"/>
              </w:rPr>
              <w:t>(</w:t>
            </w:r>
            <w:proofErr w:type="gramStart"/>
            <w:r w:rsidRPr="009A34BA">
              <w:rPr>
                <w:lang w:val="fr-FR"/>
              </w:rPr>
              <w:t>xx</w:t>
            </w:r>
            <w:proofErr w:type="gramEnd"/>
            <w:r w:rsidRPr="009A34BA">
              <w:rPr>
                <w:lang w:val="fr-FR"/>
              </w:rPr>
              <w:t>° xx' xx" N)</w:t>
            </w:r>
          </w:p>
        </w:tc>
        <w:tc>
          <w:tcPr>
            <w:tcW w:w="1327" w:type="pct"/>
            <w:shd w:val="clear" w:color="auto" w:fill="D9D9D9"/>
          </w:tcPr>
          <w:p w14:paraId="750EB474" w14:textId="77777777" w:rsidR="0072392C" w:rsidRPr="009A34BA" w:rsidRDefault="0072392C" w:rsidP="009026D0">
            <w:pPr>
              <w:spacing w:line="276" w:lineRule="auto"/>
            </w:pPr>
            <w:r w:rsidRPr="009A34BA">
              <w:t>Longitude</w:t>
            </w:r>
          </w:p>
          <w:p w14:paraId="502DBB67" w14:textId="5A9C17C7" w:rsidR="0072392C" w:rsidRPr="008366D0" w:rsidRDefault="0072392C" w:rsidP="009026D0">
            <w:pPr>
              <w:spacing w:line="276" w:lineRule="auto"/>
              <w:rPr>
                <w:b/>
              </w:rPr>
            </w:pPr>
            <w:r w:rsidRPr="0072490E">
              <w:t>(xx° xx' xx" </w:t>
            </w:r>
            <w:r w:rsidR="00572774">
              <w:t>E</w:t>
            </w:r>
          </w:p>
        </w:tc>
      </w:tr>
      <w:tr w:rsidR="0072392C" w:rsidRPr="00FE30F4" w14:paraId="73BB9344" w14:textId="77777777" w:rsidTr="002320E4">
        <w:tc>
          <w:tcPr>
            <w:tcW w:w="386" w:type="pct"/>
            <w:shd w:val="clear" w:color="auto" w:fill="auto"/>
            <w:vAlign w:val="center"/>
          </w:tcPr>
          <w:p w14:paraId="64B6BBCD" w14:textId="77777777" w:rsidR="0072392C" w:rsidRPr="00C71779" w:rsidRDefault="0072392C" w:rsidP="009026D0">
            <w:pPr>
              <w:spacing w:line="276" w:lineRule="auto"/>
              <w:rPr>
                <w:rFonts w:eastAsia="Calibri"/>
              </w:rPr>
            </w:pPr>
            <w:r w:rsidRPr="00C71779">
              <w:t>1</w:t>
            </w:r>
          </w:p>
        </w:tc>
        <w:tc>
          <w:tcPr>
            <w:tcW w:w="2213" w:type="pct"/>
            <w:shd w:val="clear" w:color="auto" w:fill="auto"/>
            <w:vAlign w:val="center"/>
          </w:tcPr>
          <w:p w14:paraId="514F879B" w14:textId="77777777" w:rsidR="0072392C" w:rsidRPr="00C71779" w:rsidRDefault="0072392C" w:rsidP="009026D0">
            <w:pPr>
              <w:spacing w:line="276" w:lineRule="auto"/>
              <w:rPr>
                <w:rFonts w:eastAsia="Calibri"/>
              </w:rPr>
            </w:pPr>
            <w:r w:rsidRPr="00C71779">
              <w:t>Kampong Cham</w:t>
            </w:r>
          </w:p>
        </w:tc>
        <w:tc>
          <w:tcPr>
            <w:tcW w:w="1073" w:type="pct"/>
            <w:shd w:val="clear" w:color="auto" w:fill="auto"/>
          </w:tcPr>
          <w:p w14:paraId="731220DE" w14:textId="77777777" w:rsidR="0072392C" w:rsidRPr="00677841" w:rsidRDefault="0072392C" w:rsidP="009026D0">
            <w:pPr>
              <w:spacing w:line="276" w:lineRule="auto"/>
            </w:pPr>
            <w:r w:rsidRPr="00677841">
              <w:t>11° 59' 00" N</w:t>
            </w:r>
          </w:p>
        </w:tc>
        <w:tc>
          <w:tcPr>
            <w:tcW w:w="1327" w:type="pct"/>
          </w:tcPr>
          <w:p w14:paraId="1983E381" w14:textId="77777777" w:rsidR="0072392C" w:rsidRPr="009A34BA" w:rsidRDefault="0072392C" w:rsidP="009026D0">
            <w:pPr>
              <w:spacing w:line="276" w:lineRule="auto"/>
            </w:pPr>
            <w:r w:rsidRPr="009A34BA">
              <w:t>105° 27' 00" E</w:t>
            </w:r>
          </w:p>
        </w:tc>
      </w:tr>
      <w:tr w:rsidR="0072392C" w:rsidRPr="00FE30F4" w14:paraId="00218B6D" w14:textId="77777777" w:rsidTr="002320E4">
        <w:tc>
          <w:tcPr>
            <w:tcW w:w="386" w:type="pct"/>
            <w:shd w:val="clear" w:color="auto" w:fill="auto"/>
            <w:vAlign w:val="center"/>
          </w:tcPr>
          <w:p w14:paraId="7E0D9BE0" w14:textId="77777777" w:rsidR="0072392C" w:rsidRPr="00C71779" w:rsidRDefault="0072392C" w:rsidP="009026D0">
            <w:pPr>
              <w:spacing w:line="276" w:lineRule="auto"/>
              <w:rPr>
                <w:rFonts w:eastAsia="Calibri"/>
              </w:rPr>
            </w:pPr>
            <w:r w:rsidRPr="00C71779">
              <w:t>2</w:t>
            </w:r>
          </w:p>
        </w:tc>
        <w:tc>
          <w:tcPr>
            <w:tcW w:w="2213" w:type="pct"/>
            <w:shd w:val="clear" w:color="auto" w:fill="auto"/>
            <w:vAlign w:val="center"/>
          </w:tcPr>
          <w:p w14:paraId="6B21CA19" w14:textId="77777777" w:rsidR="0072392C" w:rsidRPr="00C71779" w:rsidRDefault="0072392C" w:rsidP="009026D0">
            <w:pPr>
              <w:spacing w:line="276" w:lineRule="auto"/>
              <w:rPr>
                <w:rFonts w:eastAsia="Calibri"/>
              </w:rPr>
            </w:pPr>
            <w:r w:rsidRPr="00C71779">
              <w:t>Kandal</w:t>
            </w:r>
          </w:p>
        </w:tc>
        <w:tc>
          <w:tcPr>
            <w:tcW w:w="1073" w:type="pct"/>
            <w:shd w:val="clear" w:color="auto" w:fill="auto"/>
          </w:tcPr>
          <w:p w14:paraId="0A530650" w14:textId="77777777" w:rsidR="0072392C" w:rsidRPr="00677841" w:rsidRDefault="0072392C" w:rsidP="009026D0">
            <w:pPr>
              <w:spacing w:line="276" w:lineRule="auto"/>
            </w:pPr>
            <w:r w:rsidRPr="00677841">
              <w:t>11° 78' 30" N</w:t>
            </w:r>
          </w:p>
        </w:tc>
        <w:tc>
          <w:tcPr>
            <w:tcW w:w="1327" w:type="pct"/>
          </w:tcPr>
          <w:p w14:paraId="2E25EDD3" w14:textId="77777777" w:rsidR="0072392C" w:rsidRPr="009A34BA" w:rsidRDefault="0072392C" w:rsidP="009026D0">
            <w:pPr>
              <w:spacing w:line="276" w:lineRule="auto"/>
            </w:pPr>
            <w:r w:rsidRPr="009A34BA">
              <w:t>104° 81' 70" E</w:t>
            </w:r>
          </w:p>
        </w:tc>
      </w:tr>
      <w:tr w:rsidR="0072392C" w:rsidRPr="00FE30F4" w14:paraId="51606E3D" w14:textId="77777777" w:rsidTr="002320E4">
        <w:tc>
          <w:tcPr>
            <w:tcW w:w="386" w:type="pct"/>
            <w:shd w:val="clear" w:color="auto" w:fill="auto"/>
            <w:vAlign w:val="center"/>
          </w:tcPr>
          <w:p w14:paraId="21EE8AEC" w14:textId="77777777" w:rsidR="0072392C" w:rsidRPr="00C71779" w:rsidRDefault="0072392C" w:rsidP="009026D0">
            <w:pPr>
              <w:spacing w:line="276" w:lineRule="auto"/>
              <w:rPr>
                <w:rFonts w:eastAsia="Calibri"/>
              </w:rPr>
            </w:pPr>
            <w:r w:rsidRPr="00C71779">
              <w:t>3</w:t>
            </w:r>
          </w:p>
        </w:tc>
        <w:tc>
          <w:tcPr>
            <w:tcW w:w="2213" w:type="pct"/>
            <w:shd w:val="clear" w:color="auto" w:fill="auto"/>
            <w:vAlign w:val="center"/>
          </w:tcPr>
          <w:p w14:paraId="57544DA9" w14:textId="77777777" w:rsidR="0072392C" w:rsidRPr="00C71779" w:rsidRDefault="0072392C" w:rsidP="009026D0">
            <w:pPr>
              <w:spacing w:line="276" w:lineRule="auto"/>
              <w:rPr>
                <w:rFonts w:eastAsia="Calibri"/>
              </w:rPr>
            </w:pPr>
            <w:proofErr w:type="spellStart"/>
            <w:r w:rsidRPr="00C71779">
              <w:t>Svay</w:t>
            </w:r>
            <w:proofErr w:type="spellEnd"/>
            <w:r w:rsidRPr="00C71779">
              <w:t xml:space="preserve"> </w:t>
            </w:r>
            <w:proofErr w:type="spellStart"/>
            <w:r w:rsidRPr="00C71779">
              <w:t>Reang</w:t>
            </w:r>
            <w:proofErr w:type="spellEnd"/>
          </w:p>
        </w:tc>
        <w:tc>
          <w:tcPr>
            <w:tcW w:w="1073" w:type="pct"/>
            <w:shd w:val="clear" w:color="auto" w:fill="auto"/>
          </w:tcPr>
          <w:p w14:paraId="58343106" w14:textId="77777777" w:rsidR="0072392C" w:rsidRPr="00677841" w:rsidRDefault="0072392C" w:rsidP="009026D0">
            <w:pPr>
              <w:spacing w:line="276" w:lineRule="auto"/>
            </w:pPr>
            <w:r w:rsidRPr="00677841">
              <w:t>11° 05' 00" N</w:t>
            </w:r>
          </w:p>
        </w:tc>
        <w:tc>
          <w:tcPr>
            <w:tcW w:w="1327" w:type="pct"/>
          </w:tcPr>
          <w:p w14:paraId="65498AD8" w14:textId="77777777" w:rsidR="0072392C" w:rsidRPr="009A34BA" w:rsidRDefault="0072392C" w:rsidP="009026D0">
            <w:pPr>
              <w:spacing w:line="276" w:lineRule="auto"/>
            </w:pPr>
            <w:r w:rsidRPr="009A34BA">
              <w:t>105° 48' 00" E</w:t>
            </w:r>
          </w:p>
        </w:tc>
      </w:tr>
      <w:tr w:rsidR="0072392C" w:rsidRPr="00FE30F4" w14:paraId="0F1B8326" w14:textId="77777777" w:rsidTr="002320E4">
        <w:tc>
          <w:tcPr>
            <w:tcW w:w="386" w:type="pct"/>
            <w:shd w:val="clear" w:color="auto" w:fill="auto"/>
            <w:vAlign w:val="center"/>
          </w:tcPr>
          <w:p w14:paraId="7B71F7F8" w14:textId="77777777" w:rsidR="0072392C" w:rsidRPr="00C71779" w:rsidRDefault="0072392C" w:rsidP="009026D0">
            <w:pPr>
              <w:spacing w:line="276" w:lineRule="auto"/>
              <w:rPr>
                <w:rFonts w:eastAsia="Calibri"/>
              </w:rPr>
            </w:pPr>
            <w:r w:rsidRPr="00C71779">
              <w:t>4</w:t>
            </w:r>
          </w:p>
        </w:tc>
        <w:tc>
          <w:tcPr>
            <w:tcW w:w="2213" w:type="pct"/>
            <w:shd w:val="clear" w:color="auto" w:fill="auto"/>
            <w:vAlign w:val="center"/>
          </w:tcPr>
          <w:p w14:paraId="5E42CED1" w14:textId="77777777" w:rsidR="0072392C" w:rsidRPr="00C71779" w:rsidRDefault="0072392C" w:rsidP="009026D0">
            <w:pPr>
              <w:spacing w:line="276" w:lineRule="auto"/>
              <w:rPr>
                <w:rFonts w:eastAsia="Calibri"/>
              </w:rPr>
            </w:pPr>
            <w:r w:rsidRPr="00C71779">
              <w:t>Takeo</w:t>
            </w:r>
          </w:p>
        </w:tc>
        <w:tc>
          <w:tcPr>
            <w:tcW w:w="1073" w:type="pct"/>
            <w:shd w:val="clear" w:color="auto" w:fill="auto"/>
          </w:tcPr>
          <w:p w14:paraId="44050D27" w14:textId="77777777" w:rsidR="0072392C" w:rsidRPr="00677841" w:rsidRDefault="0072392C" w:rsidP="009026D0">
            <w:pPr>
              <w:spacing w:line="276" w:lineRule="auto"/>
            </w:pPr>
            <w:r w:rsidRPr="00677841">
              <w:t>10° 59' 00" N</w:t>
            </w:r>
          </w:p>
        </w:tc>
        <w:tc>
          <w:tcPr>
            <w:tcW w:w="1327" w:type="pct"/>
          </w:tcPr>
          <w:p w14:paraId="10D67A38" w14:textId="77777777" w:rsidR="0072392C" w:rsidRPr="009A34BA" w:rsidRDefault="0072392C" w:rsidP="009026D0">
            <w:pPr>
              <w:spacing w:line="276" w:lineRule="auto"/>
            </w:pPr>
            <w:r w:rsidRPr="009A34BA">
              <w:t>104° 47' 00" E</w:t>
            </w:r>
          </w:p>
        </w:tc>
      </w:tr>
      <w:tr w:rsidR="0072392C" w:rsidRPr="00FE30F4" w14:paraId="51337ADF" w14:textId="77777777" w:rsidTr="002320E4">
        <w:tc>
          <w:tcPr>
            <w:tcW w:w="386" w:type="pct"/>
            <w:shd w:val="clear" w:color="auto" w:fill="auto"/>
            <w:vAlign w:val="center"/>
          </w:tcPr>
          <w:p w14:paraId="2D830340" w14:textId="77777777" w:rsidR="0072392C" w:rsidRPr="00C71779" w:rsidRDefault="0072392C" w:rsidP="009026D0">
            <w:pPr>
              <w:spacing w:line="276" w:lineRule="auto"/>
              <w:rPr>
                <w:rFonts w:eastAsia="Calibri"/>
              </w:rPr>
            </w:pPr>
            <w:r w:rsidRPr="00C71779">
              <w:t>5</w:t>
            </w:r>
          </w:p>
        </w:tc>
        <w:tc>
          <w:tcPr>
            <w:tcW w:w="2213" w:type="pct"/>
            <w:shd w:val="clear" w:color="auto" w:fill="auto"/>
            <w:vAlign w:val="center"/>
          </w:tcPr>
          <w:p w14:paraId="16207BCE" w14:textId="77777777" w:rsidR="0072392C" w:rsidRPr="00C71779" w:rsidRDefault="0072392C" w:rsidP="009026D0">
            <w:pPr>
              <w:spacing w:line="276" w:lineRule="auto"/>
              <w:rPr>
                <w:rFonts w:eastAsia="Calibri"/>
              </w:rPr>
            </w:pPr>
            <w:r w:rsidRPr="00C71779">
              <w:t>Kampong Speu</w:t>
            </w:r>
          </w:p>
        </w:tc>
        <w:tc>
          <w:tcPr>
            <w:tcW w:w="1073" w:type="pct"/>
            <w:shd w:val="clear" w:color="auto" w:fill="auto"/>
          </w:tcPr>
          <w:p w14:paraId="773A413C" w14:textId="77777777" w:rsidR="0072392C" w:rsidRPr="00677841" w:rsidRDefault="0072392C" w:rsidP="009026D0">
            <w:pPr>
              <w:spacing w:line="276" w:lineRule="auto"/>
            </w:pPr>
            <w:r w:rsidRPr="00677841">
              <w:t>11° 27' 00" N</w:t>
            </w:r>
          </w:p>
        </w:tc>
        <w:tc>
          <w:tcPr>
            <w:tcW w:w="1327" w:type="pct"/>
          </w:tcPr>
          <w:p w14:paraId="10E58BDE" w14:textId="77777777" w:rsidR="0072392C" w:rsidRPr="009A34BA" w:rsidRDefault="0072392C" w:rsidP="009026D0">
            <w:pPr>
              <w:spacing w:line="276" w:lineRule="auto"/>
            </w:pPr>
            <w:r w:rsidRPr="009A34BA">
              <w:t>104° 30' 00" E</w:t>
            </w:r>
          </w:p>
        </w:tc>
      </w:tr>
      <w:tr w:rsidR="0072392C" w:rsidRPr="00FE30F4" w14:paraId="1135CF08" w14:textId="77777777" w:rsidTr="002320E4">
        <w:trPr>
          <w:trHeight w:val="366"/>
        </w:trPr>
        <w:tc>
          <w:tcPr>
            <w:tcW w:w="386" w:type="pct"/>
            <w:shd w:val="clear" w:color="auto" w:fill="auto"/>
            <w:vAlign w:val="center"/>
          </w:tcPr>
          <w:p w14:paraId="3EFD91D5" w14:textId="77777777" w:rsidR="0072392C" w:rsidRPr="00C71779" w:rsidRDefault="0072392C" w:rsidP="009026D0">
            <w:pPr>
              <w:spacing w:line="276" w:lineRule="auto"/>
              <w:rPr>
                <w:rFonts w:eastAsia="Calibri"/>
              </w:rPr>
            </w:pPr>
            <w:r w:rsidRPr="00C71779">
              <w:t>6</w:t>
            </w:r>
          </w:p>
        </w:tc>
        <w:tc>
          <w:tcPr>
            <w:tcW w:w="2213" w:type="pct"/>
            <w:shd w:val="clear" w:color="auto" w:fill="auto"/>
            <w:vAlign w:val="center"/>
          </w:tcPr>
          <w:p w14:paraId="20D06389" w14:textId="77777777" w:rsidR="0072392C" w:rsidRPr="00C71779" w:rsidRDefault="0072392C" w:rsidP="009026D0">
            <w:pPr>
              <w:spacing w:line="276" w:lineRule="auto"/>
              <w:rPr>
                <w:rFonts w:eastAsia="Calibri"/>
              </w:rPr>
            </w:pPr>
            <w:r w:rsidRPr="00C71779">
              <w:t>Kampong Chhnang</w:t>
            </w:r>
          </w:p>
        </w:tc>
        <w:tc>
          <w:tcPr>
            <w:tcW w:w="1073" w:type="pct"/>
            <w:shd w:val="clear" w:color="auto" w:fill="auto"/>
          </w:tcPr>
          <w:p w14:paraId="7587395C" w14:textId="77777777" w:rsidR="0072392C" w:rsidRPr="00677841" w:rsidRDefault="0072392C" w:rsidP="009026D0">
            <w:pPr>
              <w:spacing w:line="276" w:lineRule="auto"/>
            </w:pPr>
            <w:r w:rsidRPr="00677841">
              <w:t>12° 00' 00" N</w:t>
            </w:r>
          </w:p>
        </w:tc>
        <w:tc>
          <w:tcPr>
            <w:tcW w:w="1327" w:type="pct"/>
          </w:tcPr>
          <w:p w14:paraId="5FB08045" w14:textId="77777777" w:rsidR="0072392C" w:rsidRPr="009A34BA" w:rsidRDefault="0072392C" w:rsidP="009026D0">
            <w:pPr>
              <w:spacing w:line="276" w:lineRule="auto"/>
            </w:pPr>
            <w:r w:rsidRPr="009A34BA">
              <w:t>104° 30' 00" E</w:t>
            </w:r>
          </w:p>
        </w:tc>
      </w:tr>
      <w:tr w:rsidR="0072392C" w:rsidRPr="00FE30F4" w14:paraId="10402C41" w14:textId="77777777" w:rsidTr="002320E4">
        <w:tc>
          <w:tcPr>
            <w:tcW w:w="386" w:type="pct"/>
            <w:shd w:val="clear" w:color="auto" w:fill="auto"/>
            <w:vAlign w:val="center"/>
          </w:tcPr>
          <w:p w14:paraId="585411F7" w14:textId="77777777" w:rsidR="0072392C" w:rsidRPr="00C71779" w:rsidRDefault="0072392C" w:rsidP="009026D0">
            <w:pPr>
              <w:spacing w:line="276" w:lineRule="auto"/>
              <w:rPr>
                <w:rFonts w:eastAsia="Calibri"/>
              </w:rPr>
            </w:pPr>
            <w:r w:rsidRPr="00C71779">
              <w:t>7</w:t>
            </w:r>
          </w:p>
        </w:tc>
        <w:tc>
          <w:tcPr>
            <w:tcW w:w="2213" w:type="pct"/>
            <w:shd w:val="clear" w:color="auto" w:fill="auto"/>
            <w:vAlign w:val="center"/>
          </w:tcPr>
          <w:p w14:paraId="2C420314" w14:textId="77777777" w:rsidR="0072392C" w:rsidRPr="00C71779" w:rsidRDefault="0072392C" w:rsidP="009026D0">
            <w:pPr>
              <w:spacing w:line="276" w:lineRule="auto"/>
              <w:rPr>
                <w:rFonts w:eastAsia="Calibri"/>
              </w:rPr>
            </w:pPr>
            <w:proofErr w:type="spellStart"/>
            <w:r w:rsidRPr="00C71779">
              <w:t>Kampot</w:t>
            </w:r>
            <w:proofErr w:type="spellEnd"/>
            <w:r w:rsidRPr="00C71779">
              <w:t xml:space="preserve"> </w:t>
            </w:r>
          </w:p>
        </w:tc>
        <w:tc>
          <w:tcPr>
            <w:tcW w:w="1073" w:type="pct"/>
            <w:shd w:val="clear" w:color="auto" w:fill="auto"/>
          </w:tcPr>
          <w:p w14:paraId="7B7CE1A4" w14:textId="77777777" w:rsidR="0072392C" w:rsidRPr="00677841" w:rsidRDefault="0072392C" w:rsidP="009026D0">
            <w:pPr>
              <w:spacing w:line="276" w:lineRule="auto"/>
            </w:pPr>
            <w:r w:rsidRPr="00677841">
              <w:t>10° 36' 00" N</w:t>
            </w:r>
          </w:p>
        </w:tc>
        <w:tc>
          <w:tcPr>
            <w:tcW w:w="1327" w:type="pct"/>
          </w:tcPr>
          <w:p w14:paraId="00E94672" w14:textId="77777777" w:rsidR="0072392C" w:rsidRPr="009A34BA" w:rsidRDefault="0072392C" w:rsidP="009026D0">
            <w:pPr>
              <w:spacing w:line="276" w:lineRule="auto"/>
            </w:pPr>
            <w:r w:rsidRPr="009A34BA">
              <w:t>104° 10' 00" E</w:t>
            </w:r>
          </w:p>
        </w:tc>
      </w:tr>
      <w:tr w:rsidR="0072392C" w:rsidRPr="00FE30F4" w14:paraId="559DC0B5" w14:textId="77777777" w:rsidTr="002320E4">
        <w:tc>
          <w:tcPr>
            <w:tcW w:w="386" w:type="pct"/>
            <w:shd w:val="clear" w:color="auto" w:fill="auto"/>
            <w:vAlign w:val="center"/>
          </w:tcPr>
          <w:p w14:paraId="08EE6CDE" w14:textId="77777777" w:rsidR="0072392C" w:rsidRPr="00C71779" w:rsidRDefault="0072392C" w:rsidP="009026D0">
            <w:pPr>
              <w:spacing w:line="276" w:lineRule="auto"/>
            </w:pPr>
            <w:r w:rsidRPr="00C71779">
              <w:t>8</w:t>
            </w:r>
          </w:p>
        </w:tc>
        <w:tc>
          <w:tcPr>
            <w:tcW w:w="2213" w:type="pct"/>
            <w:shd w:val="clear" w:color="auto" w:fill="auto"/>
            <w:vAlign w:val="center"/>
          </w:tcPr>
          <w:p w14:paraId="3DD348EB" w14:textId="77777777" w:rsidR="0072392C" w:rsidRPr="00C71779" w:rsidRDefault="0072392C" w:rsidP="009026D0">
            <w:pPr>
              <w:spacing w:line="276" w:lineRule="auto"/>
            </w:pPr>
            <w:r w:rsidRPr="00C71779">
              <w:t>Kampong Som</w:t>
            </w:r>
          </w:p>
        </w:tc>
        <w:tc>
          <w:tcPr>
            <w:tcW w:w="1073" w:type="pct"/>
            <w:shd w:val="clear" w:color="auto" w:fill="auto"/>
          </w:tcPr>
          <w:p w14:paraId="6DA12D68" w14:textId="1907E43C" w:rsidR="0072392C" w:rsidRPr="00677841" w:rsidRDefault="0072392C" w:rsidP="009026D0">
            <w:pPr>
              <w:spacing w:line="276" w:lineRule="auto"/>
              <w:rPr>
                <w:bCs/>
                <w:szCs w:val="20"/>
              </w:rPr>
            </w:pPr>
            <w:hyperlink r:id="rId13" w:history="1">
              <w:r w:rsidRPr="00677841">
                <w:rPr>
                  <w:bCs/>
                  <w:szCs w:val="20"/>
                </w:rPr>
                <w:t>10°38′00” N </w:t>
              </w:r>
            </w:hyperlink>
          </w:p>
        </w:tc>
        <w:tc>
          <w:tcPr>
            <w:tcW w:w="1327" w:type="pct"/>
          </w:tcPr>
          <w:p w14:paraId="5B57E29E" w14:textId="77777777" w:rsidR="0072392C" w:rsidRPr="009A34BA" w:rsidRDefault="0072392C" w:rsidP="009026D0">
            <w:pPr>
              <w:spacing w:line="276" w:lineRule="auto"/>
            </w:pPr>
            <w:r w:rsidRPr="009A34BA">
              <w:t>103°30′00” E</w:t>
            </w:r>
          </w:p>
        </w:tc>
      </w:tr>
      <w:tr w:rsidR="0072392C" w:rsidRPr="00FE30F4" w14:paraId="3EEECB2F" w14:textId="77777777" w:rsidTr="002320E4">
        <w:tc>
          <w:tcPr>
            <w:tcW w:w="386" w:type="pct"/>
            <w:shd w:val="clear" w:color="auto" w:fill="auto"/>
            <w:vAlign w:val="center"/>
          </w:tcPr>
          <w:p w14:paraId="1FF6BC84" w14:textId="77777777" w:rsidR="0072392C" w:rsidRPr="00C71779" w:rsidRDefault="0072392C" w:rsidP="009026D0">
            <w:pPr>
              <w:spacing w:line="276" w:lineRule="auto"/>
            </w:pPr>
            <w:r w:rsidRPr="00C71779">
              <w:t>9</w:t>
            </w:r>
          </w:p>
        </w:tc>
        <w:tc>
          <w:tcPr>
            <w:tcW w:w="2213" w:type="pct"/>
            <w:shd w:val="clear" w:color="auto" w:fill="auto"/>
            <w:vAlign w:val="center"/>
          </w:tcPr>
          <w:p w14:paraId="57AAE8D9" w14:textId="77777777" w:rsidR="0072392C" w:rsidRPr="00C71779" w:rsidRDefault="0072392C" w:rsidP="009026D0">
            <w:pPr>
              <w:spacing w:line="276" w:lineRule="auto"/>
            </w:pPr>
            <w:proofErr w:type="spellStart"/>
            <w:r w:rsidRPr="00C71779">
              <w:t>Kep</w:t>
            </w:r>
            <w:proofErr w:type="spellEnd"/>
          </w:p>
        </w:tc>
        <w:tc>
          <w:tcPr>
            <w:tcW w:w="1073" w:type="pct"/>
            <w:shd w:val="clear" w:color="auto" w:fill="auto"/>
          </w:tcPr>
          <w:p w14:paraId="52B39EF4" w14:textId="4481D509" w:rsidR="0072392C" w:rsidRPr="00677841" w:rsidRDefault="0072392C" w:rsidP="009026D0">
            <w:pPr>
              <w:spacing w:line="276" w:lineRule="auto"/>
              <w:rPr>
                <w:bCs/>
                <w:szCs w:val="20"/>
              </w:rPr>
            </w:pPr>
            <w:hyperlink r:id="rId14" w:history="1">
              <w:r w:rsidRPr="00677841">
                <w:rPr>
                  <w:bCs/>
                  <w:szCs w:val="20"/>
                </w:rPr>
                <w:t>10°29′00” N </w:t>
              </w:r>
            </w:hyperlink>
          </w:p>
        </w:tc>
        <w:tc>
          <w:tcPr>
            <w:tcW w:w="1327" w:type="pct"/>
          </w:tcPr>
          <w:p w14:paraId="4FE5D37A" w14:textId="77777777" w:rsidR="0072392C" w:rsidRPr="009A34BA" w:rsidRDefault="0072392C" w:rsidP="009026D0">
            <w:pPr>
              <w:spacing w:line="276" w:lineRule="auto"/>
            </w:pPr>
            <w:r w:rsidRPr="009A34BA">
              <w:t>104°18′00” E</w:t>
            </w:r>
          </w:p>
        </w:tc>
      </w:tr>
      <w:tr w:rsidR="0072392C" w:rsidRPr="00FE30F4" w14:paraId="41CD5A70" w14:textId="77777777" w:rsidTr="002320E4">
        <w:tc>
          <w:tcPr>
            <w:tcW w:w="386" w:type="pct"/>
            <w:shd w:val="clear" w:color="auto" w:fill="auto"/>
            <w:vAlign w:val="center"/>
          </w:tcPr>
          <w:p w14:paraId="69F59813" w14:textId="77777777" w:rsidR="0072392C" w:rsidRPr="00C71779" w:rsidRDefault="0072392C" w:rsidP="009026D0">
            <w:pPr>
              <w:spacing w:line="276" w:lineRule="auto"/>
              <w:rPr>
                <w:rFonts w:eastAsia="Calibri"/>
              </w:rPr>
            </w:pPr>
            <w:r w:rsidRPr="00C71779">
              <w:t>10</w:t>
            </w:r>
          </w:p>
        </w:tc>
        <w:tc>
          <w:tcPr>
            <w:tcW w:w="2213" w:type="pct"/>
            <w:shd w:val="clear" w:color="auto" w:fill="auto"/>
            <w:vAlign w:val="center"/>
          </w:tcPr>
          <w:p w14:paraId="0DD7EE1E" w14:textId="77777777" w:rsidR="0072392C" w:rsidRPr="00C71779" w:rsidRDefault="0072392C" w:rsidP="009026D0">
            <w:pPr>
              <w:spacing w:line="276" w:lineRule="auto"/>
              <w:rPr>
                <w:rFonts w:eastAsia="Calibri"/>
              </w:rPr>
            </w:pPr>
            <w:r w:rsidRPr="00C71779">
              <w:t>Prey Veng</w:t>
            </w:r>
          </w:p>
        </w:tc>
        <w:tc>
          <w:tcPr>
            <w:tcW w:w="1073" w:type="pct"/>
            <w:shd w:val="clear" w:color="auto" w:fill="auto"/>
          </w:tcPr>
          <w:p w14:paraId="2FD6A6E0" w14:textId="77777777" w:rsidR="0072392C" w:rsidRPr="00677841" w:rsidRDefault="0072392C" w:rsidP="009026D0">
            <w:pPr>
              <w:spacing w:line="276" w:lineRule="auto"/>
            </w:pPr>
            <w:r w:rsidRPr="00677841">
              <w:t>11°29' 00" N</w:t>
            </w:r>
          </w:p>
        </w:tc>
        <w:tc>
          <w:tcPr>
            <w:tcW w:w="1327" w:type="pct"/>
          </w:tcPr>
          <w:p w14:paraId="58CCBF22" w14:textId="77777777" w:rsidR="0072392C" w:rsidRPr="009A34BA" w:rsidRDefault="0072392C" w:rsidP="009026D0">
            <w:pPr>
              <w:spacing w:line="276" w:lineRule="auto"/>
            </w:pPr>
            <w:r w:rsidRPr="009A34BA">
              <w:t>105°19' 00" E</w:t>
            </w:r>
          </w:p>
        </w:tc>
      </w:tr>
      <w:tr w:rsidR="0072392C" w:rsidRPr="00FE30F4" w14:paraId="258E84DC" w14:textId="77777777" w:rsidTr="002320E4">
        <w:tc>
          <w:tcPr>
            <w:tcW w:w="386" w:type="pct"/>
            <w:shd w:val="clear" w:color="auto" w:fill="auto"/>
            <w:vAlign w:val="center"/>
          </w:tcPr>
          <w:p w14:paraId="7E13416B" w14:textId="77777777" w:rsidR="0072392C" w:rsidRPr="00C71779" w:rsidRDefault="0072392C" w:rsidP="009026D0">
            <w:pPr>
              <w:spacing w:line="276" w:lineRule="auto"/>
              <w:rPr>
                <w:rFonts w:eastAsia="Calibri"/>
              </w:rPr>
            </w:pPr>
            <w:r w:rsidRPr="00C71779">
              <w:t>11</w:t>
            </w:r>
          </w:p>
        </w:tc>
        <w:tc>
          <w:tcPr>
            <w:tcW w:w="2213" w:type="pct"/>
            <w:shd w:val="clear" w:color="auto" w:fill="auto"/>
            <w:vAlign w:val="center"/>
          </w:tcPr>
          <w:p w14:paraId="43C191B1" w14:textId="77777777" w:rsidR="0072392C" w:rsidRPr="00C71779" w:rsidRDefault="0072392C" w:rsidP="009026D0">
            <w:pPr>
              <w:spacing w:line="276" w:lineRule="auto"/>
              <w:rPr>
                <w:rFonts w:eastAsia="Calibri"/>
              </w:rPr>
            </w:pPr>
            <w:proofErr w:type="spellStart"/>
            <w:r w:rsidRPr="00C71779">
              <w:t>Siem</w:t>
            </w:r>
            <w:proofErr w:type="spellEnd"/>
            <w:r w:rsidRPr="00C71779">
              <w:t xml:space="preserve"> Reap</w:t>
            </w:r>
          </w:p>
        </w:tc>
        <w:tc>
          <w:tcPr>
            <w:tcW w:w="1073" w:type="pct"/>
            <w:shd w:val="clear" w:color="auto" w:fill="auto"/>
            <w:vAlign w:val="center"/>
          </w:tcPr>
          <w:p w14:paraId="73FF1BD3" w14:textId="77777777" w:rsidR="0072392C" w:rsidRPr="00677841" w:rsidRDefault="0072392C" w:rsidP="009026D0">
            <w:pPr>
              <w:spacing w:line="276" w:lineRule="auto"/>
            </w:pPr>
            <w:r w:rsidRPr="00677841">
              <w:t>13°21′44″ N</w:t>
            </w:r>
          </w:p>
        </w:tc>
        <w:tc>
          <w:tcPr>
            <w:tcW w:w="1327" w:type="pct"/>
          </w:tcPr>
          <w:p w14:paraId="1CDB5668" w14:textId="77777777" w:rsidR="0072392C" w:rsidRPr="009A34BA" w:rsidRDefault="0072392C" w:rsidP="009026D0">
            <w:pPr>
              <w:spacing w:line="276" w:lineRule="auto"/>
            </w:pPr>
            <w:r w:rsidRPr="009A34BA">
              <w:t>103°51′35″E</w:t>
            </w:r>
          </w:p>
        </w:tc>
      </w:tr>
      <w:tr w:rsidR="0072392C" w:rsidRPr="00FE30F4" w14:paraId="71B74819" w14:textId="77777777" w:rsidTr="002320E4">
        <w:tc>
          <w:tcPr>
            <w:tcW w:w="386" w:type="pct"/>
            <w:shd w:val="clear" w:color="auto" w:fill="auto"/>
            <w:vAlign w:val="center"/>
          </w:tcPr>
          <w:p w14:paraId="678BC4C9" w14:textId="77777777" w:rsidR="0072392C" w:rsidRPr="00C71779" w:rsidRDefault="0072392C" w:rsidP="009026D0">
            <w:pPr>
              <w:spacing w:line="276" w:lineRule="auto"/>
              <w:rPr>
                <w:rFonts w:eastAsia="Calibri"/>
              </w:rPr>
            </w:pPr>
            <w:r w:rsidRPr="00C71779">
              <w:t>12</w:t>
            </w:r>
          </w:p>
        </w:tc>
        <w:tc>
          <w:tcPr>
            <w:tcW w:w="2213" w:type="pct"/>
            <w:shd w:val="clear" w:color="auto" w:fill="auto"/>
            <w:vAlign w:val="center"/>
          </w:tcPr>
          <w:p w14:paraId="78093D31" w14:textId="77777777" w:rsidR="0072392C" w:rsidRPr="00C71779" w:rsidRDefault="0072392C" w:rsidP="009026D0">
            <w:pPr>
              <w:spacing w:line="276" w:lineRule="auto"/>
              <w:rPr>
                <w:rFonts w:eastAsia="Calibri"/>
              </w:rPr>
            </w:pPr>
            <w:proofErr w:type="spellStart"/>
            <w:r w:rsidRPr="00C71779">
              <w:t>Pursat</w:t>
            </w:r>
            <w:proofErr w:type="spellEnd"/>
            <w:r w:rsidRPr="00C71779">
              <w:t xml:space="preserve"> </w:t>
            </w:r>
          </w:p>
        </w:tc>
        <w:tc>
          <w:tcPr>
            <w:tcW w:w="1073" w:type="pct"/>
            <w:shd w:val="clear" w:color="auto" w:fill="auto"/>
            <w:vAlign w:val="center"/>
          </w:tcPr>
          <w:p w14:paraId="157D6967" w14:textId="1B3BD97E" w:rsidR="0072392C" w:rsidRPr="00677841" w:rsidRDefault="0072392C" w:rsidP="009026D0">
            <w:pPr>
              <w:spacing w:line="276" w:lineRule="auto"/>
              <w:rPr>
                <w:bCs/>
                <w:szCs w:val="20"/>
              </w:rPr>
            </w:pPr>
            <w:hyperlink r:id="rId15" w:history="1">
              <w:r w:rsidRPr="00677841">
                <w:rPr>
                  <w:bCs/>
                  <w:szCs w:val="20"/>
                </w:rPr>
                <w:t>12°32′00” N </w:t>
              </w:r>
            </w:hyperlink>
          </w:p>
        </w:tc>
        <w:tc>
          <w:tcPr>
            <w:tcW w:w="1327" w:type="pct"/>
          </w:tcPr>
          <w:p w14:paraId="07415DC7" w14:textId="77777777" w:rsidR="0072392C" w:rsidRPr="009A34BA" w:rsidRDefault="0072392C" w:rsidP="009026D0">
            <w:pPr>
              <w:spacing w:line="276" w:lineRule="auto"/>
            </w:pPr>
            <w:r w:rsidRPr="009A34BA">
              <w:t>103°55′00” E</w:t>
            </w:r>
          </w:p>
        </w:tc>
      </w:tr>
      <w:tr w:rsidR="0072392C" w:rsidRPr="00FE30F4" w14:paraId="288D9AEA" w14:textId="77777777" w:rsidTr="002320E4">
        <w:tc>
          <w:tcPr>
            <w:tcW w:w="386" w:type="pct"/>
            <w:shd w:val="clear" w:color="auto" w:fill="auto"/>
            <w:vAlign w:val="center"/>
          </w:tcPr>
          <w:p w14:paraId="1F55D8C0" w14:textId="77777777" w:rsidR="0072392C" w:rsidRPr="00C71779" w:rsidRDefault="0072392C" w:rsidP="009026D0">
            <w:pPr>
              <w:spacing w:line="276" w:lineRule="auto"/>
              <w:rPr>
                <w:rFonts w:eastAsia="Calibri"/>
              </w:rPr>
            </w:pPr>
            <w:r w:rsidRPr="00C71779">
              <w:t>13</w:t>
            </w:r>
          </w:p>
        </w:tc>
        <w:tc>
          <w:tcPr>
            <w:tcW w:w="2213" w:type="pct"/>
            <w:shd w:val="clear" w:color="auto" w:fill="auto"/>
            <w:vAlign w:val="center"/>
          </w:tcPr>
          <w:p w14:paraId="3B69065B" w14:textId="77777777" w:rsidR="0072392C" w:rsidRPr="00C71779" w:rsidRDefault="0072392C" w:rsidP="009026D0">
            <w:pPr>
              <w:spacing w:line="276" w:lineRule="auto"/>
              <w:rPr>
                <w:rFonts w:eastAsia="Calibri"/>
              </w:rPr>
            </w:pPr>
            <w:r w:rsidRPr="00C71779">
              <w:t>Battambang</w:t>
            </w:r>
          </w:p>
        </w:tc>
        <w:tc>
          <w:tcPr>
            <w:tcW w:w="1073" w:type="pct"/>
            <w:shd w:val="clear" w:color="auto" w:fill="auto"/>
            <w:vAlign w:val="center"/>
          </w:tcPr>
          <w:p w14:paraId="4725AB46" w14:textId="1E3EC6A8" w:rsidR="0072392C" w:rsidRPr="00677841" w:rsidRDefault="0072392C" w:rsidP="009026D0">
            <w:pPr>
              <w:spacing w:line="276" w:lineRule="auto"/>
              <w:rPr>
                <w:bCs/>
                <w:szCs w:val="20"/>
              </w:rPr>
            </w:pPr>
            <w:hyperlink r:id="rId16" w:history="1">
              <w:r w:rsidRPr="00677841">
                <w:rPr>
                  <w:bCs/>
                  <w:szCs w:val="20"/>
                </w:rPr>
                <w:t>13°06′00” N </w:t>
              </w:r>
            </w:hyperlink>
          </w:p>
        </w:tc>
        <w:tc>
          <w:tcPr>
            <w:tcW w:w="1327" w:type="pct"/>
          </w:tcPr>
          <w:p w14:paraId="0B286A95" w14:textId="77777777" w:rsidR="0072392C" w:rsidRPr="009A34BA" w:rsidRDefault="0072392C" w:rsidP="009026D0">
            <w:pPr>
              <w:spacing w:line="276" w:lineRule="auto"/>
            </w:pPr>
            <w:r w:rsidRPr="009A34BA">
              <w:t>103°12′00” E</w:t>
            </w:r>
          </w:p>
        </w:tc>
      </w:tr>
      <w:tr w:rsidR="0072392C" w:rsidRPr="00FE30F4" w14:paraId="10128CE4" w14:textId="77777777" w:rsidTr="002320E4">
        <w:tc>
          <w:tcPr>
            <w:tcW w:w="386" w:type="pct"/>
            <w:shd w:val="clear" w:color="auto" w:fill="auto"/>
            <w:vAlign w:val="center"/>
          </w:tcPr>
          <w:p w14:paraId="5B7CD31B" w14:textId="77777777" w:rsidR="0072392C" w:rsidRPr="00C71779" w:rsidRDefault="0072392C" w:rsidP="009026D0">
            <w:pPr>
              <w:spacing w:line="276" w:lineRule="auto"/>
              <w:rPr>
                <w:rFonts w:eastAsia="Calibri"/>
              </w:rPr>
            </w:pPr>
            <w:r w:rsidRPr="00C71779">
              <w:t>14</w:t>
            </w:r>
          </w:p>
        </w:tc>
        <w:tc>
          <w:tcPr>
            <w:tcW w:w="2213" w:type="pct"/>
            <w:shd w:val="clear" w:color="auto" w:fill="auto"/>
            <w:vAlign w:val="center"/>
          </w:tcPr>
          <w:p w14:paraId="5EBB9351" w14:textId="77777777" w:rsidR="0072392C" w:rsidRPr="00C71779" w:rsidRDefault="0072392C" w:rsidP="009026D0">
            <w:pPr>
              <w:spacing w:line="276" w:lineRule="auto"/>
              <w:rPr>
                <w:rFonts w:eastAsia="Calibri"/>
              </w:rPr>
            </w:pPr>
            <w:r w:rsidRPr="00C71779">
              <w:t>Kampong Thom</w:t>
            </w:r>
          </w:p>
        </w:tc>
        <w:tc>
          <w:tcPr>
            <w:tcW w:w="1073" w:type="pct"/>
            <w:shd w:val="clear" w:color="auto" w:fill="auto"/>
            <w:vAlign w:val="center"/>
          </w:tcPr>
          <w:p w14:paraId="5D0F6277" w14:textId="6B26A58A" w:rsidR="0072392C" w:rsidRPr="00677841" w:rsidRDefault="0072392C" w:rsidP="009026D0">
            <w:pPr>
              <w:spacing w:line="276" w:lineRule="auto"/>
              <w:rPr>
                <w:bCs/>
                <w:szCs w:val="20"/>
              </w:rPr>
            </w:pPr>
            <w:hyperlink r:id="rId17" w:history="1">
              <w:r w:rsidRPr="00677841">
                <w:rPr>
                  <w:bCs/>
                  <w:szCs w:val="20"/>
                </w:rPr>
                <w:t>12°42′00” N </w:t>
              </w:r>
            </w:hyperlink>
          </w:p>
        </w:tc>
        <w:tc>
          <w:tcPr>
            <w:tcW w:w="1327" w:type="pct"/>
          </w:tcPr>
          <w:p w14:paraId="3241597B" w14:textId="77777777" w:rsidR="0072392C" w:rsidRPr="009A34BA" w:rsidRDefault="0072392C" w:rsidP="009026D0">
            <w:pPr>
              <w:spacing w:line="276" w:lineRule="auto"/>
            </w:pPr>
            <w:r w:rsidRPr="009A34BA">
              <w:t>104°53′00” E</w:t>
            </w:r>
          </w:p>
        </w:tc>
      </w:tr>
      <w:tr w:rsidR="0072392C" w:rsidRPr="00FE30F4" w14:paraId="38AC2CE8" w14:textId="77777777" w:rsidTr="002320E4">
        <w:tc>
          <w:tcPr>
            <w:tcW w:w="386" w:type="pct"/>
            <w:shd w:val="clear" w:color="auto" w:fill="auto"/>
            <w:vAlign w:val="center"/>
          </w:tcPr>
          <w:p w14:paraId="32B3CC10" w14:textId="77777777" w:rsidR="0072392C" w:rsidRPr="00C71779" w:rsidRDefault="0072392C" w:rsidP="009026D0">
            <w:pPr>
              <w:spacing w:line="276" w:lineRule="auto"/>
            </w:pPr>
            <w:r w:rsidRPr="00C71779">
              <w:t>15</w:t>
            </w:r>
          </w:p>
        </w:tc>
        <w:tc>
          <w:tcPr>
            <w:tcW w:w="2213" w:type="pct"/>
            <w:shd w:val="clear" w:color="auto" w:fill="auto"/>
            <w:vAlign w:val="center"/>
          </w:tcPr>
          <w:p w14:paraId="36A8555C" w14:textId="77777777" w:rsidR="0072392C" w:rsidRPr="00C71779" w:rsidRDefault="0072392C" w:rsidP="009026D0">
            <w:pPr>
              <w:spacing w:line="276" w:lineRule="auto"/>
            </w:pPr>
            <w:proofErr w:type="spellStart"/>
            <w:r w:rsidRPr="00C71779">
              <w:t>Tbong</w:t>
            </w:r>
            <w:proofErr w:type="spellEnd"/>
            <w:r w:rsidRPr="00C71779">
              <w:t xml:space="preserve"> </w:t>
            </w:r>
            <w:proofErr w:type="spellStart"/>
            <w:r w:rsidRPr="00C71779">
              <w:t>khmum</w:t>
            </w:r>
            <w:proofErr w:type="spellEnd"/>
          </w:p>
        </w:tc>
        <w:tc>
          <w:tcPr>
            <w:tcW w:w="1073" w:type="pct"/>
            <w:shd w:val="clear" w:color="auto" w:fill="auto"/>
            <w:vAlign w:val="center"/>
          </w:tcPr>
          <w:p w14:paraId="72DF7233" w14:textId="380AF22B" w:rsidR="0072392C" w:rsidRPr="00677841" w:rsidRDefault="0072392C" w:rsidP="009026D0">
            <w:pPr>
              <w:spacing w:line="276" w:lineRule="auto"/>
              <w:rPr>
                <w:bCs/>
                <w:szCs w:val="20"/>
              </w:rPr>
            </w:pPr>
            <w:hyperlink r:id="rId18" w:history="1">
              <w:r w:rsidRPr="00677841">
                <w:rPr>
                  <w:bCs/>
                  <w:szCs w:val="20"/>
                </w:rPr>
                <w:t>11°54′34″N </w:t>
              </w:r>
            </w:hyperlink>
          </w:p>
        </w:tc>
        <w:tc>
          <w:tcPr>
            <w:tcW w:w="1327" w:type="pct"/>
          </w:tcPr>
          <w:p w14:paraId="012D0F2F" w14:textId="77777777" w:rsidR="0072392C" w:rsidRPr="009A34BA" w:rsidRDefault="0072392C" w:rsidP="009026D0">
            <w:pPr>
              <w:spacing w:line="276" w:lineRule="auto"/>
            </w:pPr>
            <w:r w:rsidRPr="009A34BA">
              <w:t>105°38′49″E</w:t>
            </w:r>
          </w:p>
        </w:tc>
      </w:tr>
      <w:tr w:rsidR="0072392C" w:rsidRPr="00FE30F4" w14:paraId="33D9FB3C" w14:textId="77777777" w:rsidTr="002320E4">
        <w:tc>
          <w:tcPr>
            <w:tcW w:w="386" w:type="pct"/>
            <w:shd w:val="clear" w:color="auto" w:fill="auto"/>
            <w:vAlign w:val="center"/>
          </w:tcPr>
          <w:p w14:paraId="404387EA" w14:textId="77777777" w:rsidR="0072392C" w:rsidRPr="00C71779" w:rsidRDefault="0072392C" w:rsidP="009026D0">
            <w:pPr>
              <w:spacing w:line="276" w:lineRule="auto"/>
            </w:pPr>
            <w:r w:rsidRPr="00C71779">
              <w:t>16</w:t>
            </w:r>
          </w:p>
        </w:tc>
        <w:tc>
          <w:tcPr>
            <w:tcW w:w="2213" w:type="pct"/>
            <w:shd w:val="clear" w:color="auto" w:fill="auto"/>
            <w:vAlign w:val="center"/>
          </w:tcPr>
          <w:p w14:paraId="79C1F3D2" w14:textId="77777777" w:rsidR="0072392C" w:rsidRPr="00C71779" w:rsidRDefault="0072392C" w:rsidP="009026D0">
            <w:pPr>
              <w:spacing w:line="276" w:lineRule="auto"/>
            </w:pPr>
            <w:r w:rsidRPr="00C71779">
              <w:t>Phnom Penh</w:t>
            </w:r>
          </w:p>
        </w:tc>
        <w:tc>
          <w:tcPr>
            <w:tcW w:w="1073" w:type="pct"/>
            <w:shd w:val="clear" w:color="auto" w:fill="auto"/>
            <w:vAlign w:val="center"/>
          </w:tcPr>
          <w:p w14:paraId="20B3BAFF" w14:textId="77777777" w:rsidR="0072392C" w:rsidRPr="00677841" w:rsidRDefault="0072392C" w:rsidP="009026D0">
            <w:pPr>
              <w:spacing w:line="276" w:lineRule="auto"/>
            </w:pPr>
            <w:r w:rsidRPr="00677841">
              <w:t xml:space="preserve">11°33′43” N </w:t>
            </w:r>
          </w:p>
        </w:tc>
        <w:tc>
          <w:tcPr>
            <w:tcW w:w="1327" w:type="pct"/>
          </w:tcPr>
          <w:p w14:paraId="2A199E48" w14:textId="60227A97" w:rsidR="0072392C" w:rsidRPr="009A34BA" w:rsidRDefault="0072392C" w:rsidP="009026D0">
            <w:pPr>
              <w:spacing w:line="276" w:lineRule="auto"/>
            </w:pPr>
            <w:r w:rsidRPr="009A34BA">
              <w:t>104°53′18” E</w:t>
            </w:r>
          </w:p>
        </w:tc>
      </w:tr>
      <w:tr w:rsidR="0072392C" w:rsidRPr="00FE30F4" w14:paraId="238E71E5" w14:textId="77777777" w:rsidTr="002320E4">
        <w:tc>
          <w:tcPr>
            <w:tcW w:w="386" w:type="pct"/>
            <w:shd w:val="clear" w:color="auto" w:fill="auto"/>
            <w:vAlign w:val="center"/>
          </w:tcPr>
          <w:p w14:paraId="541758EA" w14:textId="5E2144B9" w:rsidR="0072392C" w:rsidRPr="00C71779" w:rsidRDefault="0072392C" w:rsidP="009026D0">
            <w:pPr>
              <w:spacing w:line="276" w:lineRule="auto"/>
            </w:pPr>
            <w:r>
              <w:t>17</w:t>
            </w:r>
          </w:p>
        </w:tc>
        <w:tc>
          <w:tcPr>
            <w:tcW w:w="2213" w:type="pct"/>
            <w:shd w:val="clear" w:color="auto" w:fill="auto"/>
            <w:vAlign w:val="center"/>
          </w:tcPr>
          <w:p w14:paraId="1EBAF49B" w14:textId="39C6F4F9" w:rsidR="0072392C" w:rsidRPr="00C71779" w:rsidRDefault="004A6B8E" w:rsidP="009026D0">
            <w:pPr>
              <w:spacing w:line="276" w:lineRule="auto"/>
            </w:pPr>
            <w:r w:rsidRPr="004A6B8E">
              <w:t>Banteay Meanchey</w:t>
            </w:r>
          </w:p>
        </w:tc>
        <w:tc>
          <w:tcPr>
            <w:tcW w:w="1073" w:type="pct"/>
            <w:shd w:val="clear" w:color="auto" w:fill="auto"/>
            <w:vAlign w:val="center"/>
          </w:tcPr>
          <w:p w14:paraId="0546B1DC" w14:textId="086818B8" w:rsidR="0072392C" w:rsidRPr="00677841" w:rsidRDefault="004A6B8E" w:rsidP="009026D0">
            <w:pPr>
              <w:spacing w:line="276" w:lineRule="auto"/>
            </w:pPr>
            <w:r w:rsidRPr="004A6B8E">
              <w:t>13°45′</w:t>
            </w:r>
            <w:r w:rsidR="00611BA9">
              <w:t xml:space="preserve">00” </w:t>
            </w:r>
            <w:r w:rsidRPr="004A6B8E">
              <w:t xml:space="preserve">N </w:t>
            </w:r>
          </w:p>
        </w:tc>
        <w:tc>
          <w:tcPr>
            <w:tcW w:w="1327" w:type="pct"/>
          </w:tcPr>
          <w:p w14:paraId="0421E658" w14:textId="1972B1FA" w:rsidR="0072392C" w:rsidRPr="009A34BA" w:rsidRDefault="004A6B8E" w:rsidP="009026D0">
            <w:pPr>
              <w:spacing w:line="276" w:lineRule="auto"/>
            </w:pPr>
            <w:r w:rsidRPr="004A6B8E">
              <w:t>103°00′</w:t>
            </w:r>
            <w:proofErr w:type="gramStart"/>
            <w:r w:rsidR="00611BA9">
              <w:t>00”</w:t>
            </w:r>
            <w:r w:rsidRPr="004A6B8E">
              <w:t>E</w:t>
            </w:r>
            <w:proofErr w:type="gramEnd"/>
          </w:p>
        </w:tc>
      </w:tr>
    </w:tbl>
    <w:p w14:paraId="4C8806C9" w14:textId="77777777" w:rsidR="0072392C" w:rsidRPr="007C1D64" w:rsidRDefault="0072392C" w:rsidP="009026D0">
      <w:pPr>
        <w:spacing w:line="276" w:lineRule="auto"/>
        <w:rPr>
          <w:rFonts w:eastAsia="MS Mincho"/>
        </w:rPr>
      </w:pPr>
    </w:p>
    <w:p w14:paraId="19792CA1" w14:textId="07F59A31" w:rsidR="0072392C" w:rsidRDefault="0072392C" w:rsidP="009026D0">
      <w:pPr>
        <w:spacing w:line="276" w:lineRule="auto"/>
        <w:rPr>
          <w:rFonts w:eastAsia="MS Mincho"/>
        </w:rPr>
      </w:pPr>
      <w:r w:rsidRPr="00C71779">
        <w:rPr>
          <w:rFonts w:eastAsia="MS Mincho"/>
        </w:rPr>
        <w:t>NBP has the long-term aim to meet the biogas potential in the whole country depending on the budget available to enlarge the geographical scope of the Program.</w:t>
      </w:r>
    </w:p>
    <w:p w14:paraId="7429060A" w14:textId="64D9AF55" w:rsidR="00896344" w:rsidRDefault="00896344" w:rsidP="009026D0">
      <w:pPr>
        <w:spacing w:line="276" w:lineRule="auto"/>
        <w:rPr>
          <w:rFonts w:eastAsia="MS Mincho"/>
        </w:rPr>
      </w:pPr>
    </w:p>
    <w:p w14:paraId="169E5BDE" w14:textId="77777777" w:rsidR="00896344" w:rsidRDefault="00896344" w:rsidP="00896344">
      <w:pPr>
        <w:keepNext/>
        <w:spacing w:line="276" w:lineRule="auto"/>
      </w:pPr>
      <w:r>
        <w:rPr>
          <w:noProof/>
        </w:rPr>
        <w:drawing>
          <wp:inline distT="0" distB="0" distL="0" distR="0" wp14:anchorId="489977FE" wp14:editId="184C7F25">
            <wp:extent cx="4964326" cy="3724275"/>
            <wp:effectExtent l="19050" t="19050" r="27305" b="952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4965092" cy="3724850"/>
                    </a:xfrm>
                    <a:prstGeom prst="rect">
                      <a:avLst/>
                    </a:prstGeom>
                    <a:noFill/>
                    <a:ln>
                      <a:solidFill>
                        <a:schemeClr val="tx1"/>
                      </a:solidFill>
                    </a:ln>
                  </pic:spPr>
                </pic:pic>
              </a:graphicData>
            </a:graphic>
          </wp:inline>
        </w:drawing>
      </w:r>
    </w:p>
    <w:p w14:paraId="0E2839E8" w14:textId="31490782" w:rsidR="00896344" w:rsidRPr="00C71779" w:rsidRDefault="00896344" w:rsidP="00896344">
      <w:pPr>
        <w:pStyle w:val="Caption"/>
        <w:rPr>
          <w:rFonts w:eastAsia="MS Mincho"/>
        </w:rPr>
      </w:pPr>
      <w:r>
        <w:t xml:space="preserve">Figure </w:t>
      </w:r>
      <w:fldSimple w:instr=" SEQ Figure \* ARABIC ">
        <w:r w:rsidR="00222140">
          <w:rPr>
            <w:noProof/>
          </w:rPr>
          <w:t>1</w:t>
        </w:r>
      </w:fldSimple>
      <w:r>
        <w:t>: Provinces in which the program is active</w:t>
      </w:r>
    </w:p>
    <w:p w14:paraId="163549DE" w14:textId="27D483EE" w:rsidR="00B062E9" w:rsidRDefault="00B062E9" w:rsidP="009026D0">
      <w:pPr>
        <w:spacing w:line="276" w:lineRule="auto"/>
      </w:pPr>
    </w:p>
    <w:p w14:paraId="1ED60B45" w14:textId="147B0653" w:rsidR="008667CA" w:rsidRDefault="008667CA" w:rsidP="009026D0">
      <w:pPr>
        <w:spacing w:line="276" w:lineRule="auto"/>
      </w:pPr>
    </w:p>
    <w:p w14:paraId="4EAE50BA" w14:textId="77777777" w:rsidR="008667CA" w:rsidRPr="003B1DEE" w:rsidRDefault="008667CA" w:rsidP="009026D0">
      <w:pPr>
        <w:spacing w:line="276" w:lineRule="auto"/>
      </w:pPr>
    </w:p>
    <w:p w14:paraId="5FD7C114" w14:textId="77777777" w:rsidR="00816579" w:rsidRPr="00865E76" w:rsidRDefault="00816579">
      <w:pPr>
        <w:pStyle w:val="SectionList"/>
      </w:pPr>
      <w:bookmarkStart w:id="15" w:name="_Toc40962736"/>
      <w:r w:rsidRPr="00241108">
        <w:t>Reference of applied methodology</w:t>
      </w:r>
      <w:bookmarkEnd w:id="15"/>
      <w:r w:rsidRPr="00241108">
        <w:t xml:space="preserve"> </w:t>
      </w:r>
    </w:p>
    <w:p w14:paraId="731709CF" w14:textId="6B83709A" w:rsidR="00816579" w:rsidRDefault="00816579" w:rsidP="009026D0">
      <w:pPr>
        <w:spacing w:line="276" w:lineRule="auto"/>
      </w:pPr>
      <w:r w:rsidRPr="00816579">
        <w:t>&gt;&gt;</w:t>
      </w:r>
    </w:p>
    <w:p w14:paraId="52A1BEA9" w14:textId="77777777" w:rsidR="000055E4" w:rsidRPr="00C71779" w:rsidRDefault="000055E4" w:rsidP="009026D0">
      <w:pPr>
        <w:spacing w:line="276" w:lineRule="auto"/>
        <w:rPr>
          <w:rFonts w:eastAsia="MS Mincho"/>
        </w:rPr>
      </w:pPr>
      <w:r w:rsidRPr="00C71779">
        <w:rPr>
          <w:rFonts w:eastAsia="MS Mincho"/>
        </w:rPr>
        <w:t>The methodology applied is Technologies and Practices to Displace Decentralized Thermal Energy Consumption</w:t>
      </w:r>
      <w:r>
        <w:rPr>
          <w:rFonts w:eastAsia="MS Mincho"/>
        </w:rPr>
        <w:t>:</w:t>
      </w:r>
      <w:r w:rsidRPr="00C71779">
        <w:rPr>
          <w:rFonts w:eastAsia="MS Mincho"/>
        </w:rPr>
        <w:t xml:space="preserve"> version 3.1.</w:t>
      </w:r>
    </w:p>
    <w:p w14:paraId="2C83AD72" w14:textId="77777777" w:rsidR="000055E4" w:rsidRPr="00816579" w:rsidRDefault="000055E4" w:rsidP="009026D0">
      <w:pPr>
        <w:spacing w:line="276" w:lineRule="auto"/>
      </w:pPr>
    </w:p>
    <w:p w14:paraId="55E03977" w14:textId="77777777" w:rsidR="00816579" w:rsidRDefault="00816579">
      <w:pPr>
        <w:pStyle w:val="SectionList"/>
      </w:pPr>
      <w:bookmarkStart w:id="16" w:name="_Toc40962737"/>
      <w:r w:rsidRPr="00241108">
        <w:t>Crediting period of project</w:t>
      </w:r>
      <w:bookmarkEnd w:id="16"/>
      <w:r w:rsidRPr="00241108">
        <w:t xml:space="preserve"> </w:t>
      </w:r>
    </w:p>
    <w:p w14:paraId="16098065" w14:textId="385F62D5" w:rsidR="00816579" w:rsidRDefault="00816579" w:rsidP="009026D0">
      <w:pPr>
        <w:spacing w:line="276" w:lineRule="auto"/>
      </w:pPr>
      <w:r w:rsidRPr="003B1DEE">
        <w:t>&gt;&gt;</w:t>
      </w:r>
    </w:p>
    <w:p w14:paraId="5CDFE53B" w14:textId="49F7ED25" w:rsidR="009E1A1C" w:rsidRDefault="00B90182" w:rsidP="009026D0">
      <w:pPr>
        <w:spacing w:line="276" w:lineRule="auto"/>
        <w:contextualSpacing w:val="0"/>
        <w:rPr>
          <w:rFonts w:eastAsia="MS Mincho"/>
        </w:rPr>
      </w:pPr>
      <w:r w:rsidRPr="00C71779">
        <w:rPr>
          <w:rFonts w:eastAsia="MS Mincho"/>
        </w:rPr>
        <w:t>01/01/2019 – 31/12/202</w:t>
      </w:r>
      <w:r>
        <w:rPr>
          <w:rFonts w:eastAsia="MS Mincho"/>
        </w:rPr>
        <w:t>5</w:t>
      </w:r>
      <w:r w:rsidRPr="00C71779">
        <w:rPr>
          <w:rFonts w:eastAsia="MS Mincho"/>
        </w:rPr>
        <w:t xml:space="preserve"> (both dates inclusive)</w:t>
      </w:r>
      <w:r w:rsidR="00FE3868">
        <w:rPr>
          <w:rFonts w:eastAsia="MS Mincho"/>
        </w:rPr>
        <w:t xml:space="preserve"> for crediting period </w:t>
      </w:r>
      <w:r w:rsidR="006A5567">
        <w:rPr>
          <w:rFonts w:eastAsia="MS Mincho"/>
        </w:rPr>
        <w:t>3</w:t>
      </w:r>
      <w:r w:rsidR="00FE3868">
        <w:rPr>
          <w:rFonts w:eastAsia="MS Mincho"/>
        </w:rPr>
        <w:t xml:space="preserve"> (CP</w:t>
      </w:r>
      <w:r w:rsidR="006A5567">
        <w:rPr>
          <w:rFonts w:eastAsia="MS Mincho"/>
        </w:rPr>
        <w:t>III</w:t>
      </w:r>
      <w:r w:rsidR="00FE3868">
        <w:rPr>
          <w:rFonts w:eastAsia="MS Mincho"/>
        </w:rPr>
        <w:t>).</w:t>
      </w:r>
    </w:p>
    <w:p w14:paraId="03F28042" w14:textId="3DA3C3CA" w:rsidR="00E51EF3" w:rsidRPr="003B1DEE" w:rsidRDefault="005752F9" w:rsidP="009026D0">
      <w:pPr>
        <w:spacing w:line="276" w:lineRule="auto"/>
        <w:contextualSpacing w:val="0"/>
      </w:pPr>
      <w:r>
        <w:rPr>
          <w:rFonts w:eastAsia="MS Mincho"/>
        </w:rPr>
        <w:t xml:space="preserve">Length of crediting period: </w:t>
      </w:r>
      <w:r w:rsidR="009E1A1C">
        <w:rPr>
          <w:rFonts w:eastAsia="MS Mincho"/>
        </w:rPr>
        <w:t xml:space="preserve">7 </w:t>
      </w:r>
      <w:r>
        <w:rPr>
          <w:rFonts w:eastAsia="MS Mincho"/>
        </w:rPr>
        <w:t>years</w:t>
      </w:r>
      <w:r w:rsidR="009E1A1C">
        <w:rPr>
          <w:rFonts w:eastAsia="MS Mincho"/>
        </w:rPr>
        <w:t xml:space="preserve"> </w:t>
      </w:r>
      <w:r w:rsidR="00E51EF3">
        <w:br w:type="page"/>
      </w:r>
    </w:p>
    <w:p w14:paraId="058F6754" w14:textId="1F538090" w:rsidR="00816579" w:rsidRPr="00241108" w:rsidRDefault="00816579" w:rsidP="009026D0">
      <w:pPr>
        <w:pStyle w:val="SectionTitle"/>
        <w:spacing w:line="276" w:lineRule="auto"/>
      </w:pPr>
      <w:bookmarkStart w:id="17" w:name="_Toc40962738"/>
      <w:bookmarkStart w:id="18" w:name="_Ref47706306"/>
      <w:bookmarkStart w:id="19" w:name="_Ref49860659"/>
      <w:r w:rsidRPr="00241108">
        <w:t>IMPLEMENTATION OF PROJECT</w:t>
      </w:r>
      <w:bookmarkEnd w:id="17"/>
      <w:bookmarkEnd w:id="18"/>
      <w:bookmarkEnd w:id="19"/>
      <w:r w:rsidRPr="00241108">
        <w:t xml:space="preserve"> </w:t>
      </w:r>
    </w:p>
    <w:p w14:paraId="697BC3AD" w14:textId="77777777" w:rsidR="00816579" w:rsidRDefault="00816579">
      <w:pPr>
        <w:pStyle w:val="SectionList"/>
      </w:pPr>
      <w:bookmarkStart w:id="20" w:name="_Toc40962739"/>
      <w:bookmarkStart w:id="21" w:name="_Ref418094175"/>
      <w:r w:rsidRPr="00241108">
        <w:t>Description of implemented project</w:t>
      </w:r>
      <w:bookmarkEnd w:id="20"/>
      <w:r w:rsidRPr="00241108">
        <w:t xml:space="preserve"> </w:t>
      </w:r>
      <w:bookmarkEnd w:id="21"/>
    </w:p>
    <w:p w14:paraId="4C0EAC99" w14:textId="510DE7D5" w:rsidR="00816579" w:rsidRDefault="00816579" w:rsidP="009026D0">
      <w:pPr>
        <w:spacing w:line="276" w:lineRule="auto"/>
      </w:pPr>
      <w:r w:rsidRPr="003B1DEE">
        <w:t>&gt;&gt;</w:t>
      </w:r>
    </w:p>
    <w:p w14:paraId="59CA6952" w14:textId="13804D93" w:rsidR="009E1A1C" w:rsidRDefault="009E1A1C" w:rsidP="00170DFF">
      <w:pPr>
        <w:spacing w:line="276" w:lineRule="auto"/>
        <w:jc w:val="both"/>
      </w:pPr>
      <w:r>
        <w:t>There have been no changes from the project design that was envisaged at the Design Certified PDD.</w:t>
      </w:r>
    </w:p>
    <w:p w14:paraId="77347FC6" w14:textId="77777777" w:rsidR="009E1A1C" w:rsidRDefault="009E1A1C" w:rsidP="009026D0">
      <w:pPr>
        <w:spacing w:line="276" w:lineRule="auto"/>
      </w:pPr>
    </w:p>
    <w:p w14:paraId="1D83B4B7" w14:textId="57803980" w:rsidR="005B5771" w:rsidRDefault="005B5771" w:rsidP="00AB04C1">
      <w:pPr>
        <w:spacing w:line="276" w:lineRule="auto"/>
        <w:jc w:val="both"/>
      </w:pPr>
      <w:r>
        <w:t>The next table tabulates the number of digesters installed</w:t>
      </w:r>
      <w:r w:rsidR="00AB04C1">
        <w:t xml:space="preserve"> since the </w:t>
      </w:r>
      <w:bookmarkStart w:id="22" w:name="_Hlk139273993"/>
      <w:r w:rsidR="00AB04C1">
        <w:t xml:space="preserve">operation of the first digester on </w:t>
      </w:r>
      <w:bookmarkStart w:id="23" w:name="_Hlk139273978"/>
      <w:r w:rsidR="00AB04C1">
        <w:t>31/03/2006</w:t>
      </w:r>
      <w:bookmarkEnd w:id="22"/>
      <w:bookmarkEnd w:id="23"/>
      <w:r w:rsidR="00AB04C1">
        <w:t>.</w:t>
      </w:r>
      <w:r>
        <w:t xml:space="preserve"> In the project database construction dates and </w:t>
      </w:r>
      <w:r w:rsidR="0019747F">
        <w:t>commissioning</w:t>
      </w:r>
      <w:r>
        <w:t xml:space="preserve"> dates can be found.</w:t>
      </w:r>
    </w:p>
    <w:p w14:paraId="3E661B77" w14:textId="7B730D28" w:rsidR="00A95354" w:rsidRPr="0060246A" w:rsidRDefault="00A95354" w:rsidP="009026D0">
      <w:pPr>
        <w:pStyle w:val="Caption"/>
        <w:spacing w:line="276" w:lineRule="auto"/>
        <w:jc w:val="center"/>
      </w:pPr>
      <w:r w:rsidRPr="0060246A">
        <w:t xml:space="preserve">Table </w:t>
      </w:r>
      <w:fldSimple w:instr=" SEQ Table \* ARABIC ">
        <w:r w:rsidR="0056681D">
          <w:rPr>
            <w:noProof/>
          </w:rPr>
          <w:t>3</w:t>
        </w:r>
      </w:fldSimple>
      <w:r w:rsidRPr="0060246A">
        <w:t>: Total Number of units installed by year and cumulative</w:t>
      </w:r>
      <w:r w:rsidR="00BF7202">
        <w:rPr>
          <w:rStyle w:val="FootnoteReference"/>
        </w:rPr>
        <w:footnoteReference w:id="5"/>
      </w:r>
    </w:p>
    <w:tbl>
      <w:tblPr>
        <w:tblW w:w="6976" w:type="dxa"/>
        <w:jc w:val="center"/>
        <w:tblBorders>
          <w:top w:val="single" w:sz="12" w:space="0" w:color="auto"/>
          <w:left w:val="single" w:sz="12" w:space="0" w:color="auto"/>
          <w:bottom w:val="single" w:sz="12" w:space="0" w:color="auto"/>
          <w:right w:val="single" w:sz="12" w:space="0" w:color="auto"/>
          <w:insideH w:val="single" w:sz="8" w:space="0" w:color="auto"/>
          <w:insideV w:val="single" w:sz="8" w:space="0" w:color="auto"/>
        </w:tblBorders>
        <w:tblCellMar>
          <w:top w:w="28" w:type="dxa"/>
          <w:bottom w:w="28" w:type="dxa"/>
        </w:tblCellMar>
        <w:tblLook w:val="04A0" w:firstRow="1" w:lastRow="0" w:firstColumn="1" w:lastColumn="0" w:noHBand="0" w:noVBand="1"/>
      </w:tblPr>
      <w:tblGrid>
        <w:gridCol w:w="1703"/>
        <w:gridCol w:w="2155"/>
        <w:gridCol w:w="3118"/>
      </w:tblGrid>
      <w:tr w:rsidR="00A95354" w:rsidRPr="0060246A" w14:paraId="5BE6A924" w14:textId="77777777" w:rsidTr="00194A44">
        <w:trPr>
          <w:trHeight w:val="300"/>
          <w:jc w:val="center"/>
        </w:trPr>
        <w:tc>
          <w:tcPr>
            <w:tcW w:w="1703" w:type="dxa"/>
            <w:tcBorders>
              <w:top w:val="single" w:sz="12" w:space="0" w:color="auto"/>
              <w:left w:val="single" w:sz="12" w:space="0" w:color="auto"/>
              <w:bottom w:val="single" w:sz="12" w:space="0" w:color="auto"/>
            </w:tcBorders>
            <w:shd w:val="clear" w:color="auto" w:fill="A6A6A6" w:themeFill="background1" w:themeFillShade="A6"/>
            <w:noWrap/>
            <w:vAlign w:val="center"/>
            <w:hideMark/>
          </w:tcPr>
          <w:p w14:paraId="6E3886AF" w14:textId="77777777" w:rsidR="00A95354" w:rsidRPr="00AD13E5" w:rsidRDefault="00A95354" w:rsidP="009026D0">
            <w:pPr>
              <w:spacing w:line="276" w:lineRule="auto"/>
              <w:rPr>
                <w:b/>
                <w:bCs/>
              </w:rPr>
            </w:pPr>
            <w:r w:rsidRPr="00AD13E5">
              <w:rPr>
                <w:b/>
                <w:bCs/>
              </w:rPr>
              <w:t>year</w:t>
            </w:r>
          </w:p>
        </w:tc>
        <w:tc>
          <w:tcPr>
            <w:tcW w:w="2155" w:type="dxa"/>
            <w:tcBorders>
              <w:top w:val="single" w:sz="12" w:space="0" w:color="auto"/>
              <w:bottom w:val="single" w:sz="12" w:space="0" w:color="auto"/>
            </w:tcBorders>
            <w:shd w:val="clear" w:color="auto" w:fill="A6A6A6" w:themeFill="background1" w:themeFillShade="A6"/>
            <w:noWrap/>
            <w:vAlign w:val="center"/>
            <w:hideMark/>
          </w:tcPr>
          <w:p w14:paraId="0993DB58" w14:textId="77777777" w:rsidR="00A95354" w:rsidRPr="00AD13E5" w:rsidRDefault="00A95354" w:rsidP="009026D0">
            <w:pPr>
              <w:spacing w:line="276" w:lineRule="auto"/>
              <w:rPr>
                <w:b/>
                <w:bCs/>
              </w:rPr>
            </w:pPr>
            <w:r w:rsidRPr="00AD13E5">
              <w:rPr>
                <w:b/>
                <w:bCs/>
              </w:rPr>
              <w:t>Installation/year</w:t>
            </w:r>
          </w:p>
        </w:tc>
        <w:tc>
          <w:tcPr>
            <w:tcW w:w="3118" w:type="dxa"/>
            <w:tcBorders>
              <w:top w:val="single" w:sz="12" w:space="0" w:color="auto"/>
              <w:bottom w:val="single" w:sz="12" w:space="0" w:color="auto"/>
              <w:right w:val="single" w:sz="12" w:space="0" w:color="auto"/>
            </w:tcBorders>
            <w:shd w:val="clear" w:color="auto" w:fill="A6A6A6" w:themeFill="background1" w:themeFillShade="A6"/>
            <w:noWrap/>
            <w:vAlign w:val="center"/>
            <w:hideMark/>
          </w:tcPr>
          <w:p w14:paraId="08526483" w14:textId="77777777" w:rsidR="00A95354" w:rsidRPr="00AD13E5" w:rsidRDefault="00A95354" w:rsidP="009026D0">
            <w:pPr>
              <w:spacing w:line="276" w:lineRule="auto"/>
              <w:rPr>
                <w:b/>
                <w:bCs/>
              </w:rPr>
            </w:pPr>
            <w:r w:rsidRPr="00AD13E5">
              <w:rPr>
                <w:b/>
                <w:bCs/>
              </w:rPr>
              <w:t>Cumulative installations</w:t>
            </w:r>
          </w:p>
        </w:tc>
      </w:tr>
      <w:tr w:rsidR="00A95354" w:rsidRPr="0060246A" w14:paraId="3EEB03F2" w14:textId="77777777" w:rsidTr="00194A44">
        <w:trPr>
          <w:jc w:val="center"/>
        </w:trPr>
        <w:tc>
          <w:tcPr>
            <w:tcW w:w="1703" w:type="dxa"/>
            <w:shd w:val="clear" w:color="auto" w:fill="auto"/>
            <w:noWrap/>
            <w:vAlign w:val="bottom"/>
            <w:hideMark/>
          </w:tcPr>
          <w:p w14:paraId="3AF3A2B8" w14:textId="77777777" w:rsidR="00A95354" w:rsidRPr="00C71779" w:rsidRDefault="00A95354" w:rsidP="009026D0">
            <w:pPr>
              <w:spacing w:line="276" w:lineRule="auto"/>
            </w:pPr>
            <w:r w:rsidRPr="00C71779">
              <w:t>2006</w:t>
            </w:r>
          </w:p>
        </w:tc>
        <w:tc>
          <w:tcPr>
            <w:tcW w:w="2155" w:type="dxa"/>
            <w:shd w:val="clear" w:color="auto" w:fill="auto"/>
            <w:noWrap/>
            <w:vAlign w:val="center"/>
            <w:hideMark/>
          </w:tcPr>
          <w:p w14:paraId="2FB6421D" w14:textId="77777777" w:rsidR="00A95354" w:rsidRPr="00C71779" w:rsidRDefault="00A95354" w:rsidP="009026D0">
            <w:pPr>
              <w:spacing w:line="276" w:lineRule="auto"/>
              <w:jc w:val="right"/>
            </w:pPr>
            <w:r w:rsidRPr="00C71779">
              <w:t xml:space="preserve"> 294 </w:t>
            </w:r>
          </w:p>
        </w:tc>
        <w:tc>
          <w:tcPr>
            <w:tcW w:w="3118" w:type="dxa"/>
            <w:shd w:val="clear" w:color="auto" w:fill="auto"/>
            <w:noWrap/>
            <w:vAlign w:val="center"/>
            <w:hideMark/>
          </w:tcPr>
          <w:p w14:paraId="7E132122" w14:textId="77777777" w:rsidR="00A95354" w:rsidRPr="00C71779" w:rsidRDefault="00A95354" w:rsidP="009026D0">
            <w:pPr>
              <w:spacing w:line="276" w:lineRule="auto"/>
              <w:jc w:val="right"/>
            </w:pPr>
            <w:r w:rsidRPr="00C71779">
              <w:t xml:space="preserve"> 294 </w:t>
            </w:r>
          </w:p>
        </w:tc>
      </w:tr>
      <w:tr w:rsidR="00A95354" w:rsidRPr="0060246A" w14:paraId="470755FD" w14:textId="77777777" w:rsidTr="00194A44">
        <w:trPr>
          <w:jc w:val="center"/>
        </w:trPr>
        <w:tc>
          <w:tcPr>
            <w:tcW w:w="1703" w:type="dxa"/>
            <w:shd w:val="clear" w:color="auto" w:fill="auto"/>
            <w:noWrap/>
            <w:vAlign w:val="bottom"/>
            <w:hideMark/>
          </w:tcPr>
          <w:p w14:paraId="590338A6" w14:textId="77777777" w:rsidR="00A95354" w:rsidRPr="00C71779" w:rsidRDefault="00A95354" w:rsidP="009026D0">
            <w:pPr>
              <w:spacing w:line="276" w:lineRule="auto"/>
            </w:pPr>
            <w:r w:rsidRPr="00C71779">
              <w:t>2007</w:t>
            </w:r>
          </w:p>
        </w:tc>
        <w:tc>
          <w:tcPr>
            <w:tcW w:w="2155" w:type="dxa"/>
            <w:shd w:val="clear" w:color="auto" w:fill="auto"/>
            <w:noWrap/>
            <w:vAlign w:val="center"/>
            <w:hideMark/>
          </w:tcPr>
          <w:p w14:paraId="6BA11B0F" w14:textId="77777777" w:rsidR="00A95354" w:rsidRPr="00C71779" w:rsidRDefault="00A95354" w:rsidP="009026D0">
            <w:pPr>
              <w:spacing w:line="276" w:lineRule="auto"/>
              <w:jc w:val="right"/>
            </w:pPr>
            <w:r w:rsidRPr="00C71779">
              <w:t xml:space="preserve"> 1,150 </w:t>
            </w:r>
          </w:p>
        </w:tc>
        <w:tc>
          <w:tcPr>
            <w:tcW w:w="3118" w:type="dxa"/>
            <w:shd w:val="clear" w:color="auto" w:fill="auto"/>
            <w:noWrap/>
            <w:vAlign w:val="center"/>
            <w:hideMark/>
          </w:tcPr>
          <w:p w14:paraId="1E97F7BA" w14:textId="77777777" w:rsidR="00A95354" w:rsidRPr="00C71779" w:rsidRDefault="00A95354" w:rsidP="009026D0">
            <w:pPr>
              <w:spacing w:line="276" w:lineRule="auto"/>
              <w:jc w:val="right"/>
            </w:pPr>
            <w:r w:rsidRPr="00C71779">
              <w:t xml:space="preserve"> 1,444 </w:t>
            </w:r>
          </w:p>
        </w:tc>
      </w:tr>
      <w:tr w:rsidR="00A95354" w:rsidRPr="0060246A" w14:paraId="33CDE77B" w14:textId="77777777" w:rsidTr="00194A44">
        <w:trPr>
          <w:jc w:val="center"/>
        </w:trPr>
        <w:tc>
          <w:tcPr>
            <w:tcW w:w="1703" w:type="dxa"/>
            <w:shd w:val="clear" w:color="auto" w:fill="auto"/>
            <w:noWrap/>
            <w:vAlign w:val="bottom"/>
            <w:hideMark/>
          </w:tcPr>
          <w:p w14:paraId="7F7AA652" w14:textId="77777777" w:rsidR="00A95354" w:rsidRPr="00C71779" w:rsidRDefault="00A95354" w:rsidP="009026D0">
            <w:pPr>
              <w:spacing w:line="276" w:lineRule="auto"/>
            </w:pPr>
            <w:r w:rsidRPr="00C71779">
              <w:t>2008</w:t>
            </w:r>
          </w:p>
        </w:tc>
        <w:tc>
          <w:tcPr>
            <w:tcW w:w="2155" w:type="dxa"/>
            <w:shd w:val="clear" w:color="auto" w:fill="auto"/>
            <w:noWrap/>
            <w:vAlign w:val="center"/>
            <w:hideMark/>
          </w:tcPr>
          <w:p w14:paraId="1F4B88B5" w14:textId="77777777" w:rsidR="00A95354" w:rsidRPr="00C71779" w:rsidRDefault="00A95354" w:rsidP="009026D0">
            <w:pPr>
              <w:spacing w:line="276" w:lineRule="auto"/>
              <w:jc w:val="right"/>
            </w:pPr>
            <w:r w:rsidRPr="00C71779">
              <w:t xml:space="preserve"> 2,340 </w:t>
            </w:r>
          </w:p>
        </w:tc>
        <w:tc>
          <w:tcPr>
            <w:tcW w:w="3118" w:type="dxa"/>
            <w:shd w:val="clear" w:color="auto" w:fill="auto"/>
            <w:noWrap/>
            <w:vAlign w:val="center"/>
            <w:hideMark/>
          </w:tcPr>
          <w:p w14:paraId="2FC85767" w14:textId="77777777" w:rsidR="00A95354" w:rsidRPr="00C71779" w:rsidRDefault="00A95354" w:rsidP="009026D0">
            <w:pPr>
              <w:spacing w:line="276" w:lineRule="auto"/>
              <w:jc w:val="right"/>
            </w:pPr>
            <w:r w:rsidRPr="00C71779">
              <w:t xml:space="preserve"> 3,784 </w:t>
            </w:r>
          </w:p>
        </w:tc>
      </w:tr>
      <w:tr w:rsidR="00A95354" w:rsidRPr="0060246A" w14:paraId="38866373" w14:textId="77777777" w:rsidTr="00194A44">
        <w:trPr>
          <w:jc w:val="center"/>
        </w:trPr>
        <w:tc>
          <w:tcPr>
            <w:tcW w:w="1703" w:type="dxa"/>
            <w:shd w:val="clear" w:color="auto" w:fill="auto"/>
            <w:noWrap/>
            <w:vAlign w:val="bottom"/>
            <w:hideMark/>
          </w:tcPr>
          <w:p w14:paraId="7D362415" w14:textId="77777777" w:rsidR="00A95354" w:rsidRPr="00C71779" w:rsidRDefault="00A95354" w:rsidP="009026D0">
            <w:pPr>
              <w:spacing w:line="276" w:lineRule="auto"/>
            </w:pPr>
            <w:r w:rsidRPr="00C71779">
              <w:t>2009</w:t>
            </w:r>
          </w:p>
        </w:tc>
        <w:tc>
          <w:tcPr>
            <w:tcW w:w="2155" w:type="dxa"/>
            <w:shd w:val="clear" w:color="auto" w:fill="auto"/>
            <w:noWrap/>
            <w:vAlign w:val="center"/>
            <w:hideMark/>
          </w:tcPr>
          <w:p w14:paraId="211347FF" w14:textId="77777777" w:rsidR="00A95354" w:rsidRPr="00C71779" w:rsidRDefault="00A95354" w:rsidP="009026D0">
            <w:pPr>
              <w:spacing w:line="276" w:lineRule="auto"/>
              <w:jc w:val="right"/>
            </w:pPr>
            <w:r w:rsidRPr="00C71779">
              <w:t xml:space="preserve"> 2,616 </w:t>
            </w:r>
          </w:p>
        </w:tc>
        <w:tc>
          <w:tcPr>
            <w:tcW w:w="3118" w:type="dxa"/>
            <w:shd w:val="clear" w:color="auto" w:fill="auto"/>
            <w:noWrap/>
            <w:vAlign w:val="center"/>
            <w:hideMark/>
          </w:tcPr>
          <w:p w14:paraId="7BBDB99B" w14:textId="77777777" w:rsidR="00A95354" w:rsidRPr="00C71779" w:rsidRDefault="00A95354" w:rsidP="009026D0">
            <w:pPr>
              <w:spacing w:line="276" w:lineRule="auto"/>
              <w:jc w:val="right"/>
            </w:pPr>
            <w:r w:rsidRPr="00C71779">
              <w:t xml:space="preserve"> 6,400 </w:t>
            </w:r>
          </w:p>
        </w:tc>
      </w:tr>
      <w:tr w:rsidR="00A95354" w:rsidRPr="0060246A" w14:paraId="32443BA5" w14:textId="77777777" w:rsidTr="00194A44">
        <w:trPr>
          <w:jc w:val="center"/>
        </w:trPr>
        <w:tc>
          <w:tcPr>
            <w:tcW w:w="1703" w:type="dxa"/>
            <w:shd w:val="clear" w:color="auto" w:fill="auto"/>
            <w:noWrap/>
            <w:vAlign w:val="bottom"/>
            <w:hideMark/>
          </w:tcPr>
          <w:p w14:paraId="16A1FB3C" w14:textId="77777777" w:rsidR="00A95354" w:rsidRPr="00C71779" w:rsidRDefault="00A95354" w:rsidP="009026D0">
            <w:pPr>
              <w:spacing w:line="276" w:lineRule="auto"/>
            </w:pPr>
            <w:r w:rsidRPr="00C71779">
              <w:t>2010</w:t>
            </w:r>
          </w:p>
        </w:tc>
        <w:tc>
          <w:tcPr>
            <w:tcW w:w="2155" w:type="dxa"/>
            <w:shd w:val="clear" w:color="auto" w:fill="auto"/>
            <w:noWrap/>
            <w:vAlign w:val="center"/>
            <w:hideMark/>
          </w:tcPr>
          <w:p w14:paraId="5F2FF913" w14:textId="77777777" w:rsidR="00A95354" w:rsidRPr="00C71779" w:rsidRDefault="00A95354" w:rsidP="009026D0">
            <w:pPr>
              <w:spacing w:line="276" w:lineRule="auto"/>
              <w:jc w:val="right"/>
            </w:pPr>
            <w:r w:rsidRPr="00C71779">
              <w:t xml:space="preserve"> 3,744 </w:t>
            </w:r>
          </w:p>
        </w:tc>
        <w:tc>
          <w:tcPr>
            <w:tcW w:w="3118" w:type="dxa"/>
            <w:shd w:val="clear" w:color="auto" w:fill="auto"/>
            <w:noWrap/>
            <w:vAlign w:val="center"/>
            <w:hideMark/>
          </w:tcPr>
          <w:p w14:paraId="4E73244B" w14:textId="77777777" w:rsidR="00A95354" w:rsidRPr="00C71779" w:rsidRDefault="00A95354" w:rsidP="009026D0">
            <w:pPr>
              <w:spacing w:line="276" w:lineRule="auto"/>
              <w:jc w:val="right"/>
            </w:pPr>
            <w:r w:rsidRPr="00C71779">
              <w:t xml:space="preserve"> 10,144 </w:t>
            </w:r>
          </w:p>
        </w:tc>
      </w:tr>
      <w:tr w:rsidR="00A95354" w:rsidRPr="0060246A" w14:paraId="4DF101F3" w14:textId="77777777" w:rsidTr="00194A44">
        <w:trPr>
          <w:jc w:val="center"/>
        </w:trPr>
        <w:tc>
          <w:tcPr>
            <w:tcW w:w="1703" w:type="dxa"/>
            <w:shd w:val="clear" w:color="auto" w:fill="auto"/>
            <w:noWrap/>
            <w:vAlign w:val="bottom"/>
          </w:tcPr>
          <w:p w14:paraId="7EB10014" w14:textId="77777777" w:rsidR="00A95354" w:rsidRPr="00C71779" w:rsidRDefault="00A95354" w:rsidP="009026D0">
            <w:pPr>
              <w:spacing w:line="276" w:lineRule="auto"/>
            </w:pPr>
            <w:r w:rsidRPr="00C71779">
              <w:t>2011</w:t>
            </w:r>
          </w:p>
        </w:tc>
        <w:tc>
          <w:tcPr>
            <w:tcW w:w="2155" w:type="dxa"/>
            <w:shd w:val="clear" w:color="auto" w:fill="auto"/>
            <w:noWrap/>
            <w:vAlign w:val="center"/>
          </w:tcPr>
          <w:p w14:paraId="675D08FB" w14:textId="77777777" w:rsidR="00A95354" w:rsidRPr="00C71779" w:rsidRDefault="00A95354" w:rsidP="009026D0">
            <w:pPr>
              <w:spacing w:line="276" w:lineRule="auto"/>
              <w:jc w:val="right"/>
            </w:pPr>
            <w:r w:rsidRPr="00C71779">
              <w:t xml:space="preserve"> 4,826 </w:t>
            </w:r>
          </w:p>
        </w:tc>
        <w:tc>
          <w:tcPr>
            <w:tcW w:w="3118" w:type="dxa"/>
            <w:shd w:val="clear" w:color="auto" w:fill="auto"/>
            <w:noWrap/>
            <w:vAlign w:val="center"/>
          </w:tcPr>
          <w:p w14:paraId="772E7FFD" w14:textId="77777777" w:rsidR="00A95354" w:rsidRPr="00C71779" w:rsidRDefault="00A95354" w:rsidP="009026D0">
            <w:pPr>
              <w:spacing w:line="276" w:lineRule="auto"/>
              <w:jc w:val="right"/>
            </w:pPr>
            <w:r w:rsidRPr="00C71779">
              <w:t xml:space="preserve"> 14,970 </w:t>
            </w:r>
          </w:p>
        </w:tc>
      </w:tr>
      <w:tr w:rsidR="00A95354" w:rsidRPr="0060246A" w14:paraId="5381F4CC" w14:textId="77777777" w:rsidTr="00194A44">
        <w:trPr>
          <w:jc w:val="center"/>
        </w:trPr>
        <w:tc>
          <w:tcPr>
            <w:tcW w:w="1703" w:type="dxa"/>
            <w:shd w:val="clear" w:color="auto" w:fill="auto"/>
            <w:noWrap/>
            <w:vAlign w:val="bottom"/>
          </w:tcPr>
          <w:p w14:paraId="31E496A1" w14:textId="77777777" w:rsidR="00A95354" w:rsidRPr="00C71779" w:rsidRDefault="00A95354" w:rsidP="009026D0">
            <w:pPr>
              <w:spacing w:line="276" w:lineRule="auto"/>
            </w:pPr>
            <w:r w:rsidRPr="00C71779">
              <w:t>2012</w:t>
            </w:r>
          </w:p>
        </w:tc>
        <w:tc>
          <w:tcPr>
            <w:tcW w:w="2155" w:type="dxa"/>
            <w:shd w:val="clear" w:color="auto" w:fill="auto"/>
            <w:noWrap/>
            <w:vAlign w:val="center"/>
          </w:tcPr>
          <w:p w14:paraId="29735FAD" w14:textId="77777777" w:rsidR="00A95354" w:rsidRPr="00C71779" w:rsidRDefault="00A95354" w:rsidP="009026D0">
            <w:pPr>
              <w:spacing w:line="276" w:lineRule="auto"/>
              <w:jc w:val="right"/>
            </w:pPr>
            <w:r w:rsidRPr="00C71779">
              <w:t xml:space="preserve"> 4,201 </w:t>
            </w:r>
          </w:p>
        </w:tc>
        <w:tc>
          <w:tcPr>
            <w:tcW w:w="3118" w:type="dxa"/>
            <w:shd w:val="clear" w:color="auto" w:fill="auto"/>
            <w:noWrap/>
            <w:vAlign w:val="center"/>
          </w:tcPr>
          <w:p w14:paraId="4A2A4ABC" w14:textId="77777777" w:rsidR="00A95354" w:rsidRPr="00C71779" w:rsidRDefault="00A95354" w:rsidP="009026D0">
            <w:pPr>
              <w:spacing w:line="276" w:lineRule="auto"/>
              <w:jc w:val="right"/>
            </w:pPr>
            <w:r w:rsidRPr="00C71779">
              <w:t xml:space="preserve"> 19,171 </w:t>
            </w:r>
          </w:p>
        </w:tc>
      </w:tr>
      <w:tr w:rsidR="00A95354" w:rsidRPr="0060246A" w14:paraId="4FD715B5" w14:textId="77777777" w:rsidTr="00194A44">
        <w:trPr>
          <w:jc w:val="center"/>
        </w:trPr>
        <w:tc>
          <w:tcPr>
            <w:tcW w:w="1703" w:type="dxa"/>
            <w:shd w:val="clear" w:color="auto" w:fill="auto"/>
            <w:noWrap/>
            <w:vAlign w:val="bottom"/>
          </w:tcPr>
          <w:p w14:paraId="3B992288" w14:textId="77777777" w:rsidR="00A95354" w:rsidRPr="00C71779" w:rsidRDefault="00A95354" w:rsidP="009026D0">
            <w:pPr>
              <w:spacing w:line="276" w:lineRule="auto"/>
            </w:pPr>
            <w:r w:rsidRPr="00C71779">
              <w:t>2013</w:t>
            </w:r>
          </w:p>
        </w:tc>
        <w:tc>
          <w:tcPr>
            <w:tcW w:w="2155" w:type="dxa"/>
            <w:shd w:val="clear" w:color="auto" w:fill="auto"/>
            <w:noWrap/>
            <w:vAlign w:val="center"/>
          </w:tcPr>
          <w:p w14:paraId="7CCE8EDF" w14:textId="77777777" w:rsidR="00A95354" w:rsidRPr="00C71779" w:rsidRDefault="00A95354" w:rsidP="009026D0">
            <w:pPr>
              <w:spacing w:line="276" w:lineRule="auto"/>
              <w:jc w:val="right"/>
            </w:pPr>
            <w:r w:rsidRPr="00C71779">
              <w:t>1,115</w:t>
            </w:r>
          </w:p>
        </w:tc>
        <w:tc>
          <w:tcPr>
            <w:tcW w:w="3118" w:type="dxa"/>
            <w:shd w:val="clear" w:color="auto" w:fill="auto"/>
            <w:noWrap/>
            <w:vAlign w:val="center"/>
          </w:tcPr>
          <w:p w14:paraId="1B4C0E8E" w14:textId="77777777" w:rsidR="00A95354" w:rsidRPr="00C71779" w:rsidRDefault="00A95354" w:rsidP="009026D0">
            <w:pPr>
              <w:spacing w:line="276" w:lineRule="auto"/>
              <w:jc w:val="right"/>
            </w:pPr>
            <w:r w:rsidRPr="00C71779">
              <w:t>20,286</w:t>
            </w:r>
          </w:p>
        </w:tc>
      </w:tr>
      <w:tr w:rsidR="00A95354" w:rsidRPr="0060246A" w14:paraId="1BBAD5A4" w14:textId="77777777" w:rsidTr="00194A44">
        <w:trPr>
          <w:jc w:val="center"/>
        </w:trPr>
        <w:tc>
          <w:tcPr>
            <w:tcW w:w="1703" w:type="dxa"/>
            <w:shd w:val="clear" w:color="auto" w:fill="auto"/>
            <w:noWrap/>
            <w:vAlign w:val="bottom"/>
          </w:tcPr>
          <w:p w14:paraId="09689C78" w14:textId="77777777" w:rsidR="00A95354" w:rsidRPr="00C71779" w:rsidRDefault="00A95354" w:rsidP="009026D0">
            <w:pPr>
              <w:spacing w:line="276" w:lineRule="auto"/>
            </w:pPr>
            <w:r w:rsidRPr="00C71779">
              <w:t>2014</w:t>
            </w:r>
          </w:p>
        </w:tc>
        <w:tc>
          <w:tcPr>
            <w:tcW w:w="2155" w:type="dxa"/>
            <w:shd w:val="clear" w:color="auto" w:fill="auto"/>
            <w:noWrap/>
            <w:vAlign w:val="center"/>
          </w:tcPr>
          <w:p w14:paraId="0D4767A9" w14:textId="77777777" w:rsidR="00A95354" w:rsidRPr="00C71779" w:rsidRDefault="00A95354" w:rsidP="009026D0">
            <w:pPr>
              <w:spacing w:line="276" w:lineRule="auto"/>
              <w:jc w:val="right"/>
            </w:pPr>
            <w:r w:rsidRPr="00C71779">
              <w:t>1,831</w:t>
            </w:r>
          </w:p>
        </w:tc>
        <w:tc>
          <w:tcPr>
            <w:tcW w:w="3118" w:type="dxa"/>
            <w:shd w:val="clear" w:color="auto" w:fill="auto"/>
            <w:noWrap/>
            <w:vAlign w:val="center"/>
          </w:tcPr>
          <w:p w14:paraId="07607D7D" w14:textId="77777777" w:rsidR="00A95354" w:rsidRPr="00C71779" w:rsidRDefault="00A95354" w:rsidP="009026D0">
            <w:pPr>
              <w:spacing w:line="276" w:lineRule="auto"/>
              <w:jc w:val="right"/>
            </w:pPr>
            <w:r w:rsidRPr="00C71779">
              <w:t>22,117</w:t>
            </w:r>
          </w:p>
        </w:tc>
      </w:tr>
      <w:tr w:rsidR="00A95354" w:rsidRPr="0060246A" w14:paraId="5FC1A6F3" w14:textId="77777777" w:rsidTr="00194A44">
        <w:trPr>
          <w:jc w:val="center"/>
        </w:trPr>
        <w:tc>
          <w:tcPr>
            <w:tcW w:w="1703" w:type="dxa"/>
            <w:shd w:val="clear" w:color="auto" w:fill="auto"/>
            <w:noWrap/>
            <w:vAlign w:val="bottom"/>
          </w:tcPr>
          <w:p w14:paraId="69A2B504" w14:textId="77777777" w:rsidR="00A95354" w:rsidRPr="00C71779" w:rsidRDefault="00A95354" w:rsidP="009026D0">
            <w:pPr>
              <w:spacing w:line="276" w:lineRule="auto"/>
            </w:pPr>
            <w:r w:rsidRPr="00C71779">
              <w:t>2015</w:t>
            </w:r>
          </w:p>
        </w:tc>
        <w:tc>
          <w:tcPr>
            <w:tcW w:w="2155" w:type="dxa"/>
            <w:shd w:val="clear" w:color="auto" w:fill="auto"/>
            <w:noWrap/>
            <w:vAlign w:val="center"/>
          </w:tcPr>
          <w:p w14:paraId="22073C63" w14:textId="77777777" w:rsidR="00A95354" w:rsidRPr="00C71779" w:rsidRDefault="00A95354" w:rsidP="009026D0">
            <w:pPr>
              <w:spacing w:line="276" w:lineRule="auto"/>
              <w:jc w:val="right"/>
            </w:pPr>
            <w:r w:rsidRPr="00C71779">
              <w:t>2,042</w:t>
            </w:r>
          </w:p>
        </w:tc>
        <w:tc>
          <w:tcPr>
            <w:tcW w:w="3118" w:type="dxa"/>
            <w:shd w:val="clear" w:color="auto" w:fill="auto"/>
            <w:noWrap/>
            <w:vAlign w:val="center"/>
          </w:tcPr>
          <w:p w14:paraId="0AA464F4" w14:textId="77777777" w:rsidR="00A95354" w:rsidRPr="00C71779" w:rsidRDefault="00A95354" w:rsidP="009026D0">
            <w:pPr>
              <w:spacing w:line="276" w:lineRule="auto"/>
              <w:jc w:val="right"/>
            </w:pPr>
            <w:r w:rsidRPr="00C71779">
              <w:t>24,159</w:t>
            </w:r>
          </w:p>
        </w:tc>
      </w:tr>
      <w:tr w:rsidR="00A95354" w:rsidRPr="0060246A" w14:paraId="34BC2441" w14:textId="77777777" w:rsidTr="00194A44">
        <w:trPr>
          <w:trHeight w:val="214"/>
          <w:jc w:val="center"/>
        </w:trPr>
        <w:tc>
          <w:tcPr>
            <w:tcW w:w="1703" w:type="dxa"/>
            <w:shd w:val="clear" w:color="auto" w:fill="auto"/>
            <w:noWrap/>
            <w:vAlign w:val="bottom"/>
          </w:tcPr>
          <w:p w14:paraId="232EAEF7" w14:textId="77777777" w:rsidR="00A95354" w:rsidRPr="00C71779" w:rsidRDefault="00A95354" w:rsidP="009026D0">
            <w:pPr>
              <w:spacing w:line="276" w:lineRule="auto"/>
            </w:pPr>
            <w:r w:rsidRPr="00C71779">
              <w:t>2016</w:t>
            </w:r>
          </w:p>
        </w:tc>
        <w:tc>
          <w:tcPr>
            <w:tcW w:w="2155" w:type="dxa"/>
            <w:shd w:val="clear" w:color="auto" w:fill="auto"/>
            <w:noWrap/>
            <w:vAlign w:val="bottom"/>
          </w:tcPr>
          <w:p w14:paraId="50FB08C7" w14:textId="0CD98F14" w:rsidR="00A95354" w:rsidRPr="00C71779" w:rsidRDefault="00A95354" w:rsidP="009026D0">
            <w:pPr>
              <w:spacing w:line="276" w:lineRule="auto"/>
              <w:jc w:val="right"/>
            </w:pPr>
            <w:r w:rsidRPr="00C71779">
              <w:t xml:space="preserve">                 1,383 </w:t>
            </w:r>
          </w:p>
        </w:tc>
        <w:tc>
          <w:tcPr>
            <w:tcW w:w="3118" w:type="dxa"/>
            <w:shd w:val="clear" w:color="auto" w:fill="auto"/>
            <w:noWrap/>
            <w:vAlign w:val="bottom"/>
          </w:tcPr>
          <w:p w14:paraId="498CAC55" w14:textId="77777777" w:rsidR="00A95354" w:rsidRPr="00C71779" w:rsidRDefault="00A95354" w:rsidP="009026D0">
            <w:pPr>
              <w:spacing w:line="276" w:lineRule="auto"/>
              <w:jc w:val="right"/>
            </w:pPr>
            <w:r w:rsidRPr="00C71779">
              <w:t xml:space="preserve">                25,542 </w:t>
            </w:r>
          </w:p>
        </w:tc>
      </w:tr>
      <w:tr w:rsidR="00A95354" w:rsidRPr="0060246A" w14:paraId="5B6C7B69" w14:textId="77777777" w:rsidTr="00194A44">
        <w:trPr>
          <w:jc w:val="center"/>
        </w:trPr>
        <w:tc>
          <w:tcPr>
            <w:tcW w:w="1703" w:type="dxa"/>
            <w:shd w:val="clear" w:color="auto" w:fill="auto"/>
            <w:noWrap/>
            <w:vAlign w:val="bottom"/>
          </w:tcPr>
          <w:p w14:paraId="30C79041" w14:textId="77777777" w:rsidR="00A95354" w:rsidRPr="00C71779" w:rsidRDefault="00A95354" w:rsidP="009026D0">
            <w:pPr>
              <w:spacing w:line="276" w:lineRule="auto"/>
            </w:pPr>
            <w:r w:rsidRPr="00C71779">
              <w:t>2017</w:t>
            </w:r>
          </w:p>
        </w:tc>
        <w:tc>
          <w:tcPr>
            <w:tcW w:w="2155" w:type="dxa"/>
            <w:shd w:val="clear" w:color="auto" w:fill="auto"/>
            <w:noWrap/>
            <w:vAlign w:val="bottom"/>
          </w:tcPr>
          <w:p w14:paraId="72F5E1C1" w14:textId="77777777" w:rsidR="00A95354" w:rsidRPr="00C71779" w:rsidRDefault="00A95354" w:rsidP="009026D0">
            <w:pPr>
              <w:spacing w:line="276" w:lineRule="auto"/>
              <w:jc w:val="right"/>
            </w:pPr>
            <w:r w:rsidRPr="00C71779">
              <w:t>1,043</w:t>
            </w:r>
          </w:p>
        </w:tc>
        <w:tc>
          <w:tcPr>
            <w:tcW w:w="3118" w:type="dxa"/>
            <w:shd w:val="clear" w:color="auto" w:fill="auto"/>
            <w:noWrap/>
            <w:vAlign w:val="bottom"/>
          </w:tcPr>
          <w:p w14:paraId="5DE2A8A4" w14:textId="77777777" w:rsidR="00A95354" w:rsidRPr="00C71779" w:rsidRDefault="00A95354" w:rsidP="009026D0">
            <w:pPr>
              <w:spacing w:line="276" w:lineRule="auto"/>
              <w:jc w:val="right"/>
            </w:pPr>
            <w:r w:rsidRPr="00C71779">
              <w:t>26,585</w:t>
            </w:r>
          </w:p>
        </w:tc>
      </w:tr>
      <w:tr w:rsidR="00A95354" w:rsidRPr="0060246A" w14:paraId="64446571" w14:textId="77777777" w:rsidTr="00194A44">
        <w:trPr>
          <w:jc w:val="center"/>
        </w:trPr>
        <w:tc>
          <w:tcPr>
            <w:tcW w:w="1703" w:type="dxa"/>
            <w:shd w:val="clear" w:color="auto" w:fill="auto"/>
            <w:noWrap/>
            <w:vAlign w:val="bottom"/>
          </w:tcPr>
          <w:p w14:paraId="6BC75132" w14:textId="77777777" w:rsidR="00A95354" w:rsidRPr="00C71779" w:rsidRDefault="00A95354" w:rsidP="009026D0">
            <w:pPr>
              <w:spacing w:line="276" w:lineRule="auto"/>
            </w:pPr>
            <w:r w:rsidRPr="00C71779">
              <w:t>2018</w:t>
            </w:r>
          </w:p>
        </w:tc>
        <w:tc>
          <w:tcPr>
            <w:tcW w:w="2155" w:type="dxa"/>
            <w:shd w:val="clear" w:color="auto" w:fill="auto"/>
            <w:noWrap/>
            <w:vAlign w:val="bottom"/>
          </w:tcPr>
          <w:p w14:paraId="5882D423" w14:textId="77777777" w:rsidR="00A95354" w:rsidRPr="00C71779" w:rsidRDefault="00A95354" w:rsidP="009026D0">
            <w:pPr>
              <w:spacing w:line="276" w:lineRule="auto"/>
              <w:jc w:val="right"/>
            </w:pPr>
            <w:r w:rsidRPr="00C71779">
              <w:t>646</w:t>
            </w:r>
          </w:p>
        </w:tc>
        <w:tc>
          <w:tcPr>
            <w:tcW w:w="3118" w:type="dxa"/>
            <w:shd w:val="clear" w:color="auto" w:fill="auto"/>
            <w:noWrap/>
            <w:vAlign w:val="bottom"/>
          </w:tcPr>
          <w:p w14:paraId="2E112EFD" w14:textId="77777777" w:rsidR="00A95354" w:rsidRPr="00C71779" w:rsidRDefault="00A95354" w:rsidP="009026D0">
            <w:pPr>
              <w:spacing w:line="276" w:lineRule="auto"/>
              <w:jc w:val="right"/>
            </w:pPr>
            <w:r w:rsidRPr="00C71779">
              <w:t>27,231</w:t>
            </w:r>
          </w:p>
        </w:tc>
      </w:tr>
      <w:tr w:rsidR="00A95354" w:rsidRPr="0060246A" w14:paraId="1CF3F787" w14:textId="77777777" w:rsidTr="008B4944">
        <w:trPr>
          <w:trHeight w:val="32"/>
          <w:jc w:val="center"/>
        </w:trPr>
        <w:tc>
          <w:tcPr>
            <w:tcW w:w="1703" w:type="dxa"/>
            <w:shd w:val="clear" w:color="auto" w:fill="auto"/>
            <w:noWrap/>
            <w:vAlign w:val="bottom"/>
          </w:tcPr>
          <w:p w14:paraId="2EF48F78" w14:textId="77777777" w:rsidR="00A95354" w:rsidRPr="00C71779" w:rsidRDefault="00A95354" w:rsidP="009026D0">
            <w:pPr>
              <w:spacing w:line="276" w:lineRule="auto"/>
            </w:pPr>
            <w:r w:rsidRPr="00C71779">
              <w:t>2019</w:t>
            </w:r>
          </w:p>
        </w:tc>
        <w:tc>
          <w:tcPr>
            <w:tcW w:w="2155" w:type="dxa"/>
            <w:shd w:val="clear" w:color="auto" w:fill="auto"/>
            <w:noWrap/>
            <w:vAlign w:val="bottom"/>
          </w:tcPr>
          <w:p w14:paraId="7730CC40" w14:textId="77777777" w:rsidR="00A95354" w:rsidRPr="00C71779" w:rsidRDefault="00A95354" w:rsidP="009026D0">
            <w:pPr>
              <w:spacing w:line="276" w:lineRule="auto"/>
              <w:jc w:val="right"/>
            </w:pPr>
            <w:r w:rsidRPr="00C71779">
              <w:t xml:space="preserve">           749 </w:t>
            </w:r>
          </w:p>
        </w:tc>
        <w:tc>
          <w:tcPr>
            <w:tcW w:w="3118" w:type="dxa"/>
            <w:shd w:val="clear" w:color="auto" w:fill="auto"/>
            <w:noWrap/>
            <w:vAlign w:val="bottom"/>
          </w:tcPr>
          <w:p w14:paraId="2618B567" w14:textId="77777777" w:rsidR="00A95354" w:rsidRPr="00C71779" w:rsidRDefault="00A95354" w:rsidP="009026D0">
            <w:pPr>
              <w:spacing w:line="276" w:lineRule="auto"/>
              <w:jc w:val="right"/>
            </w:pPr>
            <w:r w:rsidRPr="00C71779">
              <w:t xml:space="preserve">                     27,980 </w:t>
            </w:r>
          </w:p>
        </w:tc>
      </w:tr>
      <w:tr w:rsidR="00194A44" w:rsidRPr="0060246A" w14:paraId="1311EF87" w14:textId="77777777" w:rsidTr="00194A44">
        <w:trPr>
          <w:jc w:val="center"/>
        </w:trPr>
        <w:tc>
          <w:tcPr>
            <w:tcW w:w="1703" w:type="dxa"/>
            <w:shd w:val="clear" w:color="auto" w:fill="auto"/>
            <w:noWrap/>
            <w:vAlign w:val="bottom"/>
          </w:tcPr>
          <w:p w14:paraId="37F8E0AE" w14:textId="717DBCDC" w:rsidR="00194A44" w:rsidRPr="00C71779" w:rsidRDefault="00194A44" w:rsidP="00194A44">
            <w:pPr>
              <w:spacing w:line="276" w:lineRule="auto"/>
            </w:pPr>
            <w:r>
              <w:t>2020</w:t>
            </w:r>
          </w:p>
        </w:tc>
        <w:tc>
          <w:tcPr>
            <w:tcW w:w="2155" w:type="dxa"/>
            <w:shd w:val="clear" w:color="auto" w:fill="auto"/>
            <w:noWrap/>
            <w:vAlign w:val="bottom"/>
          </w:tcPr>
          <w:p w14:paraId="61D05657" w14:textId="4811EBD9" w:rsidR="00194A44" w:rsidRPr="00C71779" w:rsidRDefault="00194A44" w:rsidP="00194A44">
            <w:pPr>
              <w:spacing w:line="276" w:lineRule="auto"/>
              <w:jc w:val="right"/>
            </w:pPr>
            <w:r>
              <w:t>703</w:t>
            </w:r>
          </w:p>
        </w:tc>
        <w:tc>
          <w:tcPr>
            <w:tcW w:w="3118" w:type="dxa"/>
            <w:shd w:val="clear" w:color="auto" w:fill="auto"/>
            <w:noWrap/>
          </w:tcPr>
          <w:p w14:paraId="108D2D5C" w14:textId="42563ECB" w:rsidR="00194A44" w:rsidRPr="00C71779" w:rsidRDefault="00194A44" w:rsidP="00194A44">
            <w:pPr>
              <w:spacing w:line="276" w:lineRule="auto"/>
              <w:jc w:val="right"/>
            </w:pPr>
            <w:r w:rsidRPr="007715DC">
              <w:t xml:space="preserve"> 28,683 </w:t>
            </w:r>
          </w:p>
        </w:tc>
      </w:tr>
      <w:tr w:rsidR="00194A44" w:rsidRPr="0060246A" w14:paraId="512D6FE7" w14:textId="77777777" w:rsidTr="00194A44">
        <w:trPr>
          <w:jc w:val="center"/>
        </w:trPr>
        <w:tc>
          <w:tcPr>
            <w:tcW w:w="1703" w:type="dxa"/>
            <w:shd w:val="clear" w:color="auto" w:fill="auto"/>
            <w:noWrap/>
            <w:vAlign w:val="bottom"/>
          </w:tcPr>
          <w:p w14:paraId="7C0FAC1F" w14:textId="686DF539" w:rsidR="00194A44" w:rsidRDefault="00194A44" w:rsidP="00194A44">
            <w:pPr>
              <w:spacing w:line="276" w:lineRule="auto"/>
            </w:pPr>
            <w:r>
              <w:t>2021</w:t>
            </w:r>
          </w:p>
        </w:tc>
        <w:tc>
          <w:tcPr>
            <w:tcW w:w="2155" w:type="dxa"/>
            <w:shd w:val="clear" w:color="auto" w:fill="auto"/>
            <w:noWrap/>
            <w:vAlign w:val="bottom"/>
          </w:tcPr>
          <w:p w14:paraId="004B2883" w14:textId="3C60CE8C" w:rsidR="00194A44" w:rsidRDefault="00194A44" w:rsidP="00194A44">
            <w:pPr>
              <w:spacing w:line="276" w:lineRule="auto"/>
              <w:jc w:val="right"/>
            </w:pPr>
            <w:r>
              <w:t>292</w:t>
            </w:r>
          </w:p>
        </w:tc>
        <w:tc>
          <w:tcPr>
            <w:tcW w:w="3118" w:type="dxa"/>
            <w:shd w:val="clear" w:color="auto" w:fill="auto"/>
            <w:noWrap/>
          </w:tcPr>
          <w:p w14:paraId="5E5DD7D2" w14:textId="68821794" w:rsidR="00194A44" w:rsidRDefault="00194A44" w:rsidP="00194A44">
            <w:pPr>
              <w:spacing w:line="276" w:lineRule="auto"/>
              <w:jc w:val="right"/>
            </w:pPr>
            <w:r w:rsidRPr="007715DC">
              <w:t xml:space="preserve"> 28,975 </w:t>
            </w:r>
          </w:p>
        </w:tc>
      </w:tr>
    </w:tbl>
    <w:p w14:paraId="566BB7FB" w14:textId="77777777" w:rsidR="00A95354" w:rsidRPr="0060246A" w:rsidRDefault="00A95354" w:rsidP="009026D0">
      <w:pPr>
        <w:spacing w:line="276" w:lineRule="auto"/>
      </w:pPr>
    </w:p>
    <w:p w14:paraId="7D7DEC06" w14:textId="77777777" w:rsidR="00A95354" w:rsidRPr="0060246A" w:rsidRDefault="00A95354" w:rsidP="009026D0">
      <w:pPr>
        <w:spacing w:line="276" w:lineRule="auto"/>
      </w:pPr>
    </w:p>
    <w:p w14:paraId="6C2FD167" w14:textId="7F151028" w:rsidR="00AB04C1" w:rsidRDefault="002320E4" w:rsidP="00170DFF">
      <w:pPr>
        <w:spacing w:line="276" w:lineRule="auto"/>
        <w:jc w:val="both"/>
      </w:pPr>
      <w:r>
        <w:t>In this monitoring period,</w:t>
      </w:r>
      <w:bookmarkStart w:id="24" w:name="_Hlk139274031"/>
      <w:r>
        <w:t xml:space="preserve"> </w:t>
      </w:r>
      <w:r w:rsidR="00BE667E">
        <w:t xml:space="preserve">there is no </w:t>
      </w:r>
      <w:r w:rsidR="0094287F">
        <w:t>biodigester constructed</w:t>
      </w:r>
      <w:bookmarkEnd w:id="24"/>
      <w:r w:rsidR="00BE667E">
        <w:t xml:space="preserve"> under this </w:t>
      </w:r>
      <w:r w:rsidR="00030C36">
        <w:t>existing carbon project GS751.</w:t>
      </w:r>
      <w:r w:rsidR="0094287F">
        <w:t xml:space="preserve"> </w:t>
      </w:r>
      <w:bookmarkStart w:id="25" w:name="_Hlk139274046"/>
      <w:r w:rsidR="00332341">
        <w:t xml:space="preserve">Digesters installed from </w:t>
      </w:r>
      <w:bookmarkStart w:id="26" w:name="_Hlk139274302"/>
      <w:r w:rsidR="00332341">
        <w:t>01/07/2021</w:t>
      </w:r>
      <w:bookmarkEnd w:id="26"/>
      <w:r w:rsidR="00332341">
        <w:t xml:space="preserve"> </w:t>
      </w:r>
      <w:r w:rsidR="00532F4A">
        <w:t xml:space="preserve">onward </w:t>
      </w:r>
      <w:r w:rsidR="00332341">
        <w:t>belong to a new project that NBP is developing, GS11138</w:t>
      </w:r>
      <w:bookmarkEnd w:id="25"/>
      <w:r w:rsidR="00AB04C1">
        <w:t xml:space="preserve">. </w:t>
      </w:r>
      <w:bookmarkStart w:id="27" w:name="_Hlk139274067"/>
      <w:r w:rsidR="00AB04C1">
        <w:t xml:space="preserve">Therefore, the number of units installed in this project has reached its maximum with </w:t>
      </w:r>
      <w:bookmarkStart w:id="28" w:name="_Hlk139273934"/>
      <w:r w:rsidR="00863EB8">
        <w:t>28</w:t>
      </w:r>
      <w:r w:rsidR="00194A44">
        <w:t>,</w:t>
      </w:r>
      <w:r w:rsidR="00863EB8">
        <w:t>975</w:t>
      </w:r>
      <w:bookmarkEnd w:id="28"/>
      <w:r w:rsidR="00863EB8">
        <w:t xml:space="preserve"> </w:t>
      </w:r>
      <w:r w:rsidR="00AB04C1">
        <w:t>units.</w:t>
      </w:r>
      <w:bookmarkEnd w:id="27"/>
    </w:p>
    <w:p w14:paraId="5B46AC05" w14:textId="77777777" w:rsidR="00AB04C1" w:rsidRDefault="00AB04C1" w:rsidP="00170DFF">
      <w:pPr>
        <w:spacing w:line="276" w:lineRule="auto"/>
        <w:jc w:val="both"/>
      </w:pPr>
    </w:p>
    <w:p w14:paraId="56A82506" w14:textId="208B9940" w:rsidR="00084519" w:rsidRDefault="00084519" w:rsidP="00170DFF">
      <w:pPr>
        <w:spacing w:line="276" w:lineRule="auto"/>
        <w:jc w:val="both"/>
      </w:pPr>
      <w:r>
        <w:t>The</w:t>
      </w:r>
      <w:r w:rsidR="00D0757E">
        <w:t xml:space="preserve"> installation and commissioning dates of the </w:t>
      </w:r>
      <w:bookmarkStart w:id="29" w:name="_Hlk139273960"/>
      <w:r w:rsidR="00D0757E">
        <w:t>digesters</w:t>
      </w:r>
      <w:bookmarkEnd w:id="29"/>
      <w:r w:rsidR="00D0757E">
        <w:t xml:space="preserve"> installed in this MP are </w:t>
      </w:r>
      <w:r w:rsidR="00E44BAF">
        <w:t xml:space="preserve">too many to include in this MR. </w:t>
      </w:r>
      <w:r w:rsidR="00606D21">
        <w:t>Instead,</w:t>
      </w:r>
      <w:r w:rsidR="00E44BAF">
        <w:t xml:space="preserve"> these dates are included in the excel file belonging to this report. </w:t>
      </w:r>
    </w:p>
    <w:p w14:paraId="5E84719D" w14:textId="77777777" w:rsidR="00915953" w:rsidRDefault="00915953" w:rsidP="009026D0">
      <w:pPr>
        <w:spacing w:line="276" w:lineRule="auto"/>
      </w:pPr>
    </w:p>
    <w:p w14:paraId="6D04E2EA" w14:textId="77777777" w:rsidR="002320E4" w:rsidRDefault="002320E4" w:rsidP="009026D0">
      <w:pPr>
        <w:spacing w:line="276" w:lineRule="auto"/>
      </w:pPr>
    </w:p>
    <w:p w14:paraId="5E90D5DB" w14:textId="057A57FF" w:rsidR="00A95354" w:rsidRPr="00A845D7" w:rsidRDefault="00A95354" w:rsidP="009026D0">
      <w:pPr>
        <w:spacing w:line="276" w:lineRule="auto"/>
      </w:pPr>
      <w:r w:rsidRPr="00A845D7">
        <w:t xml:space="preserve">NBP has installed </w:t>
      </w:r>
      <w:r w:rsidR="00AB04C1">
        <w:t>9</w:t>
      </w:r>
      <w:r w:rsidRPr="00A845D7">
        <w:t xml:space="preserve"> different digester sizes</w:t>
      </w:r>
      <w:r>
        <w:t>:</w:t>
      </w:r>
    </w:p>
    <w:p w14:paraId="75692472" w14:textId="32D828E0" w:rsidR="00A95354" w:rsidRDefault="00A95354" w:rsidP="00280AC2">
      <w:pPr>
        <w:pStyle w:val="Caption"/>
        <w:spacing w:line="276" w:lineRule="auto"/>
        <w:jc w:val="center"/>
      </w:pPr>
      <w:r>
        <w:t xml:space="preserve">Table </w:t>
      </w:r>
      <w:fldSimple w:instr=" SEQ Table \* ARABIC ">
        <w:r w:rsidR="0056681D">
          <w:rPr>
            <w:noProof/>
          </w:rPr>
          <w:t>4</w:t>
        </w:r>
      </w:fldSimple>
      <w:r>
        <w:t>: Digesters installed by size</w:t>
      </w:r>
      <w:r w:rsidR="004C7A0F">
        <w:rPr>
          <w:rStyle w:val="FootnoteReference"/>
        </w:rPr>
        <w:footnoteReference w:id="6"/>
      </w:r>
    </w:p>
    <w:tbl>
      <w:tblPr>
        <w:tblStyle w:val="SDMTable"/>
        <w:tblW w:w="4158" w:type="dxa"/>
        <w:jc w:val="center"/>
        <w:tblInd w:w="0" w:type="dxa"/>
        <w:tblLook w:val="04A0" w:firstRow="1" w:lastRow="0" w:firstColumn="1" w:lastColumn="0" w:noHBand="0" w:noVBand="1"/>
      </w:tblPr>
      <w:tblGrid>
        <w:gridCol w:w="1538"/>
        <w:gridCol w:w="960"/>
        <w:gridCol w:w="1660"/>
      </w:tblGrid>
      <w:tr w:rsidR="00A95354" w14:paraId="4CC8EF4F" w14:textId="77777777" w:rsidTr="002320E4">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1538" w:type="dxa"/>
            <w:shd w:val="clear" w:color="auto" w:fill="D0CECE" w:themeFill="background2" w:themeFillShade="E6"/>
            <w:noWrap/>
            <w:hideMark/>
          </w:tcPr>
          <w:p w14:paraId="5DA82D36" w14:textId="77777777" w:rsidR="00A95354" w:rsidRPr="00C71779" w:rsidRDefault="00A95354" w:rsidP="009026D0">
            <w:pPr>
              <w:spacing w:line="276" w:lineRule="auto"/>
            </w:pPr>
            <w:r w:rsidRPr="00C71779">
              <w:t>Size (m</w:t>
            </w:r>
            <w:r w:rsidRPr="00C71779">
              <w:rPr>
                <w:vertAlign w:val="superscript"/>
              </w:rPr>
              <w:t>3</w:t>
            </w:r>
            <w:r w:rsidRPr="00C71779">
              <w:t>)</w:t>
            </w:r>
          </w:p>
        </w:tc>
        <w:tc>
          <w:tcPr>
            <w:tcW w:w="960" w:type="dxa"/>
            <w:shd w:val="clear" w:color="auto" w:fill="D0CECE" w:themeFill="background2" w:themeFillShade="E6"/>
            <w:noWrap/>
            <w:hideMark/>
          </w:tcPr>
          <w:p w14:paraId="17DB5DF1" w14:textId="77777777" w:rsidR="00A95354" w:rsidRDefault="00A95354" w:rsidP="009026D0">
            <w:pPr>
              <w:spacing w:line="276" w:lineRule="auto"/>
              <w:cnfStyle w:val="100000000000" w:firstRow="1" w:lastRow="0" w:firstColumn="0" w:lastColumn="0" w:oddVBand="0" w:evenVBand="0" w:oddHBand="0" w:evenHBand="0" w:firstRowFirstColumn="0" w:firstRowLastColumn="0" w:lastRowFirstColumn="0" w:lastRowLastColumn="0"/>
              <w:rPr>
                <w:b w:val="0"/>
              </w:rPr>
            </w:pPr>
            <w:r>
              <w:t>units</w:t>
            </w:r>
          </w:p>
        </w:tc>
        <w:tc>
          <w:tcPr>
            <w:tcW w:w="1660" w:type="dxa"/>
            <w:shd w:val="clear" w:color="auto" w:fill="D0CECE" w:themeFill="background2" w:themeFillShade="E6"/>
            <w:noWrap/>
            <w:hideMark/>
          </w:tcPr>
          <w:p w14:paraId="55AF9A8D" w14:textId="77777777" w:rsidR="00A95354" w:rsidRDefault="00A95354" w:rsidP="009026D0">
            <w:pPr>
              <w:spacing w:line="276" w:lineRule="auto"/>
              <w:cnfStyle w:val="100000000000" w:firstRow="1" w:lastRow="0" w:firstColumn="0" w:lastColumn="0" w:oddVBand="0" w:evenVBand="0" w:oddHBand="0" w:evenHBand="0" w:firstRowFirstColumn="0" w:firstRowLastColumn="0" w:lastRowFirstColumn="0" w:lastRowLastColumn="0"/>
            </w:pPr>
            <w:r>
              <w:t>share (%)</w:t>
            </w:r>
          </w:p>
        </w:tc>
      </w:tr>
      <w:tr w:rsidR="004C7A0F" w14:paraId="189885D5"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53918C9B" w14:textId="423D60B0"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2</w:t>
            </w:r>
          </w:p>
        </w:tc>
        <w:tc>
          <w:tcPr>
            <w:tcW w:w="960" w:type="dxa"/>
            <w:noWrap/>
            <w:vAlign w:val="bottom"/>
          </w:tcPr>
          <w:p w14:paraId="11CBE729" w14:textId="3ED0C35E"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56</w:t>
            </w:r>
          </w:p>
        </w:tc>
        <w:tc>
          <w:tcPr>
            <w:tcW w:w="1660" w:type="dxa"/>
            <w:noWrap/>
            <w:vAlign w:val="bottom"/>
          </w:tcPr>
          <w:p w14:paraId="566FC2FF" w14:textId="629D8659"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0.2%</w:t>
            </w:r>
          </w:p>
        </w:tc>
      </w:tr>
      <w:tr w:rsidR="004C7A0F" w14:paraId="75E0496B"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2E530403" w14:textId="0C109B9D"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3</w:t>
            </w:r>
          </w:p>
        </w:tc>
        <w:tc>
          <w:tcPr>
            <w:tcW w:w="960" w:type="dxa"/>
            <w:noWrap/>
            <w:vAlign w:val="bottom"/>
          </w:tcPr>
          <w:p w14:paraId="41CDB371" w14:textId="3A4F81E4"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754</w:t>
            </w:r>
          </w:p>
        </w:tc>
        <w:tc>
          <w:tcPr>
            <w:tcW w:w="1660" w:type="dxa"/>
            <w:noWrap/>
            <w:vAlign w:val="bottom"/>
          </w:tcPr>
          <w:p w14:paraId="0B69D36A" w14:textId="2C12561C"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2.6%</w:t>
            </w:r>
          </w:p>
        </w:tc>
      </w:tr>
      <w:tr w:rsidR="004C7A0F" w14:paraId="1EBB23B0"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386D8BC0" w14:textId="43DEFE4D"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4</w:t>
            </w:r>
          </w:p>
        </w:tc>
        <w:tc>
          <w:tcPr>
            <w:tcW w:w="960" w:type="dxa"/>
            <w:noWrap/>
            <w:vAlign w:val="bottom"/>
          </w:tcPr>
          <w:p w14:paraId="5D972495" w14:textId="3CAB6C44" w:rsidR="004C7A0F" w:rsidRPr="00BF45FC"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BF45FC">
              <w:rPr>
                <w:rFonts w:asciiTheme="minorHAnsi" w:hAnsiTheme="minorHAnsi" w:cs="Arial"/>
              </w:rPr>
              <w:t>16</w:t>
            </w:r>
            <w:r w:rsidR="00BF45FC" w:rsidRPr="00BF45FC">
              <w:rPr>
                <w:rFonts w:asciiTheme="minorHAnsi" w:hAnsiTheme="minorHAnsi" w:cs="Arial"/>
              </w:rPr>
              <w:t>,</w:t>
            </w:r>
            <w:r w:rsidRPr="00BF45FC">
              <w:rPr>
                <w:rFonts w:asciiTheme="minorHAnsi" w:hAnsiTheme="minorHAnsi" w:cs="Arial"/>
              </w:rPr>
              <w:t>911</w:t>
            </w:r>
          </w:p>
        </w:tc>
        <w:tc>
          <w:tcPr>
            <w:tcW w:w="1660" w:type="dxa"/>
            <w:noWrap/>
            <w:vAlign w:val="bottom"/>
          </w:tcPr>
          <w:p w14:paraId="0A634E2F" w14:textId="46F71CE2"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58.4%</w:t>
            </w:r>
          </w:p>
        </w:tc>
      </w:tr>
      <w:tr w:rsidR="004C7A0F" w14:paraId="07A3FD76"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tcPr>
          <w:p w14:paraId="1E4AF59F" w14:textId="78C4A689"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6</w:t>
            </w:r>
          </w:p>
        </w:tc>
        <w:tc>
          <w:tcPr>
            <w:tcW w:w="960" w:type="dxa"/>
            <w:noWrap/>
            <w:vAlign w:val="bottom"/>
          </w:tcPr>
          <w:p w14:paraId="3CBD8DEF" w14:textId="43077345" w:rsidR="004C7A0F" w:rsidRPr="00BF45FC"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BF45FC">
              <w:rPr>
                <w:rFonts w:asciiTheme="minorHAnsi" w:hAnsiTheme="minorHAnsi" w:cs="Arial"/>
              </w:rPr>
              <w:t>9</w:t>
            </w:r>
            <w:r w:rsidR="00BF45FC" w:rsidRPr="00BF45FC">
              <w:rPr>
                <w:rFonts w:asciiTheme="minorHAnsi" w:hAnsiTheme="minorHAnsi" w:cs="Arial"/>
              </w:rPr>
              <w:t>,</w:t>
            </w:r>
            <w:r w:rsidRPr="00BF45FC">
              <w:rPr>
                <w:rFonts w:asciiTheme="minorHAnsi" w:hAnsiTheme="minorHAnsi" w:cs="Arial"/>
              </w:rPr>
              <w:t>896</w:t>
            </w:r>
          </w:p>
        </w:tc>
        <w:tc>
          <w:tcPr>
            <w:tcW w:w="1660" w:type="dxa"/>
            <w:noWrap/>
            <w:vAlign w:val="bottom"/>
          </w:tcPr>
          <w:p w14:paraId="4EFAD401" w14:textId="74CBD2F9"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34.2%</w:t>
            </w:r>
          </w:p>
        </w:tc>
      </w:tr>
      <w:tr w:rsidR="004C7A0F" w14:paraId="475EC159"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0C54DCC6" w14:textId="51536C13"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7</w:t>
            </w:r>
          </w:p>
        </w:tc>
        <w:tc>
          <w:tcPr>
            <w:tcW w:w="960" w:type="dxa"/>
            <w:noWrap/>
            <w:vAlign w:val="bottom"/>
          </w:tcPr>
          <w:p w14:paraId="2EA6567F" w14:textId="48B2EA23" w:rsidR="004C7A0F" w:rsidRPr="00BF45FC"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BF45FC">
              <w:rPr>
                <w:rFonts w:asciiTheme="minorHAnsi" w:eastAsiaTheme="minorHAnsi" w:hAnsiTheme="minorHAnsi" w:cs="Arial"/>
                <w:lang w:val="en-US" w:eastAsia="en-US"/>
              </w:rPr>
              <w:t>83</w:t>
            </w:r>
          </w:p>
        </w:tc>
        <w:tc>
          <w:tcPr>
            <w:tcW w:w="1660" w:type="dxa"/>
            <w:noWrap/>
            <w:vAlign w:val="bottom"/>
          </w:tcPr>
          <w:p w14:paraId="3E511350" w14:textId="60867682"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0.3%</w:t>
            </w:r>
          </w:p>
        </w:tc>
      </w:tr>
      <w:tr w:rsidR="004C7A0F" w14:paraId="0C5BFC44"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192C52A5" w14:textId="5D086EBB"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8</w:t>
            </w:r>
          </w:p>
        </w:tc>
        <w:tc>
          <w:tcPr>
            <w:tcW w:w="960" w:type="dxa"/>
            <w:noWrap/>
            <w:vAlign w:val="bottom"/>
          </w:tcPr>
          <w:p w14:paraId="546B3937" w14:textId="6481159A"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884</w:t>
            </w:r>
          </w:p>
        </w:tc>
        <w:tc>
          <w:tcPr>
            <w:tcW w:w="1660" w:type="dxa"/>
            <w:noWrap/>
            <w:vAlign w:val="bottom"/>
          </w:tcPr>
          <w:p w14:paraId="307ED271" w14:textId="32A168BF"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3.1%</w:t>
            </w:r>
          </w:p>
        </w:tc>
      </w:tr>
      <w:tr w:rsidR="004C7A0F" w14:paraId="222DC6AB"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tcPr>
          <w:p w14:paraId="06E0F1F2" w14:textId="20F01EA7"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9</w:t>
            </w:r>
          </w:p>
        </w:tc>
        <w:tc>
          <w:tcPr>
            <w:tcW w:w="960" w:type="dxa"/>
            <w:noWrap/>
            <w:vAlign w:val="bottom"/>
          </w:tcPr>
          <w:p w14:paraId="7EAE8390" w14:textId="19E1D125"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25</w:t>
            </w:r>
          </w:p>
        </w:tc>
        <w:tc>
          <w:tcPr>
            <w:tcW w:w="1660" w:type="dxa"/>
            <w:noWrap/>
            <w:vAlign w:val="bottom"/>
          </w:tcPr>
          <w:p w14:paraId="07FA236D" w14:textId="214AC944"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0.1%</w:t>
            </w:r>
          </w:p>
        </w:tc>
      </w:tr>
      <w:tr w:rsidR="004C7A0F" w14:paraId="1FDB658E"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3FE96D8F" w14:textId="2BC63F73"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10</w:t>
            </w:r>
          </w:p>
        </w:tc>
        <w:tc>
          <w:tcPr>
            <w:tcW w:w="960" w:type="dxa"/>
            <w:noWrap/>
            <w:vAlign w:val="bottom"/>
          </w:tcPr>
          <w:p w14:paraId="791CCAE8" w14:textId="271E654C"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251</w:t>
            </w:r>
          </w:p>
        </w:tc>
        <w:tc>
          <w:tcPr>
            <w:tcW w:w="1660" w:type="dxa"/>
            <w:noWrap/>
            <w:vAlign w:val="bottom"/>
          </w:tcPr>
          <w:p w14:paraId="60A11CD1" w14:textId="0D491063"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0.9%</w:t>
            </w:r>
          </w:p>
        </w:tc>
      </w:tr>
      <w:tr w:rsidR="004C7A0F" w14:paraId="60D19D9B"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hideMark/>
          </w:tcPr>
          <w:p w14:paraId="3ED3B414" w14:textId="58156792" w:rsidR="004C7A0F" w:rsidRPr="004C7A0F" w:rsidRDefault="004C7A0F" w:rsidP="000842A1">
            <w:pPr>
              <w:spacing w:after="200" w:line="276" w:lineRule="auto"/>
              <w:jc w:val="center"/>
              <w:rPr>
                <w:rFonts w:asciiTheme="minorHAnsi" w:eastAsiaTheme="minorHAnsi" w:hAnsiTheme="minorHAnsi" w:cs="Arial"/>
                <w:b w:val="0"/>
                <w:lang w:val="en-US" w:eastAsia="en-US"/>
              </w:rPr>
            </w:pPr>
            <w:r w:rsidRPr="004C7A0F">
              <w:rPr>
                <w:rFonts w:asciiTheme="minorHAnsi" w:eastAsiaTheme="minorHAnsi" w:hAnsiTheme="minorHAnsi" w:cs="Arial"/>
                <w:b w:val="0"/>
                <w:lang w:val="en-US" w:eastAsia="en-US"/>
              </w:rPr>
              <w:t>15</w:t>
            </w:r>
          </w:p>
        </w:tc>
        <w:tc>
          <w:tcPr>
            <w:tcW w:w="960" w:type="dxa"/>
            <w:noWrap/>
            <w:vAlign w:val="bottom"/>
          </w:tcPr>
          <w:p w14:paraId="5AB045A5" w14:textId="6C2D06D3"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115</w:t>
            </w:r>
          </w:p>
        </w:tc>
        <w:tc>
          <w:tcPr>
            <w:tcW w:w="1660" w:type="dxa"/>
            <w:noWrap/>
            <w:vAlign w:val="bottom"/>
          </w:tcPr>
          <w:p w14:paraId="376CB7BD" w14:textId="3C99AD9B" w:rsidR="004C7A0F" w:rsidRPr="004C7A0F" w:rsidRDefault="004C7A0F" w:rsidP="004C7A0F">
            <w:pPr>
              <w:spacing w:after="200"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Arial"/>
                <w:lang w:val="en-US" w:eastAsia="en-US"/>
              </w:rPr>
            </w:pPr>
            <w:r w:rsidRPr="004C7A0F">
              <w:rPr>
                <w:rFonts w:asciiTheme="minorHAnsi" w:eastAsiaTheme="minorHAnsi" w:hAnsiTheme="minorHAnsi" w:cs="Arial"/>
                <w:lang w:val="en-US" w:eastAsia="en-US"/>
              </w:rPr>
              <w:t>0.4%</w:t>
            </w:r>
          </w:p>
        </w:tc>
      </w:tr>
      <w:tr w:rsidR="00FA3FC7" w14:paraId="1C699CBE" w14:textId="77777777" w:rsidTr="00E47F39">
        <w:trPr>
          <w:trHeight w:val="300"/>
          <w:jc w:val="center"/>
        </w:trPr>
        <w:tc>
          <w:tcPr>
            <w:cnfStyle w:val="001000000000" w:firstRow="0" w:lastRow="0" w:firstColumn="1" w:lastColumn="0" w:oddVBand="0" w:evenVBand="0" w:oddHBand="0" w:evenHBand="0" w:firstRowFirstColumn="0" w:firstRowLastColumn="0" w:lastRowFirstColumn="0" w:lastRowLastColumn="0"/>
            <w:tcW w:w="1538" w:type="dxa"/>
            <w:noWrap/>
            <w:vAlign w:val="bottom"/>
          </w:tcPr>
          <w:p w14:paraId="252A28B4" w14:textId="730254A4" w:rsidR="00FA3FC7" w:rsidRPr="004C7A0F" w:rsidRDefault="00FA3FC7" w:rsidP="000842A1">
            <w:pPr>
              <w:spacing w:line="276" w:lineRule="auto"/>
              <w:jc w:val="center"/>
              <w:rPr>
                <w:rFonts w:asciiTheme="minorHAnsi" w:hAnsiTheme="minorHAnsi" w:cs="Arial"/>
              </w:rPr>
            </w:pPr>
            <w:r>
              <w:rPr>
                <w:rFonts w:asciiTheme="minorHAnsi" w:hAnsiTheme="minorHAnsi" w:cs="Arial"/>
              </w:rPr>
              <w:t>Total</w:t>
            </w:r>
          </w:p>
        </w:tc>
        <w:tc>
          <w:tcPr>
            <w:tcW w:w="960" w:type="dxa"/>
            <w:noWrap/>
            <w:vAlign w:val="bottom"/>
          </w:tcPr>
          <w:p w14:paraId="5D68352A" w14:textId="235A2769" w:rsidR="00FA3FC7" w:rsidRPr="004C7A0F" w:rsidRDefault="00A77B28" w:rsidP="004C7A0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s="Arial"/>
              </w:rPr>
            </w:pPr>
            <w:r>
              <w:rPr>
                <w:rFonts w:asciiTheme="minorHAnsi" w:hAnsiTheme="minorHAnsi" w:cs="Arial"/>
              </w:rPr>
              <w:t>28,975</w:t>
            </w:r>
          </w:p>
        </w:tc>
        <w:tc>
          <w:tcPr>
            <w:tcW w:w="1660" w:type="dxa"/>
            <w:noWrap/>
            <w:vAlign w:val="bottom"/>
          </w:tcPr>
          <w:p w14:paraId="01CC79CF" w14:textId="712EBDA9" w:rsidR="00FA3FC7" w:rsidRPr="004C7A0F" w:rsidRDefault="00A77B28" w:rsidP="004C7A0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s="Arial"/>
              </w:rPr>
            </w:pPr>
            <w:r>
              <w:rPr>
                <w:rFonts w:asciiTheme="minorHAnsi" w:hAnsiTheme="minorHAnsi" w:cs="Arial"/>
              </w:rPr>
              <w:t>100%</w:t>
            </w:r>
          </w:p>
        </w:tc>
      </w:tr>
    </w:tbl>
    <w:p w14:paraId="7ABB86DA" w14:textId="77777777" w:rsidR="00A95354" w:rsidRPr="0060246A" w:rsidRDefault="00A95354" w:rsidP="009026D0">
      <w:pPr>
        <w:spacing w:line="276" w:lineRule="auto"/>
      </w:pPr>
    </w:p>
    <w:p w14:paraId="07314F5C" w14:textId="0420D0A1" w:rsidR="00A95354" w:rsidRPr="00E455C8" w:rsidRDefault="00A95354" w:rsidP="009026D0">
      <w:pPr>
        <w:spacing w:line="276" w:lineRule="auto"/>
        <w:jc w:val="both"/>
      </w:pPr>
      <w:r w:rsidRPr="00E455C8">
        <w:t>The most proliferated digester has a volume of 4 m</w:t>
      </w:r>
      <w:r w:rsidRPr="00E455C8">
        <w:rPr>
          <w:vertAlign w:val="superscript"/>
        </w:rPr>
        <w:t>3</w:t>
      </w:r>
      <w:r w:rsidRPr="00E455C8">
        <w:t>, followed by the 6 m</w:t>
      </w:r>
      <w:r w:rsidRPr="00E455C8">
        <w:rPr>
          <w:vertAlign w:val="superscript"/>
        </w:rPr>
        <w:t>3</w:t>
      </w:r>
      <w:r w:rsidRPr="00E455C8">
        <w:t>. Other digester sizes are built to a much smaller extent. The average digester size built has a volume of 4.8</w:t>
      </w:r>
      <w:r w:rsidR="00BE14C8">
        <w:t>8</w:t>
      </w:r>
      <w:r w:rsidRPr="00E455C8">
        <w:t xml:space="preserve"> m</w:t>
      </w:r>
      <w:r w:rsidRPr="00BE14C8">
        <w:rPr>
          <w:vertAlign w:val="superscript"/>
        </w:rPr>
        <w:t>3</w:t>
      </w:r>
      <w:r w:rsidRPr="00E455C8">
        <w:t>, the smallest average of all the years so far. This indicates that the technology is becoming more popular with smaller farmers and at the same time indicates that NBP is increasingly reaching poorer farmers.</w:t>
      </w:r>
    </w:p>
    <w:p w14:paraId="09BE4122" w14:textId="77777777" w:rsidR="00A95354" w:rsidRDefault="00A95354" w:rsidP="009026D0">
      <w:pPr>
        <w:spacing w:line="276" w:lineRule="auto"/>
      </w:pPr>
    </w:p>
    <w:p w14:paraId="62D57E7B" w14:textId="0B9CDC23" w:rsidR="00A95354" w:rsidRDefault="00A95354" w:rsidP="009026D0">
      <w:pPr>
        <w:pStyle w:val="Caption"/>
        <w:spacing w:line="276" w:lineRule="auto"/>
      </w:pPr>
      <w:r>
        <w:t xml:space="preserve">Table </w:t>
      </w:r>
      <w:fldSimple w:instr=" SEQ Table \* ARABIC ">
        <w:r w:rsidR="0056681D">
          <w:rPr>
            <w:noProof/>
          </w:rPr>
          <w:t>5</w:t>
        </w:r>
      </w:fldSimple>
      <w:r>
        <w:t xml:space="preserve">: Units installed by digester </w:t>
      </w:r>
      <w:r w:rsidR="0021490A">
        <w:t>type</w:t>
      </w:r>
      <w:r w:rsidR="007577ED">
        <w:rPr>
          <w:rStyle w:val="FootnoteReference"/>
        </w:rPr>
        <w:footnoteReference w:id="7"/>
      </w:r>
      <w:r w:rsidR="0021490A">
        <w:t>.</w:t>
      </w:r>
    </w:p>
    <w:tbl>
      <w:tblPr>
        <w:tblW w:w="5000" w:type="pct"/>
        <w:jc w:val="center"/>
        <w:tblLook w:val="04A0" w:firstRow="1" w:lastRow="0" w:firstColumn="1" w:lastColumn="0" w:noHBand="0" w:noVBand="1"/>
      </w:tblPr>
      <w:tblGrid>
        <w:gridCol w:w="2123"/>
        <w:gridCol w:w="2688"/>
        <w:gridCol w:w="2142"/>
        <w:gridCol w:w="2669"/>
      </w:tblGrid>
      <w:tr w:rsidR="00BE14C8" w:rsidRPr="006362F6" w14:paraId="0DCF516B" w14:textId="77777777" w:rsidTr="004A22B1">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D0CECE" w:themeFill="background2" w:themeFillShade="E6"/>
            <w:noWrap/>
            <w:vAlign w:val="bottom"/>
            <w:hideMark/>
          </w:tcPr>
          <w:p w14:paraId="33621950" w14:textId="1ABC661D" w:rsidR="00BE14C8" w:rsidRPr="00096D2B" w:rsidRDefault="00BE14C8" w:rsidP="009026D0">
            <w:pPr>
              <w:spacing w:line="276" w:lineRule="auto"/>
              <w:rPr>
                <w:b/>
                <w:bCs/>
              </w:rPr>
            </w:pPr>
            <w:r>
              <w:rPr>
                <w:b/>
                <w:bCs/>
              </w:rPr>
              <w:t>Model</w:t>
            </w:r>
          </w:p>
        </w:tc>
        <w:tc>
          <w:tcPr>
            <w:tcW w:w="1397" w:type="pct"/>
            <w:tcBorders>
              <w:top w:val="single" w:sz="4" w:space="0" w:color="auto"/>
              <w:left w:val="nil"/>
              <w:bottom w:val="single" w:sz="4" w:space="0" w:color="auto"/>
              <w:right w:val="single" w:sz="4" w:space="0" w:color="auto"/>
            </w:tcBorders>
            <w:shd w:val="clear" w:color="auto" w:fill="D0CECE" w:themeFill="background2" w:themeFillShade="E6"/>
          </w:tcPr>
          <w:p w14:paraId="1F10A454" w14:textId="6055E9A6" w:rsidR="00BE14C8" w:rsidRPr="00096D2B" w:rsidRDefault="00BE14C8" w:rsidP="009026D0">
            <w:pPr>
              <w:spacing w:line="276" w:lineRule="auto"/>
              <w:rPr>
                <w:b/>
                <w:bCs/>
              </w:rPr>
            </w:pPr>
            <w:r>
              <w:rPr>
                <w:b/>
                <w:bCs/>
              </w:rPr>
              <w:t>Type</w:t>
            </w:r>
          </w:p>
        </w:tc>
        <w:tc>
          <w:tcPr>
            <w:tcW w:w="1113" w:type="pct"/>
            <w:tcBorders>
              <w:top w:val="single" w:sz="4" w:space="0" w:color="auto"/>
              <w:left w:val="single" w:sz="4" w:space="0" w:color="auto"/>
              <w:bottom w:val="single" w:sz="4" w:space="0" w:color="auto"/>
              <w:right w:val="single" w:sz="4" w:space="0" w:color="auto"/>
            </w:tcBorders>
            <w:shd w:val="clear" w:color="auto" w:fill="D0CECE" w:themeFill="background2" w:themeFillShade="E6"/>
            <w:noWrap/>
            <w:vAlign w:val="bottom"/>
            <w:hideMark/>
          </w:tcPr>
          <w:p w14:paraId="5571E9BA" w14:textId="6DEC589E" w:rsidR="00BE14C8" w:rsidRPr="00096D2B" w:rsidRDefault="00BE14C8" w:rsidP="009026D0">
            <w:pPr>
              <w:spacing w:line="276" w:lineRule="auto"/>
              <w:rPr>
                <w:b/>
                <w:bCs/>
              </w:rPr>
            </w:pPr>
            <w:r w:rsidRPr="00096D2B">
              <w:rPr>
                <w:b/>
                <w:bCs/>
              </w:rPr>
              <w:t>units</w:t>
            </w:r>
          </w:p>
        </w:tc>
        <w:tc>
          <w:tcPr>
            <w:tcW w:w="1387" w:type="pct"/>
            <w:tcBorders>
              <w:top w:val="single" w:sz="4" w:space="0" w:color="auto"/>
              <w:left w:val="nil"/>
              <w:bottom w:val="single" w:sz="4" w:space="0" w:color="auto"/>
              <w:right w:val="single" w:sz="4" w:space="0" w:color="auto"/>
            </w:tcBorders>
            <w:shd w:val="clear" w:color="auto" w:fill="D0CECE" w:themeFill="background2" w:themeFillShade="E6"/>
            <w:noWrap/>
            <w:vAlign w:val="bottom"/>
            <w:hideMark/>
          </w:tcPr>
          <w:p w14:paraId="0E207258" w14:textId="77777777" w:rsidR="00BE14C8" w:rsidRPr="00096D2B" w:rsidRDefault="00BE14C8" w:rsidP="009026D0">
            <w:pPr>
              <w:spacing w:line="276" w:lineRule="auto"/>
              <w:rPr>
                <w:b/>
                <w:bCs/>
              </w:rPr>
            </w:pPr>
            <w:r w:rsidRPr="00096D2B">
              <w:rPr>
                <w:b/>
                <w:bCs/>
              </w:rPr>
              <w:t>share (%)</w:t>
            </w:r>
          </w:p>
        </w:tc>
      </w:tr>
      <w:tr w:rsidR="007577ED" w:rsidRPr="006362F6" w14:paraId="4547FD53" w14:textId="77777777" w:rsidTr="00F7700B">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573393B" w14:textId="10F442ED" w:rsidR="007577ED" w:rsidRPr="006362F6" w:rsidRDefault="007577ED" w:rsidP="00F7700B">
            <w:pPr>
              <w:spacing w:line="276" w:lineRule="auto"/>
            </w:pPr>
            <w:r w:rsidRPr="006362F6">
              <w:t>F</w:t>
            </w:r>
            <w:r>
              <w:t>armer’s Friend</w:t>
            </w:r>
          </w:p>
        </w:tc>
        <w:tc>
          <w:tcPr>
            <w:tcW w:w="1397" w:type="pct"/>
            <w:tcBorders>
              <w:top w:val="single" w:sz="4" w:space="0" w:color="auto"/>
              <w:left w:val="nil"/>
              <w:bottom w:val="single" w:sz="4" w:space="0" w:color="auto"/>
              <w:right w:val="single" w:sz="4" w:space="0" w:color="auto"/>
            </w:tcBorders>
          </w:tcPr>
          <w:p w14:paraId="35B6CA8F" w14:textId="737AA82B" w:rsidR="007577ED" w:rsidRPr="0015648E" w:rsidRDefault="007577ED" w:rsidP="007577ED">
            <w:pPr>
              <w:spacing w:line="276" w:lineRule="auto"/>
            </w:pPr>
            <w:r w:rsidRPr="0015648E">
              <w:t>Fixed dome</w:t>
            </w:r>
            <w:r w:rsidR="001F659F" w:rsidRPr="0015648E">
              <w:t xml:space="preserve"> made from brick and concrete</w:t>
            </w:r>
            <w:r w:rsidR="008D321E" w:rsidRPr="0015648E">
              <w:t xml:space="preserve"> </w:t>
            </w:r>
            <w:r w:rsidR="008E3744" w:rsidRPr="0015648E">
              <w:t>with</w:t>
            </w:r>
            <w:r w:rsidR="009245CE" w:rsidRPr="0015648E">
              <w:t xml:space="preserve"> biodigester plant</w:t>
            </w:r>
            <w:r w:rsidR="008E3744" w:rsidRPr="0015648E">
              <w:t>’s</w:t>
            </w:r>
            <w:r w:rsidR="008D321E" w:rsidRPr="0015648E">
              <w:t xml:space="preserve"> size of 4m</w:t>
            </w:r>
            <w:r w:rsidR="008D321E" w:rsidRPr="0015648E">
              <w:rPr>
                <w:vertAlign w:val="superscript"/>
              </w:rPr>
              <w:t>3</w:t>
            </w:r>
            <w:r w:rsidR="008D321E" w:rsidRPr="0015648E">
              <w:t>, 6m</w:t>
            </w:r>
            <w:r w:rsidR="008D321E" w:rsidRPr="0015648E">
              <w:rPr>
                <w:vertAlign w:val="superscript"/>
              </w:rPr>
              <w:t>3</w:t>
            </w:r>
            <w:r w:rsidR="008D321E" w:rsidRPr="0015648E">
              <w:t>, 8m</w:t>
            </w:r>
            <w:r w:rsidR="008D321E" w:rsidRPr="0015648E">
              <w:rPr>
                <w:vertAlign w:val="superscript"/>
              </w:rPr>
              <w:t>3</w:t>
            </w:r>
            <w:r w:rsidR="008D321E" w:rsidRPr="0015648E">
              <w:t>, 10m</w:t>
            </w:r>
            <w:r w:rsidR="008D321E" w:rsidRPr="0015648E">
              <w:rPr>
                <w:vertAlign w:val="superscript"/>
              </w:rPr>
              <w:t>3</w:t>
            </w:r>
            <w:r w:rsidR="008D321E" w:rsidRPr="0015648E">
              <w:t xml:space="preserve"> and 15m</w:t>
            </w:r>
            <w:r w:rsidR="00871243" w:rsidRPr="0015648E">
              <w:rPr>
                <w:vertAlign w:val="superscript"/>
              </w:rPr>
              <w:t>3</w:t>
            </w:r>
            <w:r w:rsidR="008D321E" w:rsidRPr="0015648E">
              <w:t>.</w:t>
            </w:r>
          </w:p>
        </w:tc>
        <w:tc>
          <w:tcPr>
            <w:tcW w:w="1113" w:type="pct"/>
            <w:tcBorders>
              <w:top w:val="nil"/>
              <w:left w:val="single" w:sz="4" w:space="0" w:color="auto"/>
              <w:bottom w:val="single" w:sz="4" w:space="0" w:color="auto"/>
              <w:right w:val="single" w:sz="4" w:space="0" w:color="auto"/>
            </w:tcBorders>
            <w:shd w:val="clear" w:color="auto" w:fill="auto"/>
            <w:noWrap/>
            <w:vAlign w:val="center"/>
          </w:tcPr>
          <w:p w14:paraId="10677197" w14:textId="4AFBA823"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27</w:t>
            </w:r>
            <w:r w:rsidR="00995B19">
              <w:rPr>
                <w:rFonts w:asciiTheme="minorHAnsi" w:hAnsiTheme="minorHAnsi" w:cs="Arial"/>
                <w:szCs w:val="20"/>
              </w:rPr>
              <w:t>,</w:t>
            </w:r>
            <w:r w:rsidRPr="00FE16A8">
              <w:rPr>
                <w:rFonts w:asciiTheme="minorHAnsi" w:hAnsiTheme="minorHAnsi" w:cs="Arial"/>
                <w:szCs w:val="20"/>
              </w:rPr>
              <w:t>319</w:t>
            </w:r>
          </w:p>
        </w:tc>
        <w:tc>
          <w:tcPr>
            <w:tcW w:w="1387" w:type="pct"/>
            <w:tcBorders>
              <w:top w:val="nil"/>
              <w:left w:val="nil"/>
              <w:bottom w:val="single" w:sz="4" w:space="0" w:color="auto"/>
              <w:right w:val="single" w:sz="4" w:space="0" w:color="auto"/>
            </w:tcBorders>
            <w:shd w:val="clear" w:color="auto" w:fill="auto"/>
            <w:noWrap/>
            <w:vAlign w:val="center"/>
          </w:tcPr>
          <w:p w14:paraId="6B7D6992" w14:textId="49595FC9"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94.3%</w:t>
            </w:r>
          </w:p>
        </w:tc>
      </w:tr>
      <w:tr w:rsidR="007577ED" w:rsidRPr="006362F6" w14:paraId="4CA5FC25" w14:textId="77777777" w:rsidTr="00F7700B">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5CE3995" w14:textId="77777777" w:rsidR="007577ED" w:rsidRPr="006362F6" w:rsidRDefault="007577ED" w:rsidP="00F7700B">
            <w:pPr>
              <w:spacing w:line="276" w:lineRule="auto"/>
            </w:pPr>
            <w:r w:rsidRPr="006362F6">
              <w:t>NBP</w:t>
            </w:r>
            <w:r>
              <w:t xml:space="preserve"> </w:t>
            </w:r>
            <w:r w:rsidRPr="006362F6">
              <w:t>S1</w:t>
            </w:r>
          </w:p>
        </w:tc>
        <w:tc>
          <w:tcPr>
            <w:tcW w:w="1397" w:type="pct"/>
            <w:tcBorders>
              <w:top w:val="single" w:sz="4" w:space="0" w:color="auto"/>
              <w:left w:val="nil"/>
              <w:bottom w:val="single" w:sz="4" w:space="0" w:color="auto"/>
              <w:right w:val="single" w:sz="4" w:space="0" w:color="auto"/>
            </w:tcBorders>
          </w:tcPr>
          <w:p w14:paraId="33BAF18F" w14:textId="4A83A9CF" w:rsidR="007577ED" w:rsidRPr="0015648E" w:rsidRDefault="007577ED" w:rsidP="007577ED">
            <w:pPr>
              <w:spacing w:line="276" w:lineRule="auto"/>
            </w:pPr>
            <w:r w:rsidRPr="0015648E">
              <w:t>Fixed dome</w:t>
            </w:r>
            <w:r w:rsidR="009E31BC" w:rsidRPr="0015648E">
              <w:t xml:space="preserve"> </w:t>
            </w:r>
            <w:r w:rsidR="008E3744" w:rsidRPr="0015648E">
              <w:t>made from brick and concrete with biodigester plant’s size of 2m</w:t>
            </w:r>
            <w:r w:rsidR="008E3744" w:rsidRPr="0015648E">
              <w:rPr>
                <w:vertAlign w:val="superscript"/>
              </w:rPr>
              <w:t>3</w:t>
            </w:r>
            <w:r w:rsidR="008E3744" w:rsidRPr="0015648E">
              <w:t xml:space="preserve"> and 3m</w:t>
            </w:r>
            <w:r w:rsidR="008E3744" w:rsidRPr="0015648E">
              <w:rPr>
                <w:vertAlign w:val="superscript"/>
              </w:rPr>
              <w:t>3</w:t>
            </w:r>
            <w:r w:rsidR="005A7AE3" w:rsidRPr="0015648E">
              <w:t>.</w:t>
            </w:r>
          </w:p>
        </w:tc>
        <w:tc>
          <w:tcPr>
            <w:tcW w:w="1113" w:type="pct"/>
            <w:tcBorders>
              <w:top w:val="nil"/>
              <w:left w:val="single" w:sz="4" w:space="0" w:color="auto"/>
              <w:bottom w:val="single" w:sz="4" w:space="0" w:color="auto"/>
              <w:right w:val="single" w:sz="4" w:space="0" w:color="auto"/>
            </w:tcBorders>
            <w:shd w:val="clear" w:color="auto" w:fill="auto"/>
            <w:noWrap/>
            <w:vAlign w:val="center"/>
          </w:tcPr>
          <w:p w14:paraId="03840092" w14:textId="4C9267FC"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786</w:t>
            </w:r>
          </w:p>
        </w:tc>
        <w:tc>
          <w:tcPr>
            <w:tcW w:w="1387" w:type="pct"/>
            <w:tcBorders>
              <w:top w:val="nil"/>
              <w:left w:val="nil"/>
              <w:bottom w:val="single" w:sz="4" w:space="0" w:color="auto"/>
              <w:right w:val="single" w:sz="4" w:space="0" w:color="auto"/>
            </w:tcBorders>
            <w:shd w:val="clear" w:color="auto" w:fill="auto"/>
            <w:noWrap/>
            <w:vAlign w:val="center"/>
          </w:tcPr>
          <w:p w14:paraId="7A1682D4" w14:textId="0C7A3EC5"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2.7%</w:t>
            </w:r>
          </w:p>
        </w:tc>
      </w:tr>
      <w:tr w:rsidR="007577ED" w:rsidRPr="006362F6" w14:paraId="375F55C5" w14:textId="77777777" w:rsidTr="00F7700B">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6C6FE78" w14:textId="77777777" w:rsidR="007577ED" w:rsidRPr="006362F6" w:rsidRDefault="007577ED" w:rsidP="00F7700B">
            <w:pPr>
              <w:spacing w:line="276" w:lineRule="auto"/>
            </w:pPr>
            <w:r w:rsidRPr="006362F6">
              <w:t>Composite</w:t>
            </w:r>
          </w:p>
        </w:tc>
        <w:tc>
          <w:tcPr>
            <w:tcW w:w="1397" w:type="pct"/>
            <w:tcBorders>
              <w:top w:val="single" w:sz="4" w:space="0" w:color="auto"/>
              <w:left w:val="nil"/>
              <w:bottom w:val="single" w:sz="4" w:space="0" w:color="auto"/>
              <w:right w:val="single" w:sz="4" w:space="0" w:color="auto"/>
            </w:tcBorders>
          </w:tcPr>
          <w:p w14:paraId="7A513D5A" w14:textId="07484018" w:rsidR="007577ED" w:rsidRPr="0015648E" w:rsidRDefault="007577ED" w:rsidP="007577ED">
            <w:pPr>
              <w:spacing w:line="276" w:lineRule="auto"/>
            </w:pPr>
            <w:proofErr w:type="gramStart"/>
            <w:r w:rsidRPr="0015648E">
              <w:t>Pre-fabricated</w:t>
            </w:r>
            <w:proofErr w:type="gramEnd"/>
            <w:r w:rsidRPr="0015648E">
              <w:t xml:space="preserve"> digester</w:t>
            </w:r>
            <w:r w:rsidR="005A7AE3" w:rsidRPr="0015648E">
              <w:t xml:space="preserve"> made from </w:t>
            </w:r>
            <w:proofErr w:type="spellStart"/>
            <w:r w:rsidR="005A7AE3" w:rsidRPr="0015648E">
              <w:t>fiberglasse</w:t>
            </w:r>
            <w:proofErr w:type="spellEnd"/>
            <w:r w:rsidR="005A7AE3" w:rsidRPr="0015648E">
              <w:t xml:space="preserve"> </w:t>
            </w:r>
            <w:r w:rsidR="00934BE0" w:rsidRPr="0015648E">
              <w:t xml:space="preserve">with biodigester plant’s size of </w:t>
            </w:r>
            <w:r w:rsidR="004E780E" w:rsidRPr="0015648E">
              <w:t>4</w:t>
            </w:r>
            <w:r w:rsidR="00934BE0" w:rsidRPr="0015648E">
              <w:t>m</w:t>
            </w:r>
            <w:r w:rsidR="00934BE0" w:rsidRPr="0015648E">
              <w:rPr>
                <w:vertAlign w:val="superscript"/>
              </w:rPr>
              <w:t>3</w:t>
            </w:r>
            <w:r w:rsidR="00934BE0" w:rsidRPr="0015648E">
              <w:t xml:space="preserve">, </w:t>
            </w:r>
            <w:r w:rsidR="004E780E" w:rsidRPr="0015648E">
              <w:t>7</w:t>
            </w:r>
            <w:r w:rsidR="00934BE0" w:rsidRPr="0015648E">
              <w:t>m</w:t>
            </w:r>
            <w:r w:rsidR="00820ABB" w:rsidRPr="0015648E">
              <w:rPr>
                <w:vertAlign w:val="superscript"/>
              </w:rPr>
              <w:t>3</w:t>
            </w:r>
            <w:r w:rsidR="00820ABB" w:rsidRPr="0015648E">
              <w:t xml:space="preserve"> and </w:t>
            </w:r>
            <w:r w:rsidR="00E06F3F" w:rsidRPr="0015648E">
              <w:t>9</w:t>
            </w:r>
            <w:r w:rsidR="00820ABB" w:rsidRPr="0015648E">
              <w:t>m</w:t>
            </w:r>
            <w:r w:rsidR="00820ABB" w:rsidRPr="0015648E">
              <w:rPr>
                <w:vertAlign w:val="superscript"/>
              </w:rPr>
              <w:t>3</w:t>
            </w:r>
            <w:r w:rsidR="00820ABB" w:rsidRPr="0015648E">
              <w:t>.</w:t>
            </w:r>
          </w:p>
        </w:tc>
        <w:tc>
          <w:tcPr>
            <w:tcW w:w="1113" w:type="pct"/>
            <w:tcBorders>
              <w:top w:val="nil"/>
              <w:left w:val="single" w:sz="4" w:space="0" w:color="auto"/>
              <w:bottom w:val="single" w:sz="4" w:space="0" w:color="auto"/>
              <w:right w:val="single" w:sz="4" w:space="0" w:color="auto"/>
            </w:tcBorders>
            <w:shd w:val="clear" w:color="auto" w:fill="auto"/>
            <w:noWrap/>
            <w:vAlign w:val="center"/>
          </w:tcPr>
          <w:p w14:paraId="6B1D1210" w14:textId="0ECF15D0"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846</w:t>
            </w:r>
          </w:p>
        </w:tc>
        <w:tc>
          <w:tcPr>
            <w:tcW w:w="1387" w:type="pct"/>
            <w:tcBorders>
              <w:top w:val="nil"/>
              <w:left w:val="nil"/>
              <w:bottom w:val="single" w:sz="4" w:space="0" w:color="auto"/>
              <w:right w:val="single" w:sz="4" w:space="0" w:color="auto"/>
            </w:tcBorders>
            <w:shd w:val="clear" w:color="auto" w:fill="auto"/>
            <w:noWrap/>
            <w:vAlign w:val="center"/>
          </w:tcPr>
          <w:p w14:paraId="554AF329" w14:textId="2D55D89B"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2.9%</w:t>
            </w:r>
          </w:p>
        </w:tc>
      </w:tr>
      <w:tr w:rsidR="007577ED" w:rsidRPr="006362F6" w14:paraId="6A1EEA25" w14:textId="77777777" w:rsidTr="00F7700B">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F6A334B" w14:textId="12EF905F" w:rsidR="007577ED" w:rsidRPr="006362F6" w:rsidRDefault="007577ED" w:rsidP="00F7700B">
            <w:pPr>
              <w:spacing w:line="276" w:lineRule="auto"/>
            </w:pPr>
            <w:r>
              <w:t>Polyethylene (PE)</w:t>
            </w:r>
          </w:p>
        </w:tc>
        <w:tc>
          <w:tcPr>
            <w:tcW w:w="1397" w:type="pct"/>
            <w:tcBorders>
              <w:top w:val="single" w:sz="4" w:space="0" w:color="auto"/>
              <w:left w:val="nil"/>
              <w:bottom w:val="single" w:sz="4" w:space="0" w:color="auto"/>
              <w:right w:val="single" w:sz="4" w:space="0" w:color="auto"/>
            </w:tcBorders>
          </w:tcPr>
          <w:p w14:paraId="0D623BA8" w14:textId="157F83B7" w:rsidR="007577ED" w:rsidRPr="0015648E" w:rsidRDefault="007577ED" w:rsidP="007577ED">
            <w:pPr>
              <w:spacing w:line="276" w:lineRule="auto"/>
            </w:pPr>
            <w:proofErr w:type="gramStart"/>
            <w:r w:rsidRPr="0015648E">
              <w:t>Pre-fabricated</w:t>
            </w:r>
            <w:proofErr w:type="gramEnd"/>
            <w:r w:rsidRPr="0015648E">
              <w:t xml:space="preserve"> digester</w:t>
            </w:r>
            <w:r w:rsidR="00820ABB" w:rsidRPr="0015648E">
              <w:t xml:space="preserve"> made from P</w:t>
            </w:r>
            <w:r w:rsidR="009E6E55" w:rsidRPr="0015648E">
              <w:t xml:space="preserve">E with biodigester size of </w:t>
            </w:r>
            <w:r w:rsidR="00CE088E" w:rsidRPr="0015648E">
              <w:t>3m</w:t>
            </w:r>
            <w:r w:rsidR="00CE088E" w:rsidRPr="0015648E">
              <w:rPr>
                <w:vertAlign w:val="superscript"/>
              </w:rPr>
              <w:t>3</w:t>
            </w:r>
          </w:p>
        </w:tc>
        <w:tc>
          <w:tcPr>
            <w:tcW w:w="1113" w:type="pct"/>
            <w:tcBorders>
              <w:top w:val="nil"/>
              <w:left w:val="single" w:sz="4" w:space="0" w:color="auto"/>
              <w:bottom w:val="single" w:sz="4" w:space="0" w:color="auto"/>
              <w:right w:val="single" w:sz="4" w:space="0" w:color="auto"/>
            </w:tcBorders>
            <w:shd w:val="clear" w:color="auto" w:fill="auto"/>
            <w:noWrap/>
            <w:vAlign w:val="center"/>
          </w:tcPr>
          <w:p w14:paraId="083E9E17" w14:textId="6FF96285"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24</w:t>
            </w:r>
          </w:p>
        </w:tc>
        <w:tc>
          <w:tcPr>
            <w:tcW w:w="1387" w:type="pct"/>
            <w:tcBorders>
              <w:top w:val="nil"/>
              <w:left w:val="nil"/>
              <w:bottom w:val="single" w:sz="4" w:space="0" w:color="auto"/>
              <w:right w:val="single" w:sz="4" w:space="0" w:color="auto"/>
            </w:tcBorders>
            <w:shd w:val="clear" w:color="auto" w:fill="auto"/>
            <w:noWrap/>
            <w:vAlign w:val="center"/>
          </w:tcPr>
          <w:p w14:paraId="654383A9" w14:textId="0025C18C"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0.1%</w:t>
            </w:r>
          </w:p>
        </w:tc>
      </w:tr>
      <w:tr w:rsidR="007577ED" w:rsidRPr="006362F6" w14:paraId="03D0588C" w14:textId="77777777" w:rsidTr="00F7700B">
        <w:trPr>
          <w:trHeight w:val="300"/>
          <w:jc w:val="center"/>
        </w:trPr>
        <w:tc>
          <w:tcPr>
            <w:tcW w:w="110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F098208" w14:textId="77777777" w:rsidR="007577ED" w:rsidRPr="003D3273" w:rsidRDefault="007577ED" w:rsidP="00F7700B">
            <w:pPr>
              <w:spacing w:line="276" w:lineRule="auto"/>
              <w:rPr>
                <w:b/>
                <w:bCs/>
              </w:rPr>
            </w:pPr>
            <w:r w:rsidRPr="003D3273">
              <w:rPr>
                <w:b/>
                <w:bCs/>
              </w:rPr>
              <w:t>sum</w:t>
            </w:r>
          </w:p>
        </w:tc>
        <w:tc>
          <w:tcPr>
            <w:tcW w:w="1397" w:type="pct"/>
            <w:tcBorders>
              <w:top w:val="single" w:sz="4" w:space="0" w:color="auto"/>
              <w:left w:val="nil"/>
              <w:bottom w:val="single" w:sz="4" w:space="0" w:color="auto"/>
              <w:right w:val="single" w:sz="4" w:space="0" w:color="auto"/>
            </w:tcBorders>
          </w:tcPr>
          <w:p w14:paraId="61F567C6" w14:textId="77777777" w:rsidR="007577ED" w:rsidRPr="001E7224" w:rsidRDefault="007577ED" w:rsidP="007577ED">
            <w:pPr>
              <w:spacing w:line="276" w:lineRule="auto"/>
            </w:pPr>
          </w:p>
        </w:tc>
        <w:tc>
          <w:tcPr>
            <w:tcW w:w="1113" w:type="pct"/>
            <w:tcBorders>
              <w:top w:val="nil"/>
              <w:left w:val="single" w:sz="4" w:space="0" w:color="auto"/>
              <w:bottom w:val="single" w:sz="4" w:space="0" w:color="auto"/>
              <w:right w:val="single" w:sz="4" w:space="0" w:color="auto"/>
            </w:tcBorders>
            <w:shd w:val="clear" w:color="auto" w:fill="auto"/>
            <w:noWrap/>
            <w:vAlign w:val="center"/>
          </w:tcPr>
          <w:p w14:paraId="6ACE38A8" w14:textId="02C697F8"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28</w:t>
            </w:r>
            <w:r w:rsidR="00995B19">
              <w:rPr>
                <w:rFonts w:asciiTheme="minorHAnsi" w:hAnsiTheme="minorHAnsi" w:cs="Arial"/>
                <w:szCs w:val="20"/>
              </w:rPr>
              <w:t>,</w:t>
            </w:r>
            <w:r w:rsidRPr="00FE16A8">
              <w:rPr>
                <w:rFonts w:asciiTheme="minorHAnsi" w:hAnsiTheme="minorHAnsi" w:cs="Arial"/>
                <w:szCs w:val="20"/>
              </w:rPr>
              <w:t>975</w:t>
            </w:r>
          </w:p>
        </w:tc>
        <w:tc>
          <w:tcPr>
            <w:tcW w:w="1387" w:type="pct"/>
            <w:tcBorders>
              <w:top w:val="nil"/>
              <w:left w:val="nil"/>
              <w:bottom w:val="single" w:sz="4" w:space="0" w:color="auto"/>
              <w:right w:val="single" w:sz="4" w:space="0" w:color="auto"/>
            </w:tcBorders>
            <w:shd w:val="clear" w:color="auto" w:fill="auto"/>
            <w:noWrap/>
            <w:vAlign w:val="center"/>
          </w:tcPr>
          <w:p w14:paraId="04607760" w14:textId="022BEE46" w:rsidR="007577ED" w:rsidRPr="00FE16A8" w:rsidRDefault="007577ED" w:rsidP="00F7700B">
            <w:pPr>
              <w:spacing w:line="276" w:lineRule="auto"/>
              <w:jc w:val="center"/>
              <w:rPr>
                <w:rFonts w:asciiTheme="minorHAnsi" w:hAnsiTheme="minorHAnsi" w:cs="Arial"/>
                <w:szCs w:val="20"/>
              </w:rPr>
            </w:pPr>
            <w:r w:rsidRPr="00FE16A8">
              <w:rPr>
                <w:rFonts w:asciiTheme="minorHAnsi" w:hAnsiTheme="minorHAnsi" w:cs="Arial"/>
                <w:szCs w:val="20"/>
              </w:rPr>
              <w:t>100%</w:t>
            </w:r>
          </w:p>
        </w:tc>
      </w:tr>
    </w:tbl>
    <w:p w14:paraId="6AE1AEF3" w14:textId="77777777" w:rsidR="00A95354" w:rsidRDefault="00A95354" w:rsidP="009026D0">
      <w:pPr>
        <w:spacing w:line="276" w:lineRule="auto"/>
      </w:pPr>
    </w:p>
    <w:p w14:paraId="4DBAABB4" w14:textId="05D21B58" w:rsidR="00FE16A8" w:rsidRDefault="00A95354" w:rsidP="00A74352">
      <w:pPr>
        <w:spacing w:line="276" w:lineRule="auto"/>
        <w:jc w:val="both"/>
      </w:pPr>
      <w:r w:rsidRPr="00E455C8">
        <w:t>The main digester installed is the Farmer’s friend digester</w:t>
      </w:r>
      <w:r w:rsidR="00A74352">
        <w:t xml:space="preserve"> </w:t>
      </w:r>
      <w:r w:rsidR="00FE16A8">
        <w:t xml:space="preserve">followed by </w:t>
      </w:r>
      <w:r w:rsidR="000054CD">
        <w:t>two models</w:t>
      </w:r>
      <w:r w:rsidR="00FE16A8">
        <w:t xml:space="preserve"> which </w:t>
      </w:r>
      <w:r w:rsidR="000054CD">
        <w:t>are</w:t>
      </w:r>
      <w:r w:rsidR="00FE16A8">
        <w:t xml:space="preserve"> rapidly becoming more popular</w:t>
      </w:r>
      <w:r w:rsidR="009F1494">
        <w:t>,</w:t>
      </w:r>
      <w:r w:rsidR="00FE16A8">
        <w:t xml:space="preserve"> the composite digester</w:t>
      </w:r>
      <w:r w:rsidR="0074131F">
        <w:t xml:space="preserve"> and</w:t>
      </w:r>
      <w:r w:rsidR="00FE16A8">
        <w:t xml:space="preserve"> the NBP S1</w:t>
      </w:r>
      <w:r w:rsidR="00BD2E7A">
        <w:t>.</w:t>
      </w:r>
    </w:p>
    <w:p w14:paraId="4F890947" w14:textId="77777777" w:rsidR="00FE16A8" w:rsidRDefault="00FE16A8" w:rsidP="00A74352">
      <w:pPr>
        <w:spacing w:line="276" w:lineRule="auto"/>
        <w:jc w:val="both"/>
      </w:pPr>
    </w:p>
    <w:p w14:paraId="05742395" w14:textId="2ED4D252" w:rsidR="008B4944" w:rsidRDefault="006B1F4D" w:rsidP="007756A3">
      <w:pPr>
        <w:pStyle w:val="ListParagraph"/>
        <w:ind w:left="0"/>
        <w:jc w:val="both"/>
        <w:rPr>
          <w:rFonts w:asciiTheme="minorHAnsi" w:hAnsiTheme="minorHAnsi" w:cstheme="minorHAnsi"/>
          <w:bCs/>
          <w:szCs w:val="20"/>
        </w:rPr>
      </w:pPr>
      <w:r w:rsidRPr="00204B5E">
        <w:rPr>
          <w:rFonts w:asciiTheme="minorHAnsi" w:hAnsiTheme="minorHAnsi" w:cstheme="minorHAnsi"/>
          <w:bCs/>
          <w:szCs w:val="20"/>
        </w:rPr>
        <w:t xml:space="preserve">Operation and maintenance and basic </w:t>
      </w:r>
      <w:r w:rsidR="008F573B" w:rsidRPr="00204B5E">
        <w:rPr>
          <w:rFonts w:asciiTheme="minorHAnsi" w:hAnsiTheme="minorHAnsi" w:cstheme="minorHAnsi"/>
          <w:bCs/>
          <w:szCs w:val="20"/>
        </w:rPr>
        <w:t>repairs</w:t>
      </w:r>
      <w:r w:rsidRPr="00204B5E">
        <w:rPr>
          <w:rFonts w:asciiTheme="minorHAnsi" w:hAnsiTheme="minorHAnsi" w:cstheme="minorHAnsi"/>
          <w:bCs/>
          <w:szCs w:val="20"/>
        </w:rPr>
        <w:t xml:space="preserve"> of the digester are carried out by the end-user and for this purpose training is provided. In </w:t>
      </w:r>
      <w:r w:rsidR="002E443D">
        <w:rPr>
          <w:rFonts w:asciiTheme="minorHAnsi" w:hAnsiTheme="minorHAnsi" w:cstheme="minorHAnsi"/>
          <w:bCs/>
          <w:szCs w:val="20"/>
        </w:rPr>
        <w:t>202</w:t>
      </w:r>
      <w:r w:rsidR="009A3C0A">
        <w:rPr>
          <w:rFonts w:asciiTheme="minorHAnsi" w:hAnsiTheme="minorHAnsi" w:cstheme="minorHAnsi"/>
          <w:bCs/>
          <w:szCs w:val="20"/>
        </w:rPr>
        <w:t>3</w:t>
      </w:r>
      <w:r w:rsidRPr="00204B5E">
        <w:rPr>
          <w:rFonts w:asciiTheme="minorHAnsi" w:hAnsiTheme="minorHAnsi" w:cstheme="minorHAnsi"/>
          <w:bCs/>
          <w:szCs w:val="20"/>
        </w:rPr>
        <w:t xml:space="preserve">, </w:t>
      </w:r>
      <w:r w:rsidR="00476BC6">
        <w:rPr>
          <w:rFonts w:asciiTheme="minorHAnsi" w:hAnsiTheme="minorHAnsi" w:cstheme="minorHAnsi"/>
          <w:bCs/>
          <w:szCs w:val="20"/>
        </w:rPr>
        <w:t>5</w:t>
      </w:r>
      <w:r w:rsidR="009A3C0A">
        <w:rPr>
          <w:rFonts w:asciiTheme="minorHAnsi" w:hAnsiTheme="minorHAnsi" w:cstheme="minorHAnsi"/>
          <w:bCs/>
          <w:szCs w:val="20"/>
        </w:rPr>
        <w:t>1</w:t>
      </w:r>
      <w:r w:rsidRPr="00204B5E">
        <w:rPr>
          <w:rFonts w:asciiTheme="minorHAnsi" w:hAnsiTheme="minorHAnsi" w:cstheme="minorHAnsi"/>
          <w:bCs/>
          <w:szCs w:val="20"/>
        </w:rPr>
        <w:t xml:space="preserve"> user training courses were conducted with total </w:t>
      </w:r>
      <w:r w:rsidR="00476BC6">
        <w:rPr>
          <w:rFonts w:asciiTheme="minorHAnsi" w:hAnsiTheme="minorHAnsi" w:cstheme="minorHAnsi"/>
          <w:bCs/>
          <w:szCs w:val="20"/>
        </w:rPr>
        <w:t>71</w:t>
      </w:r>
      <w:r w:rsidR="007D3DD4">
        <w:rPr>
          <w:rFonts w:asciiTheme="minorHAnsi" w:hAnsiTheme="minorHAnsi" w:cstheme="minorHAnsi"/>
          <w:bCs/>
          <w:szCs w:val="20"/>
        </w:rPr>
        <w:t>2</w:t>
      </w:r>
      <w:r w:rsidRPr="00204B5E">
        <w:rPr>
          <w:rFonts w:asciiTheme="minorHAnsi" w:hAnsiTheme="minorHAnsi" w:cstheme="minorHAnsi"/>
          <w:bCs/>
          <w:szCs w:val="20"/>
        </w:rPr>
        <w:t xml:space="preserve"> participants (</w:t>
      </w:r>
      <w:r w:rsidR="00476BC6">
        <w:rPr>
          <w:rFonts w:asciiTheme="minorHAnsi" w:hAnsiTheme="minorHAnsi" w:cstheme="minorHAnsi"/>
          <w:bCs/>
          <w:szCs w:val="20"/>
        </w:rPr>
        <w:t>3</w:t>
      </w:r>
      <w:r w:rsidR="007D3DD4">
        <w:rPr>
          <w:rFonts w:asciiTheme="minorHAnsi" w:hAnsiTheme="minorHAnsi" w:cstheme="minorHAnsi"/>
          <w:bCs/>
          <w:szCs w:val="20"/>
        </w:rPr>
        <w:t>06</w:t>
      </w:r>
      <w:r w:rsidR="00F145F7">
        <w:rPr>
          <w:rFonts w:asciiTheme="minorHAnsi" w:hAnsiTheme="minorHAnsi" w:cstheme="minorHAnsi"/>
          <w:bCs/>
          <w:szCs w:val="20"/>
        </w:rPr>
        <w:t xml:space="preserve"> </w:t>
      </w:r>
      <w:r w:rsidRPr="00204B5E">
        <w:rPr>
          <w:rFonts w:asciiTheme="minorHAnsi" w:hAnsiTheme="minorHAnsi" w:cstheme="minorHAnsi"/>
          <w:bCs/>
          <w:szCs w:val="20"/>
        </w:rPr>
        <w:t>women) on maintenance</w:t>
      </w:r>
      <w:r w:rsidR="00AA1CE5">
        <w:rPr>
          <w:rFonts w:asciiTheme="minorHAnsi" w:hAnsiTheme="minorHAnsi" w:cstheme="minorHAnsi"/>
          <w:bCs/>
          <w:szCs w:val="20"/>
        </w:rPr>
        <w:t xml:space="preserve"> and</w:t>
      </w:r>
      <w:r w:rsidRPr="00204B5E">
        <w:rPr>
          <w:rFonts w:asciiTheme="minorHAnsi" w:hAnsiTheme="minorHAnsi" w:cstheme="minorHAnsi"/>
          <w:bCs/>
          <w:szCs w:val="20"/>
        </w:rPr>
        <w:t xml:space="preserve"> </w:t>
      </w:r>
      <w:r w:rsidRPr="00195C7F">
        <w:rPr>
          <w:rFonts w:asciiTheme="minorHAnsi" w:hAnsiTheme="minorHAnsi" w:cstheme="minorHAnsi"/>
          <w:bCs/>
          <w:szCs w:val="20"/>
        </w:rPr>
        <w:t>operation</w:t>
      </w:r>
      <w:r w:rsidR="00AA1CE5" w:rsidRPr="00195C7F">
        <w:rPr>
          <w:rFonts w:asciiTheme="minorHAnsi" w:hAnsiTheme="minorHAnsi" w:cstheme="minorHAnsi"/>
          <w:bCs/>
          <w:szCs w:val="20"/>
        </w:rPr>
        <w:t>;</w:t>
      </w:r>
      <w:r w:rsidRPr="00195C7F">
        <w:rPr>
          <w:rFonts w:asciiTheme="minorHAnsi" w:hAnsiTheme="minorHAnsi" w:cstheme="minorHAnsi"/>
          <w:bCs/>
          <w:szCs w:val="20"/>
        </w:rPr>
        <w:t xml:space="preserve"> and </w:t>
      </w:r>
      <w:r w:rsidR="00904276">
        <w:rPr>
          <w:rFonts w:asciiTheme="minorHAnsi" w:hAnsiTheme="minorHAnsi" w:cstheme="minorHAnsi"/>
          <w:bCs/>
          <w:szCs w:val="20"/>
        </w:rPr>
        <w:t>4</w:t>
      </w:r>
      <w:r w:rsidR="00284DBB">
        <w:rPr>
          <w:rFonts w:asciiTheme="minorHAnsi" w:hAnsiTheme="minorHAnsi" w:cstheme="minorHAnsi"/>
          <w:bCs/>
          <w:szCs w:val="20"/>
        </w:rPr>
        <w:t>1</w:t>
      </w:r>
      <w:r w:rsidRPr="00195C7F">
        <w:rPr>
          <w:rFonts w:asciiTheme="minorHAnsi" w:hAnsiTheme="minorHAnsi" w:cstheme="minorHAnsi"/>
          <w:bCs/>
          <w:szCs w:val="20"/>
        </w:rPr>
        <w:t xml:space="preserve"> courses</w:t>
      </w:r>
      <w:r w:rsidR="00D34C8A" w:rsidRPr="00195C7F">
        <w:rPr>
          <w:rFonts w:asciiTheme="minorHAnsi" w:hAnsiTheme="minorHAnsi" w:cstheme="minorHAnsi"/>
          <w:bCs/>
          <w:szCs w:val="20"/>
        </w:rPr>
        <w:t xml:space="preserve"> of filed </w:t>
      </w:r>
      <w:r w:rsidR="00284DBB">
        <w:rPr>
          <w:rFonts w:asciiTheme="minorHAnsi" w:hAnsiTheme="minorHAnsi" w:cstheme="minorHAnsi"/>
          <w:bCs/>
          <w:szCs w:val="20"/>
        </w:rPr>
        <w:t>exchange visit</w:t>
      </w:r>
      <w:r w:rsidR="00DD267D">
        <w:rPr>
          <w:rFonts w:asciiTheme="minorHAnsi" w:hAnsiTheme="minorHAnsi" w:cstheme="minorHAnsi"/>
          <w:bCs/>
          <w:szCs w:val="20"/>
        </w:rPr>
        <w:t xml:space="preserve"> on integrate farming system</w:t>
      </w:r>
      <w:r w:rsidR="00D34C8A" w:rsidRPr="00195C7F">
        <w:rPr>
          <w:rFonts w:asciiTheme="minorHAnsi" w:hAnsiTheme="minorHAnsi" w:cstheme="minorHAnsi"/>
          <w:bCs/>
          <w:szCs w:val="20"/>
        </w:rPr>
        <w:t xml:space="preserve"> were conducted to show on the effectiveness of bio-slurry usage with </w:t>
      </w:r>
      <w:r w:rsidR="001742F6">
        <w:rPr>
          <w:rFonts w:asciiTheme="minorHAnsi" w:hAnsiTheme="minorHAnsi" w:cstheme="minorHAnsi"/>
          <w:bCs/>
          <w:szCs w:val="20"/>
        </w:rPr>
        <w:t>654</w:t>
      </w:r>
      <w:r w:rsidR="00D34C8A" w:rsidRPr="00195C7F">
        <w:rPr>
          <w:rFonts w:asciiTheme="minorHAnsi" w:hAnsiTheme="minorHAnsi" w:cstheme="minorHAnsi"/>
          <w:bCs/>
          <w:szCs w:val="20"/>
        </w:rPr>
        <w:t xml:space="preserve"> (</w:t>
      </w:r>
      <w:r w:rsidR="001742F6">
        <w:rPr>
          <w:rFonts w:asciiTheme="minorHAnsi" w:hAnsiTheme="minorHAnsi" w:cstheme="minorHAnsi"/>
          <w:bCs/>
          <w:szCs w:val="20"/>
        </w:rPr>
        <w:t>339</w:t>
      </w:r>
      <w:r w:rsidR="00D34C8A" w:rsidRPr="00195C7F">
        <w:rPr>
          <w:rFonts w:asciiTheme="minorHAnsi" w:hAnsiTheme="minorHAnsi" w:cstheme="minorHAnsi"/>
          <w:bCs/>
          <w:szCs w:val="20"/>
        </w:rPr>
        <w:t xml:space="preserve"> </w:t>
      </w:r>
      <w:r w:rsidR="00AA1CE5" w:rsidRPr="00195C7F">
        <w:rPr>
          <w:rFonts w:asciiTheme="minorHAnsi" w:hAnsiTheme="minorHAnsi" w:cstheme="minorHAnsi"/>
          <w:bCs/>
          <w:szCs w:val="20"/>
        </w:rPr>
        <w:t>women</w:t>
      </w:r>
      <w:r w:rsidR="00D34C8A" w:rsidRPr="00195C7F">
        <w:rPr>
          <w:rFonts w:asciiTheme="minorHAnsi" w:hAnsiTheme="minorHAnsi" w:cstheme="minorHAnsi"/>
          <w:bCs/>
          <w:szCs w:val="20"/>
        </w:rPr>
        <w:t>)</w:t>
      </w:r>
      <w:r w:rsidRPr="00195C7F">
        <w:rPr>
          <w:rStyle w:val="FootnoteReference"/>
          <w:rFonts w:asciiTheme="minorHAnsi" w:hAnsiTheme="minorHAnsi" w:cstheme="minorHAnsi"/>
          <w:bCs/>
          <w:szCs w:val="20"/>
        </w:rPr>
        <w:footnoteReference w:id="8"/>
      </w:r>
      <w:r w:rsidR="008F573B" w:rsidRPr="00195C7F">
        <w:rPr>
          <w:rFonts w:asciiTheme="minorHAnsi" w:hAnsiTheme="minorHAnsi" w:cstheme="minorHAnsi"/>
          <w:bCs/>
          <w:szCs w:val="20"/>
        </w:rPr>
        <w:t xml:space="preserve">. </w:t>
      </w:r>
    </w:p>
    <w:p w14:paraId="13857C04" w14:textId="77777777" w:rsidR="00F7700B" w:rsidRDefault="00F7700B" w:rsidP="007756A3">
      <w:pPr>
        <w:pStyle w:val="ListParagraph"/>
        <w:ind w:left="0"/>
        <w:jc w:val="both"/>
        <w:rPr>
          <w:rFonts w:asciiTheme="minorHAnsi" w:hAnsiTheme="minorHAnsi" w:cstheme="minorHAnsi"/>
          <w:bCs/>
          <w:szCs w:val="20"/>
          <w:lang w:bidi="km-KH"/>
        </w:rPr>
      </w:pPr>
    </w:p>
    <w:p w14:paraId="3FAF3481" w14:textId="0F037AAA" w:rsidR="008B4944" w:rsidRDefault="002C694D" w:rsidP="007756A3">
      <w:pPr>
        <w:pStyle w:val="ListParagraph"/>
        <w:ind w:left="0"/>
        <w:jc w:val="both"/>
        <w:rPr>
          <w:rFonts w:asciiTheme="minorHAnsi" w:hAnsiTheme="minorHAnsi" w:cstheme="minorHAnsi"/>
          <w:bCs/>
          <w:szCs w:val="20"/>
        </w:rPr>
      </w:pPr>
      <w:r>
        <w:rPr>
          <w:rFonts w:asciiTheme="minorHAnsi" w:hAnsiTheme="minorHAnsi" w:cstheme="minorHAnsi"/>
          <w:bCs/>
          <w:szCs w:val="20"/>
          <w:lang w:bidi="km-KH"/>
        </w:rPr>
        <w:t>As stated above</w:t>
      </w:r>
      <w:r w:rsidR="00476910">
        <w:rPr>
          <w:rFonts w:asciiTheme="minorHAnsi" w:hAnsiTheme="minorHAnsi" w:cstheme="minorHAnsi"/>
          <w:bCs/>
          <w:szCs w:val="20"/>
          <w:lang w:bidi="km-KH"/>
        </w:rPr>
        <w:t xml:space="preserve">, NBP has installed </w:t>
      </w:r>
      <w:r w:rsidR="00520A0C">
        <w:rPr>
          <w:rFonts w:asciiTheme="minorHAnsi" w:hAnsiTheme="minorHAnsi" w:cstheme="minorHAnsi"/>
          <w:bCs/>
          <w:szCs w:val="20"/>
          <w:lang w:bidi="km-KH"/>
        </w:rPr>
        <w:t>28</w:t>
      </w:r>
      <w:r w:rsidR="00153E66">
        <w:rPr>
          <w:rFonts w:asciiTheme="minorHAnsi" w:hAnsiTheme="minorHAnsi" w:cstheme="minorHAnsi"/>
          <w:bCs/>
          <w:szCs w:val="20"/>
          <w:lang w:bidi="km-KH"/>
        </w:rPr>
        <w:t>,</w:t>
      </w:r>
      <w:r w:rsidR="00520A0C">
        <w:rPr>
          <w:rFonts w:asciiTheme="minorHAnsi" w:hAnsiTheme="minorHAnsi" w:cstheme="minorHAnsi"/>
          <w:bCs/>
          <w:szCs w:val="20"/>
          <w:lang w:bidi="km-KH"/>
        </w:rPr>
        <w:t>97</w:t>
      </w:r>
      <w:r w:rsidR="0022298F">
        <w:rPr>
          <w:rFonts w:asciiTheme="minorHAnsi" w:hAnsiTheme="minorHAnsi" w:cstheme="minorHAnsi"/>
          <w:bCs/>
          <w:szCs w:val="20"/>
          <w:lang w:bidi="km-KH"/>
        </w:rPr>
        <w:t>5</w:t>
      </w:r>
      <w:r w:rsidR="00520A0C">
        <w:rPr>
          <w:rFonts w:asciiTheme="minorHAnsi" w:hAnsiTheme="minorHAnsi" w:cstheme="minorHAnsi"/>
          <w:bCs/>
          <w:szCs w:val="20"/>
          <w:lang w:bidi="km-KH"/>
        </w:rPr>
        <w:t xml:space="preserve"> </w:t>
      </w:r>
      <w:r w:rsidR="0070235D">
        <w:rPr>
          <w:rFonts w:asciiTheme="minorHAnsi" w:hAnsiTheme="minorHAnsi" w:cstheme="minorHAnsi"/>
          <w:bCs/>
          <w:szCs w:val="20"/>
          <w:lang w:bidi="km-KH"/>
        </w:rPr>
        <w:t xml:space="preserve">by </w:t>
      </w:r>
      <w:r w:rsidR="002740AB">
        <w:rPr>
          <w:rFonts w:asciiTheme="minorHAnsi" w:hAnsiTheme="minorHAnsi" w:cstheme="minorHAnsi"/>
          <w:bCs/>
          <w:szCs w:val="20"/>
          <w:lang w:bidi="km-KH"/>
        </w:rPr>
        <w:t xml:space="preserve">30 </w:t>
      </w:r>
      <w:r w:rsidR="0070235D">
        <w:rPr>
          <w:rFonts w:asciiTheme="minorHAnsi" w:hAnsiTheme="minorHAnsi" w:cstheme="minorHAnsi"/>
          <w:bCs/>
          <w:szCs w:val="20"/>
          <w:lang w:bidi="km-KH"/>
        </w:rPr>
        <w:t>June 2021</w:t>
      </w:r>
      <w:r w:rsidR="001269CC">
        <w:rPr>
          <w:rFonts w:asciiTheme="minorHAnsi" w:hAnsiTheme="minorHAnsi" w:cstheme="minorHAnsi"/>
          <w:bCs/>
          <w:szCs w:val="20"/>
          <w:lang w:bidi="km-KH"/>
        </w:rPr>
        <w:t xml:space="preserve"> and each </w:t>
      </w:r>
      <w:r w:rsidR="00D558A4">
        <w:rPr>
          <w:rFonts w:asciiTheme="minorHAnsi" w:hAnsiTheme="minorHAnsi" w:cstheme="minorHAnsi"/>
          <w:bCs/>
          <w:szCs w:val="20"/>
          <w:lang w:bidi="km-KH"/>
        </w:rPr>
        <w:t>biodigester was provided with two year</w:t>
      </w:r>
      <w:r w:rsidR="00BB672F">
        <w:rPr>
          <w:rFonts w:asciiTheme="minorHAnsi" w:hAnsiTheme="minorHAnsi" w:cstheme="minorHAnsi"/>
          <w:bCs/>
          <w:szCs w:val="20"/>
          <w:lang w:bidi="km-KH"/>
        </w:rPr>
        <w:t>s</w:t>
      </w:r>
      <w:r w:rsidR="00D558A4">
        <w:rPr>
          <w:rFonts w:asciiTheme="minorHAnsi" w:hAnsiTheme="minorHAnsi" w:cstheme="minorHAnsi"/>
          <w:bCs/>
          <w:szCs w:val="20"/>
          <w:lang w:bidi="km-KH"/>
        </w:rPr>
        <w:t xml:space="preserve"> of warranty</w:t>
      </w:r>
      <w:r w:rsidR="0070235D">
        <w:rPr>
          <w:rFonts w:asciiTheme="minorHAnsi" w:hAnsiTheme="minorHAnsi" w:cstheme="minorHAnsi"/>
          <w:bCs/>
          <w:szCs w:val="20"/>
          <w:lang w:bidi="km-KH"/>
        </w:rPr>
        <w:t>.</w:t>
      </w:r>
      <w:r w:rsidR="00217D1C">
        <w:rPr>
          <w:rFonts w:asciiTheme="minorHAnsi" w:hAnsiTheme="minorHAnsi" w:cstheme="minorHAnsi"/>
          <w:bCs/>
          <w:szCs w:val="20"/>
          <w:lang w:bidi="km-KH"/>
        </w:rPr>
        <w:t xml:space="preserve"> </w:t>
      </w:r>
      <w:r w:rsidR="00BB672F">
        <w:rPr>
          <w:rFonts w:asciiTheme="minorHAnsi" w:hAnsiTheme="minorHAnsi" w:cstheme="minorHAnsi"/>
          <w:bCs/>
          <w:szCs w:val="20"/>
          <w:lang w:bidi="km-KH"/>
        </w:rPr>
        <w:t>T</w:t>
      </w:r>
      <w:r w:rsidR="00451304">
        <w:rPr>
          <w:rFonts w:asciiTheme="minorHAnsi" w:hAnsiTheme="minorHAnsi" w:cstheme="minorHAnsi"/>
          <w:bCs/>
          <w:szCs w:val="20"/>
          <w:lang w:bidi="km-KH"/>
        </w:rPr>
        <w:t>o close the warranty</w:t>
      </w:r>
      <w:r w:rsidR="004770C0">
        <w:rPr>
          <w:rFonts w:asciiTheme="minorHAnsi" w:hAnsiTheme="minorHAnsi" w:cstheme="minorHAnsi"/>
          <w:bCs/>
          <w:szCs w:val="20"/>
          <w:lang w:bidi="km-KH"/>
        </w:rPr>
        <w:t xml:space="preserve">, an end warranty </w:t>
      </w:r>
      <w:r w:rsidR="00124546">
        <w:rPr>
          <w:rFonts w:asciiTheme="minorHAnsi" w:hAnsiTheme="minorHAnsi" w:cstheme="minorHAnsi"/>
          <w:bCs/>
          <w:szCs w:val="20"/>
          <w:lang w:bidi="km-KH"/>
        </w:rPr>
        <w:t xml:space="preserve">visit </w:t>
      </w:r>
      <w:r w:rsidR="000F2B76">
        <w:rPr>
          <w:rFonts w:asciiTheme="minorHAnsi" w:hAnsiTheme="minorHAnsi" w:cstheme="minorHAnsi"/>
          <w:bCs/>
          <w:szCs w:val="20"/>
          <w:lang w:bidi="km-KH"/>
        </w:rPr>
        <w:t>should be conducted by BCA.</w:t>
      </w:r>
      <w:r w:rsidR="00356316">
        <w:rPr>
          <w:rFonts w:asciiTheme="minorHAnsi" w:hAnsiTheme="minorHAnsi" w:cstheme="minorHAnsi"/>
          <w:bCs/>
          <w:szCs w:val="20"/>
          <w:lang w:bidi="km-KH"/>
        </w:rPr>
        <w:t xml:space="preserve"> Cumulatively</w:t>
      </w:r>
      <w:r w:rsidR="00FB4A76">
        <w:rPr>
          <w:rFonts w:asciiTheme="minorHAnsi" w:hAnsiTheme="minorHAnsi" w:cstheme="minorHAnsi"/>
          <w:bCs/>
          <w:szCs w:val="20"/>
          <w:lang w:bidi="km-KH"/>
        </w:rPr>
        <w:t xml:space="preserve"> </w:t>
      </w:r>
      <w:r w:rsidR="003418E5">
        <w:rPr>
          <w:rFonts w:asciiTheme="minorHAnsi" w:hAnsiTheme="minorHAnsi" w:cstheme="minorHAnsi"/>
          <w:bCs/>
          <w:szCs w:val="20"/>
          <w:lang w:bidi="km-KH"/>
        </w:rPr>
        <w:t xml:space="preserve">by end of 2021, </w:t>
      </w:r>
      <w:r w:rsidR="009C296E">
        <w:rPr>
          <w:rFonts w:asciiTheme="minorHAnsi" w:hAnsiTheme="minorHAnsi" w:cstheme="minorHAnsi"/>
          <w:bCs/>
          <w:szCs w:val="20"/>
          <w:lang w:bidi="km-KH"/>
        </w:rPr>
        <w:t xml:space="preserve">end warranty of </w:t>
      </w:r>
      <w:r w:rsidR="003418E5">
        <w:rPr>
          <w:rFonts w:asciiTheme="minorHAnsi" w:hAnsiTheme="minorHAnsi" w:cstheme="minorHAnsi"/>
          <w:bCs/>
          <w:szCs w:val="20"/>
          <w:lang w:bidi="km-KH"/>
        </w:rPr>
        <w:t>26</w:t>
      </w:r>
      <w:r w:rsidR="00771B86">
        <w:rPr>
          <w:rFonts w:asciiTheme="minorHAnsi" w:hAnsiTheme="minorHAnsi" w:cstheme="minorHAnsi"/>
          <w:bCs/>
          <w:szCs w:val="20"/>
          <w:lang w:bidi="km-KH"/>
        </w:rPr>
        <w:t>,</w:t>
      </w:r>
      <w:r w:rsidR="003418E5">
        <w:rPr>
          <w:rFonts w:asciiTheme="minorHAnsi" w:hAnsiTheme="minorHAnsi" w:cstheme="minorHAnsi"/>
          <w:bCs/>
          <w:szCs w:val="20"/>
          <w:lang w:bidi="km-KH"/>
        </w:rPr>
        <w:t xml:space="preserve">313 plants </w:t>
      </w:r>
      <w:r w:rsidR="00406270">
        <w:rPr>
          <w:rFonts w:asciiTheme="minorHAnsi" w:hAnsiTheme="minorHAnsi" w:cstheme="minorHAnsi"/>
          <w:bCs/>
          <w:szCs w:val="20"/>
          <w:lang w:bidi="km-KH"/>
        </w:rPr>
        <w:t xml:space="preserve">were completed </w:t>
      </w:r>
      <w:r w:rsidR="00771B86">
        <w:rPr>
          <w:rFonts w:asciiTheme="minorHAnsi" w:hAnsiTheme="minorHAnsi" w:cstheme="minorHAnsi"/>
          <w:bCs/>
          <w:szCs w:val="20"/>
          <w:lang w:bidi="km-KH"/>
        </w:rPr>
        <w:t xml:space="preserve">and </w:t>
      </w:r>
      <w:r w:rsidR="00F667C5">
        <w:rPr>
          <w:rFonts w:asciiTheme="minorHAnsi" w:hAnsiTheme="minorHAnsi" w:cstheme="minorHAnsi"/>
          <w:bCs/>
          <w:szCs w:val="20"/>
          <w:lang w:bidi="km-KH"/>
        </w:rPr>
        <w:t>during</w:t>
      </w:r>
      <w:r w:rsidR="00771B86">
        <w:rPr>
          <w:rFonts w:asciiTheme="minorHAnsi" w:hAnsiTheme="minorHAnsi" w:cstheme="minorHAnsi"/>
          <w:bCs/>
          <w:szCs w:val="20"/>
          <w:lang w:bidi="km-KH"/>
        </w:rPr>
        <w:t xml:space="preserve"> this monitoring period</w:t>
      </w:r>
      <w:r w:rsidR="001C4B97">
        <w:rPr>
          <w:rFonts w:asciiTheme="minorHAnsi" w:hAnsiTheme="minorHAnsi" w:cstheme="minorHAnsi"/>
          <w:bCs/>
          <w:szCs w:val="20"/>
          <w:lang w:bidi="km-KH"/>
        </w:rPr>
        <w:t>,</w:t>
      </w:r>
      <w:r w:rsidR="001C58F6">
        <w:rPr>
          <w:rFonts w:asciiTheme="minorHAnsi" w:hAnsiTheme="minorHAnsi" w:cstheme="minorHAnsi"/>
          <w:bCs/>
          <w:szCs w:val="20"/>
          <w:lang w:bidi="km-KH"/>
        </w:rPr>
        <w:t xml:space="preserve"> </w:t>
      </w:r>
      <w:r w:rsidR="002B0F24">
        <w:rPr>
          <w:rFonts w:asciiTheme="minorHAnsi" w:hAnsiTheme="minorHAnsi" w:cstheme="minorHAnsi"/>
          <w:bCs/>
          <w:szCs w:val="20"/>
          <w:lang w:bidi="km-KH"/>
        </w:rPr>
        <w:t xml:space="preserve">end warranty of </w:t>
      </w:r>
      <w:r w:rsidR="001C58F6">
        <w:rPr>
          <w:rFonts w:asciiTheme="minorHAnsi" w:hAnsiTheme="minorHAnsi" w:cstheme="minorHAnsi"/>
          <w:bCs/>
          <w:szCs w:val="20"/>
          <w:lang w:bidi="km-KH"/>
        </w:rPr>
        <w:t>715 biodigesters were</w:t>
      </w:r>
      <w:r w:rsidR="00990B2B">
        <w:rPr>
          <w:rFonts w:asciiTheme="minorHAnsi" w:hAnsiTheme="minorHAnsi" w:cstheme="minorHAnsi"/>
          <w:bCs/>
          <w:szCs w:val="20"/>
          <w:lang w:bidi="km-KH"/>
        </w:rPr>
        <w:t xml:space="preserve"> </w:t>
      </w:r>
      <w:r w:rsidR="002B0F24">
        <w:rPr>
          <w:rFonts w:asciiTheme="minorHAnsi" w:hAnsiTheme="minorHAnsi" w:cstheme="minorHAnsi"/>
          <w:bCs/>
          <w:szCs w:val="20"/>
          <w:lang w:bidi="km-KH"/>
        </w:rPr>
        <w:t>completed</w:t>
      </w:r>
      <w:r w:rsidR="00990B2B">
        <w:rPr>
          <w:rFonts w:asciiTheme="minorHAnsi" w:hAnsiTheme="minorHAnsi" w:cstheme="minorHAnsi"/>
          <w:bCs/>
          <w:szCs w:val="20"/>
          <w:lang w:bidi="km-KH"/>
        </w:rPr>
        <w:t>,</w:t>
      </w:r>
      <w:r w:rsidR="001C58F6">
        <w:rPr>
          <w:rFonts w:asciiTheme="minorHAnsi" w:hAnsiTheme="minorHAnsi" w:cstheme="minorHAnsi"/>
          <w:bCs/>
          <w:szCs w:val="20"/>
          <w:lang w:bidi="km-KH"/>
        </w:rPr>
        <w:t xml:space="preserve"> </w:t>
      </w:r>
      <w:r w:rsidR="00F733FC">
        <w:rPr>
          <w:rFonts w:asciiTheme="minorHAnsi" w:hAnsiTheme="minorHAnsi" w:cstheme="minorHAnsi"/>
          <w:bCs/>
          <w:szCs w:val="20"/>
          <w:lang w:bidi="km-KH"/>
        </w:rPr>
        <w:t xml:space="preserve">while </w:t>
      </w:r>
      <w:r w:rsidR="002B0F24">
        <w:rPr>
          <w:rFonts w:asciiTheme="minorHAnsi" w:hAnsiTheme="minorHAnsi" w:cstheme="minorHAnsi"/>
          <w:bCs/>
          <w:szCs w:val="20"/>
          <w:lang w:bidi="km-KH"/>
        </w:rPr>
        <w:t xml:space="preserve">the </w:t>
      </w:r>
      <w:r w:rsidR="00CF19BF">
        <w:rPr>
          <w:rFonts w:asciiTheme="minorHAnsi" w:hAnsiTheme="minorHAnsi" w:cstheme="minorHAnsi"/>
          <w:bCs/>
          <w:szCs w:val="20"/>
          <w:lang w:bidi="km-KH"/>
        </w:rPr>
        <w:t xml:space="preserve">remaining </w:t>
      </w:r>
      <w:r w:rsidR="00F86DAA">
        <w:rPr>
          <w:rFonts w:asciiTheme="minorHAnsi" w:hAnsiTheme="minorHAnsi" w:cstheme="minorHAnsi"/>
          <w:bCs/>
          <w:szCs w:val="20"/>
          <w:lang w:bidi="km-KH"/>
        </w:rPr>
        <w:t>1,946</w:t>
      </w:r>
      <w:r w:rsidR="002A1298">
        <w:rPr>
          <w:rFonts w:asciiTheme="minorHAnsi" w:hAnsiTheme="minorHAnsi" w:cstheme="minorHAnsi"/>
          <w:bCs/>
          <w:szCs w:val="20"/>
          <w:lang w:bidi="km-KH"/>
        </w:rPr>
        <w:t xml:space="preserve"> biodigesters </w:t>
      </w:r>
      <w:r w:rsidR="00997F85">
        <w:rPr>
          <w:rFonts w:asciiTheme="minorHAnsi" w:hAnsiTheme="minorHAnsi" w:cstheme="minorHAnsi"/>
          <w:bCs/>
          <w:szCs w:val="20"/>
          <w:lang w:bidi="km-KH"/>
        </w:rPr>
        <w:t>are under end-warranty process</w:t>
      </w:r>
      <w:r w:rsidR="0070775E">
        <w:rPr>
          <w:rFonts w:asciiTheme="minorHAnsi" w:hAnsiTheme="minorHAnsi" w:cstheme="minorHAnsi"/>
          <w:bCs/>
          <w:szCs w:val="20"/>
          <w:lang w:bidi="km-KH"/>
        </w:rPr>
        <w:t xml:space="preserve"> which will be </w:t>
      </w:r>
      <w:proofErr w:type="gramStart"/>
      <w:r w:rsidR="0070775E">
        <w:rPr>
          <w:rFonts w:asciiTheme="minorHAnsi" w:hAnsiTheme="minorHAnsi" w:cstheme="minorHAnsi"/>
          <w:bCs/>
          <w:szCs w:val="20"/>
          <w:lang w:bidi="km-KH"/>
        </w:rPr>
        <w:t>continue</w:t>
      </w:r>
      <w:proofErr w:type="gramEnd"/>
      <w:r w:rsidR="0070775E">
        <w:rPr>
          <w:rFonts w:asciiTheme="minorHAnsi" w:hAnsiTheme="minorHAnsi" w:cstheme="minorHAnsi"/>
          <w:bCs/>
          <w:szCs w:val="20"/>
          <w:lang w:bidi="km-KH"/>
        </w:rPr>
        <w:t xml:space="preserve"> to be </w:t>
      </w:r>
      <w:r w:rsidR="00990B2B">
        <w:rPr>
          <w:rFonts w:asciiTheme="minorHAnsi" w:hAnsiTheme="minorHAnsi" w:cstheme="minorHAnsi"/>
          <w:bCs/>
          <w:szCs w:val="20"/>
          <w:lang w:bidi="km-KH"/>
        </w:rPr>
        <w:t>completed</w:t>
      </w:r>
      <w:r w:rsidR="0070775E">
        <w:rPr>
          <w:rFonts w:asciiTheme="minorHAnsi" w:hAnsiTheme="minorHAnsi" w:cstheme="minorHAnsi"/>
          <w:bCs/>
          <w:szCs w:val="20"/>
          <w:lang w:bidi="km-KH"/>
        </w:rPr>
        <w:t xml:space="preserve"> in the following years</w:t>
      </w:r>
      <w:r w:rsidR="00997F85">
        <w:rPr>
          <w:rFonts w:asciiTheme="minorHAnsi" w:hAnsiTheme="minorHAnsi" w:cstheme="minorHAnsi"/>
          <w:bCs/>
          <w:szCs w:val="20"/>
          <w:lang w:bidi="km-KH"/>
        </w:rPr>
        <w:t>.</w:t>
      </w:r>
      <w:r w:rsidR="00E46989">
        <w:rPr>
          <w:rFonts w:asciiTheme="minorHAnsi" w:hAnsiTheme="minorHAnsi" w:cstheme="minorHAnsi"/>
          <w:bCs/>
          <w:szCs w:val="20"/>
          <w:lang w:bidi="km-KH"/>
        </w:rPr>
        <w:t xml:space="preserve"> It should be noted that</w:t>
      </w:r>
      <w:r w:rsidR="001C5A8C" w:rsidRPr="007756A3">
        <w:rPr>
          <w:rFonts w:asciiTheme="minorHAnsi" w:hAnsiTheme="minorHAnsi" w:cstheme="minorHAnsi"/>
          <w:bCs/>
          <w:szCs w:val="20"/>
        </w:rPr>
        <w:t xml:space="preserve"> if there are repairs </w:t>
      </w:r>
      <w:r w:rsidR="00327C7C" w:rsidRPr="007756A3">
        <w:rPr>
          <w:rFonts w:asciiTheme="minorHAnsi" w:hAnsiTheme="minorHAnsi" w:cstheme="minorHAnsi"/>
          <w:bCs/>
          <w:szCs w:val="20"/>
        </w:rPr>
        <w:t>necessary within the warranty period</w:t>
      </w:r>
      <w:r w:rsidR="00E46989">
        <w:rPr>
          <w:rFonts w:asciiTheme="minorHAnsi" w:hAnsiTheme="minorHAnsi" w:cstheme="minorHAnsi"/>
          <w:bCs/>
          <w:szCs w:val="20"/>
        </w:rPr>
        <w:t xml:space="preserve"> (2 years)</w:t>
      </w:r>
      <w:r w:rsidR="00327C7C" w:rsidRPr="007756A3">
        <w:rPr>
          <w:rFonts w:asciiTheme="minorHAnsi" w:hAnsiTheme="minorHAnsi" w:cstheme="minorHAnsi"/>
          <w:bCs/>
          <w:szCs w:val="20"/>
        </w:rPr>
        <w:t xml:space="preserve">, NBP is involved as funds are disbursed to support the repairs. </w:t>
      </w:r>
    </w:p>
    <w:p w14:paraId="48AE9E40" w14:textId="77777777" w:rsidR="00E6301C" w:rsidRDefault="00E6301C" w:rsidP="007756A3">
      <w:pPr>
        <w:pStyle w:val="ListParagraph"/>
        <w:ind w:left="0"/>
        <w:jc w:val="both"/>
        <w:rPr>
          <w:rFonts w:asciiTheme="minorHAnsi" w:hAnsiTheme="minorHAnsi" w:cstheme="minorHAnsi"/>
          <w:bCs/>
          <w:szCs w:val="20"/>
        </w:rPr>
      </w:pPr>
    </w:p>
    <w:p w14:paraId="24329A37" w14:textId="6A040C31" w:rsidR="00564E9B" w:rsidRPr="007756A3" w:rsidRDefault="00327C7C" w:rsidP="00564E9B">
      <w:pPr>
        <w:pStyle w:val="ListParagraph"/>
        <w:ind w:left="0"/>
        <w:jc w:val="both"/>
        <w:rPr>
          <w:rFonts w:asciiTheme="minorHAnsi" w:hAnsiTheme="minorHAnsi" w:cstheme="minorHAnsi"/>
          <w:bCs/>
          <w:szCs w:val="20"/>
        </w:rPr>
      </w:pPr>
      <w:r w:rsidRPr="007756A3">
        <w:rPr>
          <w:rFonts w:asciiTheme="minorHAnsi" w:hAnsiTheme="minorHAnsi" w:cstheme="minorHAnsi"/>
          <w:bCs/>
          <w:szCs w:val="20"/>
        </w:rPr>
        <w:t xml:space="preserve">In </w:t>
      </w:r>
      <w:r w:rsidR="002E443D">
        <w:rPr>
          <w:rFonts w:asciiTheme="minorHAnsi" w:hAnsiTheme="minorHAnsi" w:cstheme="minorHAnsi"/>
          <w:bCs/>
          <w:szCs w:val="20"/>
        </w:rPr>
        <w:t>202</w:t>
      </w:r>
      <w:r w:rsidR="006670AC">
        <w:rPr>
          <w:rFonts w:asciiTheme="minorHAnsi" w:hAnsiTheme="minorHAnsi" w:cstheme="minorHAnsi"/>
          <w:bCs/>
          <w:szCs w:val="20"/>
        </w:rPr>
        <w:t>3</w:t>
      </w:r>
      <w:r w:rsidR="000323BE">
        <w:rPr>
          <w:rFonts w:asciiTheme="minorHAnsi" w:hAnsiTheme="minorHAnsi" w:cstheme="minorHAnsi"/>
          <w:bCs/>
          <w:szCs w:val="20"/>
        </w:rPr>
        <w:t xml:space="preserve">, </w:t>
      </w:r>
      <w:r w:rsidR="00256CCC">
        <w:rPr>
          <w:rFonts w:asciiTheme="minorHAnsi" w:hAnsiTheme="minorHAnsi" w:cstheme="minorHAnsi"/>
          <w:bCs/>
          <w:szCs w:val="20"/>
        </w:rPr>
        <w:t>72</w:t>
      </w:r>
      <w:r w:rsidR="007D44B6">
        <w:rPr>
          <w:rFonts w:asciiTheme="minorHAnsi" w:hAnsiTheme="minorHAnsi" w:cstheme="minorHAnsi"/>
          <w:bCs/>
          <w:szCs w:val="20"/>
        </w:rPr>
        <w:t xml:space="preserve"> </w:t>
      </w:r>
      <w:r w:rsidR="00AA18D9">
        <w:rPr>
          <w:rFonts w:asciiTheme="minorHAnsi" w:hAnsiTheme="minorHAnsi" w:cstheme="minorHAnsi"/>
          <w:bCs/>
          <w:szCs w:val="20"/>
        </w:rPr>
        <w:t>biodigester were repaired through after sale service provided by Biodigester Construction Agent (BCA)</w:t>
      </w:r>
      <w:r w:rsidR="00AA18D9">
        <w:rPr>
          <w:rStyle w:val="FootnoteReference"/>
          <w:rFonts w:asciiTheme="minorHAnsi" w:hAnsiTheme="minorHAnsi" w:cstheme="minorHAnsi"/>
          <w:bCs/>
          <w:szCs w:val="20"/>
        </w:rPr>
        <w:footnoteReference w:id="9"/>
      </w:r>
      <w:r w:rsidR="00AA18D9">
        <w:rPr>
          <w:rFonts w:asciiTheme="minorHAnsi" w:hAnsiTheme="minorHAnsi" w:cstheme="minorHAnsi"/>
          <w:bCs/>
          <w:szCs w:val="20"/>
        </w:rPr>
        <w:t>.</w:t>
      </w:r>
      <w:r w:rsidR="00564E9B" w:rsidRPr="00564E9B">
        <w:rPr>
          <w:rFonts w:asciiTheme="minorHAnsi" w:hAnsiTheme="minorHAnsi" w:cstheme="minorHAnsi"/>
          <w:bCs/>
          <w:szCs w:val="20"/>
        </w:rPr>
        <w:t xml:space="preserve"> </w:t>
      </w:r>
      <w:r w:rsidR="00564E9B" w:rsidRPr="007756A3">
        <w:rPr>
          <w:rFonts w:asciiTheme="minorHAnsi" w:hAnsiTheme="minorHAnsi" w:cstheme="minorHAnsi"/>
          <w:bCs/>
          <w:szCs w:val="20"/>
        </w:rPr>
        <w:t xml:space="preserve">After the warranty period, the repairs are a commercial transaction between the end-user and the BCA. NBP is only involved when there are </w:t>
      </w:r>
      <w:r w:rsidR="008A418B">
        <w:rPr>
          <w:rFonts w:asciiTheme="minorHAnsi" w:hAnsiTheme="minorHAnsi" w:cstheme="minorHAnsi"/>
          <w:bCs/>
          <w:szCs w:val="20"/>
        </w:rPr>
        <w:t xml:space="preserve">reported </w:t>
      </w:r>
      <w:r w:rsidR="00564E9B" w:rsidRPr="007756A3">
        <w:rPr>
          <w:rFonts w:asciiTheme="minorHAnsi" w:hAnsiTheme="minorHAnsi" w:cstheme="minorHAnsi"/>
          <w:bCs/>
          <w:szCs w:val="20"/>
        </w:rPr>
        <w:t xml:space="preserve">issues, these are recorded in the grievance sheet, if any. </w:t>
      </w:r>
      <w:r w:rsidR="00564E9B" w:rsidRPr="00EF5F1B">
        <w:rPr>
          <w:rFonts w:asciiTheme="minorHAnsi" w:hAnsiTheme="minorHAnsi" w:cstheme="minorHAnsi"/>
          <w:bCs/>
          <w:szCs w:val="20"/>
        </w:rPr>
        <w:t>See annex G.</w:t>
      </w:r>
    </w:p>
    <w:p w14:paraId="4A33ACFA" w14:textId="4452E70E" w:rsidR="00AA18D9" w:rsidRPr="007756A3" w:rsidRDefault="00AA18D9" w:rsidP="00AA18D9">
      <w:pPr>
        <w:pStyle w:val="ListParagraph"/>
        <w:ind w:left="0"/>
        <w:jc w:val="both"/>
        <w:rPr>
          <w:rFonts w:asciiTheme="minorHAnsi" w:hAnsiTheme="minorHAnsi" w:cstheme="minorHAnsi"/>
          <w:bCs/>
          <w:szCs w:val="20"/>
        </w:rPr>
      </w:pPr>
    </w:p>
    <w:p w14:paraId="70E8BAE7" w14:textId="2DB3D5A9" w:rsidR="00073467" w:rsidRDefault="00F71319" w:rsidP="007756A3">
      <w:pPr>
        <w:pStyle w:val="ListParagraph"/>
        <w:ind w:left="0"/>
        <w:jc w:val="both"/>
        <w:rPr>
          <w:rFonts w:asciiTheme="minorHAnsi" w:hAnsiTheme="minorHAnsi" w:cstheme="minorHAnsi"/>
          <w:bCs/>
          <w:szCs w:val="20"/>
        </w:rPr>
      </w:pPr>
      <w:r>
        <w:rPr>
          <w:rFonts w:asciiTheme="minorHAnsi" w:hAnsiTheme="minorHAnsi" w:cstheme="minorHAnsi"/>
          <w:bCs/>
          <w:szCs w:val="20"/>
        </w:rPr>
        <w:t xml:space="preserve">It should be noted that </w:t>
      </w:r>
      <w:r w:rsidR="00153ACA">
        <w:rPr>
          <w:rFonts w:asciiTheme="minorHAnsi" w:hAnsiTheme="minorHAnsi" w:cstheme="minorHAnsi"/>
          <w:bCs/>
          <w:szCs w:val="20"/>
        </w:rPr>
        <w:t>while NBP is</w:t>
      </w:r>
      <w:r w:rsidR="00275D75">
        <w:rPr>
          <w:rFonts w:asciiTheme="minorHAnsi" w:hAnsiTheme="minorHAnsi" w:cstheme="minorHAnsi"/>
          <w:bCs/>
          <w:szCs w:val="20"/>
        </w:rPr>
        <w:t xml:space="preserve"> a </w:t>
      </w:r>
      <w:r w:rsidR="001D4CD6">
        <w:rPr>
          <w:rFonts w:asciiTheme="minorHAnsi" w:hAnsiTheme="minorHAnsi" w:cstheme="minorHAnsi"/>
          <w:bCs/>
          <w:szCs w:val="20"/>
        </w:rPr>
        <w:t>managing and</w:t>
      </w:r>
      <w:r w:rsidR="001C6F7D">
        <w:rPr>
          <w:rFonts w:asciiTheme="minorHAnsi" w:hAnsiTheme="minorHAnsi" w:cstheme="minorHAnsi"/>
          <w:bCs/>
          <w:szCs w:val="20"/>
        </w:rPr>
        <w:t xml:space="preserve"> supporting</w:t>
      </w:r>
      <w:r w:rsidR="008C291E">
        <w:rPr>
          <w:rFonts w:asciiTheme="minorHAnsi" w:hAnsiTheme="minorHAnsi" w:cstheme="minorHAnsi"/>
          <w:bCs/>
          <w:szCs w:val="20"/>
        </w:rPr>
        <w:t xml:space="preserve"> bo</w:t>
      </w:r>
      <w:r w:rsidR="00887254">
        <w:rPr>
          <w:rFonts w:asciiTheme="minorHAnsi" w:hAnsiTheme="minorHAnsi" w:cstheme="minorHAnsi"/>
          <w:bCs/>
          <w:szCs w:val="20"/>
        </w:rPr>
        <w:t xml:space="preserve">dy of the </w:t>
      </w:r>
      <w:proofErr w:type="spellStart"/>
      <w:r w:rsidR="00887254">
        <w:rPr>
          <w:rFonts w:asciiTheme="minorHAnsi" w:hAnsiTheme="minorHAnsi" w:cstheme="minorHAnsi"/>
          <w:bCs/>
          <w:szCs w:val="20"/>
        </w:rPr>
        <w:t>programme</w:t>
      </w:r>
      <w:proofErr w:type="spellEnd"/>
      <w:r w:rsidR="001D4CD6">
        <w:rPr>
          <w:rFonts w:asciiTheme="minorHAnsi" w:hAnsiTheme="minorHAnsi" w:cstheme="minorHAnsi"/>
          <w:bCs/>
          <w:szCs w:val="20"/>
        </w:rPr>
        <w:t xml:space="preserve"> at national level</w:t>
      </w:r>
      <w:r w:rsidR="005A4DA0">
        <w:rPr>
          <w:rFonts w:asciiTheme="minorHAnsi" w:hAnsiTheme="minorHAnsi" w:cstheme="minorHAnsi"/>
          <w:bCs/>
          <w:szCs w:val="20"/>
        </w:rPr>
        <w:t>, PBP playing similar role at provincial level</w:t>
      </w:r>
      <w:r w:rsidR="000D640A">
        <w:rPr>
          <w:rFonts w:asciiTheme="minorHAnsi" w:hAnsiTheme="minorHAnsi" w:cstheme="minorHAnsi"/>
          <w:bCs/>
          <w:szCs w:val="20"/>
        </w:rPr>
        <w:t xml:space="preserve"> with the technical and financial support from NBP</w:t>
      </w:r>
      <w:r w:rsidR="0052709D">
        <w:rPr>
          <w:rFonts w:asciiTheme="minorHAnsi" w:hAnsiTheme="minorHAnsi" w:cstheme="minorHAnsi"/>
          <w:bCs/>
          <w:szCs w:val="20"/>
        </w:rPr>
        <w:t>.</w:t>
      </w:r>
      <w:r w:rsidR="005935B6">
        <w:rPr>
          <w:rFonts w:asciiTheme="minorHAnsi" w:hAnsiTheme="minorHAnsi" w:cstheme="minorHAnsi"/>
          <w:bCs/>
          <w:szCs w:val="20"/>
        </w:rPr>
        <w:t xml:space="preserve"> BCA is </w:t>
      </w:r>
      <w:r w:rsidR="00134E6C">
        <w:rPr>
          <w:rFonts w:asciiTheme="minorHAnsi" w:hAnsiTheme="minorHAnsi" w:cstheme="minorHAnsi"/>
          <w:bCs/>
          <w:szCs w:val="20"/>
        </w:rPr>
        <w:t xml:space="preserve">a private entity that receive </w:t>
      </w:r>
      <w:r w:rsidR="003650F2">
        <w:rPr>
          <w:rFonts w:asciiTheme="minorHAnsi" w:hAnsiTheme="minorHAnsi" w:cstheme="minorHAnsi"/>
          <w:bCs/>
          <w:szCs w:val="20"/>
        </w:rPr>
        <w:t xml:space="preserve">technical training from NBP and PBP and </w:t>
      </w:r>
      <w:r w:rsidR="005935B6">
        <w:rPr>
          <w:rFonts w:asciiTheme="minorHAnsi" w:hAnsiTheme="minorHAnsi" w:cstheme="minorHAnsi"/>
          <w:bCs/>
          <w:szCs w:val="20"/>
        </w:rPr>
        <w:t xml:space="preserve">work as </w:t>
      </w:r>
      <w:r w:rsidR="003650F2">
        <w:rPr>
          <w:rFonts w:asciiTheme="minorHAnsi" w:hAnsiTheme="minorHAnsi" w:cstheme="minorHAnsi"/>
          <w:bCs/>
          <w:szCs w:val="20"/>
        </w:rPr>
        <w:t>biodigester construct</w:t>
      </w:r>
      <w:r w:rsidR="002E43EF">
        <w:rPr>
          <w:rFonts w:asciiTheme="minorHAnsi" w:hAnsiTheme="minorHAnsi" w:cstheme="minorHAnsi"/>
          <w:bCs/>
          <w:szCs w:val="20"/>
        </w:rPr>
        <w:t>o</w:t>
      </w:r>
      <w:r w:rsidR="003650F2">
        <w:rPr>
          <w:rFonts w:asciiTheme="minorHAnsi" w:hAnsiTheme="minorHAnsi" w:cstheme="minorHAnsi"/>
          <w:bCs/>
          <w:szCs w:val="20"/>
        </w:rPr>
        <w:t>r in each target province</w:t>
      </w:r>
      <w:r w:rsidR="002A0923">
        <w:rPr>
          <w:rFonts w:asciiTheme="minorHAnsi" w:hAnsiTheme="minorHAnsi" w:cstheme="minorHAnsi"/>
          <w:bCs/>
          <w:szCs w:val="20"/>
        </w:rPr>
        <w:t xml:space="preserve"> as </w:t>
      </w:r>
      <w:r w:rsidR="0084610A">
        <w:rPr>
          <w:rFonts w:asciiTheme="minorHAnsi" w:hAnsiTheme="minorHAnsi" w:cstheme="minorHAnsi"/>
          <w:bCs/>
          <w:szCs w:val="20"/>
        </w:rPr>
        <w:t xml:space="preserve">illustrated </w:t>
      </w:r>
      <w:r w:rsidR="002A0923">
        <w:rPr>
          <w:rFonts w:asciiTheme="minorHAnsi" w:hAnsiTheme="minorHAnsi" w:cstheme="minorHAnsi"/>
          <w:bCs/>
          <w:szCs w:val="20"/>
        </w:rPr>
        <w:t xml:space="preserve">in </w:t>
      </w:r>
      <w:r w:rsidR="00264565">
        <w:rPr>
          <w:rFonts w:asciiTheme="minorHAnsi" w:hAnsiTheme="minorHAnsi" w:cstheme="minorHAnsi"/>
          <w:bCs/>
          <w:szCs w:val="20"/>
        </w:rPr>
        <w:fldChar w:fldCharType="begin"/>
      </w:r>
      <w:r w:rsidR="00264565">
        <w:rPr>
          <w:rFonts w:asciiTheme="minorHAnsi" w:hAnsiTheme="minorHAnsi" w:cstheme="minorHAnsi"/>
          <w:bCs/>
          <w:szCs w:val="20"/>
        </w:rPr>
        <w:instrText xml:space="preserve"> REF _Ref140728803 \h </w:instrText>
      </w:r>
      <w:r w:rsidR="00264565">
        <w:rPr>
          <w:rFonts w:asciiTheme="minorHAnsi" w:hAnsiTheme="minorHAnsi" w:cstheme="minorHAnsi"/>
          <w:bCs/>
          <w:szCs w:val="20"/>
        </w:rPr>
      </w:r>
      <w:r w:rsidR="00264565">
        <w:rPr>
          <w:rFonts w:asciiTheme="minorHAnsi" w:hAnsiTheme="minorHAnsi" w:cstheme="minorHAnsi"/>
          <w:bCs/>
          <w:szCs w:val="20"/>
        </w:rPr>
        <w:fldChar w:fldCharType="separate"/>
      </w:r>
      <w:r w:rsidR="00264565" w:rsidRPr="00A26003">
        <w:rPr>
          <w:bCs/>
        </w:rPr>
        <w:t xml:space="preserve">Figure </w:t>
      </w:r>
      <w:r w:rsidR="00264565">
        <w:rPr>
          <w:b/>
          <w:bCs/>
          <w:noProof/>
        </w:rPr>
        <w:t>2</w:t>
      </w:r>
      <w:r w:rsidR="00264565">
        <w:rPr>
          <w:rFonts w:asciiTheme="minorHAnsi" w:hAnsiTheme="minorHAnsi" w:cstheme="minorHAnsi"/>
          <w:bCs/>
          <w:szCs w:val="20"/>
        </w:rPr>
        <w:fldChar w:fldCharType="end"/>
      </w:r>
      <w:r w:rsidR="00264565">
        <w:rPr>
          <w:rFonts w:asciiTheme="minorHAnsi" w:hAnsiTheme="minorHAnsi" w:cstheme="minorHAnsi"/>
          <w:bCs/>
          <w:szCs w:val="20"/>
        </w:rPr>
        <w:t xml:space="preserve"> and </w:t>
      </w:r>
      <w:r w:rsidR="00264565">
        <w:rPr>
          <w:rFonts w:asciiTheme="minorHAnsi" w:hAnsiTheme="minorHAnsi" w:cstheme="minorHAnsi"/>
          <w:bCs/>
          <w:szCs w:val="20"/>
        </w:rPr>
        <w:fldChar w:fldCharType="begin"/>
      </w:r>
      <w:r w:rsidR="00264565">
        <w:rPr>
          <w:rFonts w:asciiTheme="minorHAnsi" w:hAnsiTheme="minorHAnsi" w:cstheme="minorHAnsi"/>
          <w:bCs/>
          <w:szCs w:val="20"/>
        </w:rPr>
        <w:instrText xml:space="preserve"> REF _Ref140728817 \h </w:instrText>
      </w:r>
      <w:r w:rsidR="00264565">
        <w:rPr>
          <w:rFonts w:asciiTheme="minorHAnsi" w:hAnsiTheme="minorHAnsi" w:cstheme="minorHAnsi"/>
          <w:bCs/>
          <w:szCs w:val="20"/>
        </w:rPr>
      </w:r>
      <w:r w:rsidR="00264565">
        <w:rPr>
          <w:rFonts w:asciiTheme="minorHAnsi" w:hAnsiTheme="minorHAnsi" w:cstheme="minorHAnsi"/>
          <w:bCs/>
          <w:szCs w:val="20"/>
        </w:rPr>
        <w:fldChar w:fldCharType="separate"/>
      </w:r>
      <w:r w:rsidR="00264565" w:rsidRPr="00A26003">
        <w:rPr>
          <w:bCs/>
        </w:rPr>
        <w:t xml:space="preserve">Figure </w:t>
      </w:r>
      <w:r w:rsidR="00264565" w:rsidRPr="00A26003">
        <w:rPr>
          <w:bCs/>
          <w:noProof/>
        </w:rPr>
        <w:t>3</w:t>
      </w:r>
      <w:r w:rsidR="00264565">
        <w:rPr>
          <w:rFonts w:asciiTheme="minorHAnsi" w:hAnsiTheme="minorHAnsi" w:cstheme="minorHAnsi"/>
          <w:bCs/>
          <w:szCs w:val="20"/>
        </w:rPr>
        <w:fldChar w:fldCharType="end"/>
      </w:r>
      <w:r w:rsidR="00825A49">
        <w:rPr>
          <w:rFonts w:asciiTheme="minorHAnsi" w:hAnsiTheme="minorHAnsi" w:cstheme="minorHAnsi"/>
          <w:bCs/>
          <w:szCs w:val="20"/>
        </w:rPr>
        <w:t>.</w:t>
      </w:r>
    </w:p>
    <w:p w14:paraId="1818486A" w14:textId="77777777" w:rsidR="000D23FF" w:rsidRDefault="000D23FF" w:rsidP="00A74352">
      <w:pPr>
        <w:spacing w:line="276" w:lineRule="auto"/>
        <w:jc w:val="both"/>
      </w:pPr>
    </w:p>
    <w:p w14:paraId="448CB7F3" w14:textId="77777777" w:rsidR="00AA60F6" w:rsidRDefault="002440A3" w:rsidP="00A26003">
      <w:pPr>
        <w:keepNext/>
        <w:spacing w:line="276" w:lineRule="auto"/>
        <w:jc w:val="center"/>
      </w:pPr>
      <w:r>
        <w:rPr>
          <w:noProof/>
          <w14:cntxtAlts w14:val="0"/>
        </w:rPr>
        <w:drawing>
          <wp:inline distT="0" distB="0" distL="0" distR="0" wp14:anchorId="00344FA0" wp14:editId="5C99A79E">
            <wp:extent cx="4738929" cy="2835342"/>
            <wp:effectExtent l="0" t="0" r="0" b="0"/>
            <wp:docPr id="85241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24168" name="Picture 8524168"/>
                    <pic:cNvPicPr/>
                  </pic:nvPicPr>
                  <pic:blipFill>
                    <a:blip r:embed="rId20">
                      <a:extLst>
                        <a:ext uri="{28A0092B-C50C-407E-A947-70E740481C1C}">
                          <a14:useLocalDpi xmlns:a14="http://schemas.microsoft.com/office/drawing/2010/main" val="0"/>
                        </a:ext>
                      </a:extLst>
                    </a:blip>
                    <a:stretch>
                      <a:fillRect/>
                    </a:stretch>
                  </pic:blipFill>
                  <pic:spPr>
                    <a:xfrm>
                      <a:off x="0" y="0"/>
                      <a:ext cx="4746532" cy="2839891"/>
                    </a:xfrm>
                    <a:prstGeom prst="rect">
                      <a:avLst/>
                    </a:prstGeom>
                  </pic:spPr>
                </pic:pic>
              </a:graphicData>
            </a:graphic>
          </wp:inline>
        </w:drawing>
      </w:r>
    </w:p>
    <w:p w14:paraId="6B2F5F88" w14:textId="766470B1" w:rsidR="00246503" w:rsidRPr="00A26003" w:rsidRDefault="00AA60F6" w:rsidP="00A26003">
      <w:pPr>
        <w:pStyle w:val="Caption"/>
        <w:jc w:val="center"/>
        <w:rPr>
          <w:bCs/>
        </w:rPr>
      </w:pPr>
      <w:bookmarkStart w:id="30" w:name="_Ref140728803"/>
      <w:r w:rsidRPr="00A26003">
        <w:rPr>
          <w:b w:val="0"/>
          <w:bCs/>
        </w:rPr>
        <w:t xml:space="preserve">Figure </w:t>
      </w:r>
      <w:r w:rsidRPr="00A26003">
        <w:rPr>
          <w:b w:val="0"/>
          <w:bCs/>
        </w:rPr>
        <w:fldChar w:fldCharType="begin"/>
      </w:r>
      <w:r w:rsidRPr="00A26003">
        <w:rPr>
          <w:b w:val="0"/>
          <w:bCs/>
        </w:rPr>
        <w:instrText xml:space="preserve"> SEQ Figure \* ARABIC </w:instrText>
      </w:r>
      <w:r w:rsidRPr="00A26003">
        <w:rPr>
          <w:b w:val="0"/>
          <w:bCs/>
        </w:rPr>
        <w:fldChar w:fldCharType="separate"/>
      </w:r>
      <w:r w:rsidR="00222140">
        <w:rPr>
          <w:b w:val="0"/>
          <w:bCs/>
          <w:noProof/>
        </w:rPr>
        <w:t>2</w:t>
      </w:r>
      <w:r w:rsidRPr="00A26003">
        <w:rPr>
          <w:b w:val="0"/>
          <w:bCs/>
        </w:rPr>
        <w:fldChar w:fldCharType="end"/>
      </w:r>
      <w:bookmarkEnd w:id="30"/>
      <w:r w:rsidRPr="00A26003">
        <w:rPr>
          <w:b w:val="0"/>
          <w:bCs/>
        </w:rPr>
        <w:t>. NBP</w:t>
      </w:r>
      <w:r w:rsidR="00676E92">
        <w:rPr>
          <w:b w:val="0"/>
          <w:bCs/>
        </w:rPr>
        <w:t xml:space="preserve">’s </w:t>
      </w:r>
      <w:r w:rsidR="0099388F" w:rsidRPr="00A26003">
        <w:rPr>
          <w:b w:val="0"/>
          <w:bCs/>
        </w:rPr>
        <w:t>organizational chart</w:t>
      </w:r>
    </w:p>
    <w:p w14:paraId="2393CF47" w14:textId="77777777" w:rsidR="006A0894" w:rsidRDefault="006A0894" w:rsidP="00A26003">
      <w:pPr>
        <w:spacing w:line="276" w:lineRule="auto"/>
        <w:jc w:val="center"/>
      </w:pPr>
    </w:p>
    <w:p w14:paraId="3E985C08" w14:textId="77777777" w:rsidR="001C7E07" w:rsidRDefault="001C7E07" w:rsidP="00A74352">
      <w:pPr>
        <w:spacing w:line="276" w:lineRule="auto"/>
        <w:jc w:val="both"/>
      </w:pPr>
    </w:p>
    <w:p w14:paraId="2950F39E" w14:textId="77777777" w:rsidR="00222140" w:rsidRDefault="001C7E07" w:rsidP="00A26003">
      <w:pPr>
        <w:keepNext/>
        <w:spacing w:line="276" w:lineRule="auto"/>
        <w:jc w:val="center"/>
      </w:pPr>
      <w:r>
        <w:rPr>
          <w:noProof/>
          <w14:cntxtAlts w14:val="0"/>
        </w:rPr>
        <w:drawing>
          <wp:inline distT="0" distB="0" distL="0" distR="0" wp14:anchorId="5B8B2A1D" wp14:editId="7285131D">
            <wp:extent cx="4165600" cy="2768600"/>
            <wp:effectExtent l="0" t="0" r="0" b="0"/>
            <wp:docPr id="1027586280" name="Picture 2"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586280" name="Picture 2" descr="A diagram of a company&#10;&#10;Description automatically generated"/>
                    <pic:cNvPicPr/>
                  </pic:nvPicPr>
                  <pic:blipFill>
                    <a:blip r:embed="rId21">
                      <a:extLst>
                        <a:ext uri="{28A0092B-C50C-407E-A947-70E740481C1C}">
                          <a14:useLocalDpi xmlns:a14="http://schemas.microsoft.com/office/drawing/2010/main" val="0"/>
                        </a:ext>
                      </a:extLst>
                    </a:blip>
                    <a:stretch>
                      <a:fillRect/>
                    </a:stretch>
                  </pic:blipFill>
                  <pic:spPr>
                    <a:xfrm>
                      <a:off x="0" y="0"/>
                      <a:ext cx="4165600" cy="2768600"/>
                    </a:xfrm>
                    <a:prstGeom prst="rect">
                      <a:avLst/>
                    </a:prstGeom>
                  </pic:spPr>
                </pic:pic>
              </a:graphicData>
            </a:graphic>
          </wp:inline>
        </w:drawing>
      </w:r>
    </w:p>
    <w:p w14:paraId="3AFF1375" w14:textId="3F35B977" w:rsidR="002440A3" w:rsidRPr="00A26003" w:rsidRDefault="00222140" w:rsidP="00A26003">
      <w:pPr>
        <w:pStyle w:val="Caption"/>
        <w:jc w:val="center"/>
        <w:rPr>
          <w:bCs/>
        </w:rPr>
      </w:pPr>
      <w:bookmarkStart w:id="31" w:name="_Ref140728817"/>
      <w:r w:rsidRPr="00A26003">
        <w:rPr>
          <w:b w:val="0"/>
          <w:bCs/>
        </w:rPr>
        <w:t xml:space="preserve">Figure </w:t>
      </w:r>
      <w:r w:rsidRPr="00A26003">
        <w:rPr>
          <w:b w:val="0"/>
          <w:bCs/>
        </w:rPr>
        <w:fldChar w:fldCharType="begin"/>
      </w:r>
      <w:r w:rsidRPr="00A26003">
        <w:rPr>
          <w:b w:val="0"/>
          <w:bCs/>
        </w:rPr>
        <w:instrText xml:space="preserve"> SEQ Figure \* ARABIC </w:instrText>
      </w:r>
      <w:r w:rsidRPr="00A26003">
        <w:rPr>
          <w:b w:val="0"/>
          <w:bCs/>
        </w:rPr>
        <w:fldChar w:fldCharType="separate"/>
      </w:r>
      <w:r w:rsidRPr="00A26003">
        <w:rPr>
          <w:b w:val="0"/>
          <w:bCs/>
          <w:noProof/>
        </w:rPr>
        <w:t>3</w:t>
      </w:r>
      <w:r w:rsidRPr="00A26003">
        <w:rPr>
          <w:b w:val="0"/>
          <w:bCs/>
        </w:rPr>
        <w:fldChar w:fldCharType="end"/>
      </w:r>
      <w:bookmarkEnd w:id="31"/>
      <w:r w:rsidRPr="00A26003">
        <w:rPr>
          <w:b w:val="0"/>
          <w:bCs/>
        </w:rPr>
        <w:t>. PBP's organizational chart</w:t>
      </w:r>
    </w:p>
    <w:p w14:paraId="10477C7F" w14:textId="77777777" w:rsidR="00074F29" w:rsidRPr="003B1DEE" w:rsidRDefault="00074F29" w:rsidP="009026D0">
      <w:pPr>
        <w:spacing w:line="276" w:lineRule="auto"/>
      </w:pPr>
    </w:p>
    <w:p w14:paraId="6A0040DF" w14:textId="77777777" w:rsidR="00816579" w:rsidRPr="00D316C4" w:rsidRDefault="00816579" w:rsidP="009026D0">
      <w:pPr>
        <w:pStyle w:val="SectionList2nd"/>
        <w:spacing w:line="276" w:lineRule="auto"/>
      </w:pPr>
      <w:bookmarkStart w:id="32" w:name="_Toc40962740"/>
      <w:r w:rsidRPr="00D316C4">
        <w:t xml:space="preserve">Forward Action Requests </w:t>
      </w:r>
    </w:p>
    <w:p w14:paraId="59F4D9E7" w14:textId="34A94534" w:rsidR="00B90182" w:rsidRPr="003B1DEE" w:rsidRDefault="00B90182" w:rsidP="009026D0">
      <w:pPr>
        <w:spacing w:line="276" w:lineRule="auto"/>
      </w:pPr>
      <w:r>
        <w:t>N/A</w:t>
      </w:r>
    </w:p>
    <w:p w14:paraId="060A2864" w14:textId="77777777" w:rsidR="00816579" w:rsidRDefault="00816579">
      <w:pPr>
        <w:pStyle w:val="SectionList"/>
      </w:pPr>
      <w:r w:rsidRPr="00241108">
        <w:t>Post-</w:t>
      </w:r>
      <w:r>
        <w:t>Design Certification</w:t>
      </w:r>
      <w:r w:rsidRPr="00241108">
        <w:t xml:space="preserve"> changes</w:t>
      </w:r>
      <w:bookmarkEnd w:id="32"/>
    </w:p>
    <w:p w14:paraId="4EBC45D1" w14:textId="77777777" w:rsidR="00816579" w:rsidRPr="003B1DEE" w:rsidRDefault="00816579" w:rsidP="009026D0">
      <w:pPr>
        <w:spacing w:line="276" w:lineRule="auto"/>
      </w:pPr>
      <w:r w:rsidRPr="003B1DEE">
        <w:t>&gt;&gt;</w:t>
      </w:r>
    </w:p>
    <w:p w14:paraId="27CF3353" w14:textId="77777777" w:rsidR="00816579" w:rsidRPr="00D316C4" w:rsidRDefault="00816579" w:rsidP="009026D0">
      <w:pPr>
        <w:pStyle w:val="SectionList2nd"/>
        <w:spacing w:line="276" w:lineRule="auto"/>
      </w:pPr>
      <w:bookmarkStart w:id="33" w:name="_Ref418094308"/>
      <w:bookmarkStart w:id="34" w:name="_Toc40962741"/>
      <w:r w:rsidRPr="00D316C4">
        <w:t>Temporary deviations from the approved Monitoring &amp; Reporting Plan, methodology or standardized baseline</w:t>
      </w:r>
      <w:bookmarkEnd w:id="33"/>
      <w:bookmarkEnd w:id="34"/>
    </w:p>
    <w:p w14:paraId="52F0CD2B" w14:textId="744963FD" w:rsidR="00816579" w:rsidRDefault="00816579" w:rsidP="009026D0">
      <w:pPr>
        <w:spacing w:line="276" w:lineRule="auto"/>
      </w:pPr>
      <w:r w:rsidRPr="003B1DEE">
        <w:t>&gt;&gt;</w:t>
      </w:r>
    </w:p>
    <w:p w14:paraId="6C1CBE79" w14:textId="77777777" w:rsidR="003F03DE" w:rsidRDefault="003F03DE" w:rsidP="003F03DE">
      <w:pPr>
        <w:spacing w:line="276" w:lineRule="auto"/>
      </w:pPr>
      <w:r>
        <w:t>N/A</w:t>
      </w:r>
    </w:p>
    <w:p w14:paraId="7570B8C7" w14:textId="4514F0BD" w:rsidR="0030603A" w:rsidRPr="003B1DEE" w:rsidRDefault="0030603A" w:rsidP="009026D0">
      <w:pPr>
        <w:spacing w:line="276" w:lineRule="auto"/>
      </w:pPr>
    </w:p>
    <w:p w14:paraId="7AFBD88A" w14:textId="77777777" w:rsidR="00816579" w:rsidRPr="00D316C4" w:rsidRDefault="00816579" w:rsidP="009026D0">
      <w:pPr>
        <w:pStyle w:val="SectionList2nd"/>
        <w:spacing w:line="276" w:lineRule="auto"/>
      </w:pPr>
      <w:bookmarkStart w:id="35" w:name="_Ref418094311"/>
      <w:bookmarkStart w:id="36" w:name="_Toc40962742"/>
      <w:r w:rsidRPr="00D316C4">
        <w:t>Corrections</w:t>
      </w:r>
      <w:bookmarkEnd w:id="35"/>
      <w:bookmarkEnd w:id="36"/>
    </w:p>
    <w:p w14:paraId="0F9376C4" w14:textId="47E1801D" w:rsidR="00037B70" w:rsidRDefault="003F03DE" w:rsidP="009026D0">
      <w:pPr>
        <w:spacing w:line="276" w:lineRule="auto"/>
      </w:pPr>
      <w:r>
        <w:t>N/A</w:t>
      </w:r>
    </w:p>
    <w:p w14:paraId="194DC65F" w14:textId="77777777" w:rsidR="00816579" w:rsidRPr="00D316C4" w:rsidRDefault="00816579" w:rsidP="009026D0">
      <w:pPr>
        <w:pStyle w:val="SectionList2nd"/>
        <w:spacing w:line="276" w:lineRule="auto"/>
      </w:pPr>
      <w:bookmarkStart w:id="37" w:name="_Ref418094316"/>
      <w:bookmarkStart w:id="38" w:name="_Toc40962743"/>
      <w:r w:rsidRPr="00D316C4">
        <w:t>Changes to start date of crediting period</w:t>
      </w:r>
      <w:bookmarkEnd w:id="37"/>
      <w:bookmarkEnd w:id="38"/>
      <w:r w:rsidRPr="00D316C4">
        <w:t xml:space="preserve"> </w:t>
      </w:r>
    </w:p>
    <w:p w14:paraId="57BFF7FD" w14:textId="64AB1E04" w:rsidR="00816579" w:rsidRDefault="00816579" w:rsidP="009026D0">
      <w:pPr>
        <w:spacing w:line="276" w:lineRule="auto"/>
      </w:pPr>
      <w:r w:rsidRPr="003B1DEE">
        <w:t>&gt;&gt;</w:t>
      </w:r>
    </w:p>
    <w:p w14:paraId="13AB7159" w14:textId="4A0657F0" w:rsidR="00933B64" w:rsidRPr="003B1DEE" w:rsidRDefault="00933B64" w:rsidP="009026D0">
      <w:pPr>
        <w:spacing w:line="276" w:lineRule="auto"/>
      </w:pPr>
      <w:r>
        <w:t>N/A</w:t>
      </w:r>
    </w:p>
    <w:p w14:paraId="7A9977B4" w14:textId="132E0737" w:rsidR="00816579" w:rsidRPr="00D316C4" w:rsidRDefault="00816579" w:rsidP="009026D0">
      <w:pPr>
        <w:pStyle w:val="SectionList2nd"/>
        <w:spacing w:line="276" w:lineRule="auto"/>
      </w:pPr>
      <w:bookmarkStart w:id="39" w:name="_Ref418094322"/>
      <w:bookmarkStart w:id="40" w:name="_Toc40962744"/>
      <w:r w:rsidRPr="00D316C4">
        <w:t>Permanent changes from the Design Certified monitoring plan, applied methodology or applied standardized baseline</w:t>
      </w:r>
      <w:bookmarkEnd w:id="39"/>
      <w:bookmarkEnd w:id="40"/>
      <w:r w:rsidR="00F65818">
        <w:t>.</w:t>
      </w:r>
    </w:p>
    <w:p w14:paraId="6C922993" w14:textId="5C61C959" w:rsidR="00816579" w:rsidRDefault="00816579" w:rsidP="009026D0">
      <w:pPr>
        <w:spacing w:line="276" w:lineRule="auto"/>
      </w:pPr>
      <w:r w:rsidRPr="003B1DEE">
        <w:t>&gt;&gt;</w:t>
      </w:r>
    </w:p>
    <w:p w14:paraId="2E7644CC" w14:textId="49B9DC5D" w:rsidR="00933B64" w:rsidRPr="003B1DEE" w:rsidRDefault="00933B64" w:rsidP="009026D0">
      <w:pPr>
        <w:spacing w:line="276" w:lineRule="auto"/>
      </w:pPr>
      <w:r>
        <w:t>N/A</w:t>
      </w:r>
    </w:p>
    <w:p w14:paraId="3E51EFE7" w14:textId="77777777" w:rsidR="00816579" w:rsidRPr="00D316C4" w:rsidRDefault="00816579" w:rsidP="009026D0">
      <w:pPr>
        <w:pStyle w:val="SectionList2nd"/>
        <w:spacing w:line="276" w:lineRule="auto"/>
      </w:pPr>
      <w:bookmarkStart w:id="41" w:name="_Ref418094327"/>
      <w:bookmarkStart w:id="42" w:name="_Toc40962745"/>
      <w:r w:rsidRPr="00D316C4">
        <w:t>Changes to project design of approved project</w:t>
      </w:r>
      <w:bookmarkEnd w:id="41"/>
      <w:bookmarkEnd w:id="42"/>
    </w:p>
    <w:p w14:paraId="686D425D" w14:textId="7A47BA1E" w:rsidR="00816579" w:rsidRDefault="00816579" w:rsidP="009026D0">
      <w:pPr>
        <w:spacing w:line="276" w:lineRule="auto"/>
      </w:pPr>
      <w:r w:rsidRPr="003B1DEE">
        <w:t>&gt;&gt;</w:t>
      </w:r>
    </w:p>
    <w:p w14:paraId="01736A28" w14:textId="5BE9AF7E" w:rsidR="00E51EF3" w:rsidRPr="003B1DEE" w:rsidRDefault="00933B64" w:rsidP="009026D0">
      <w:pPr>
        <w:spacing w:line="276" w:lineRule="auto"/>
      </w:pPr>
      <w:r>
        <w:t>N/A</w:t>
      </w:r>
    </w:p>
    <w:p w14:paraId="6D29B730" w14:textId="77777777" w:rsidR="00AE101A" w:rsidRDefault="00AE101A">
      <w:pPr>
        <w:spacing w:line="276" w:lineRule="auto"/>
        <w:contextualSpacing w:val="0"/>
        <w:rPr>
          <w:rFonts w:asciiTheme="majorHAnsi" w:eastAsia="Times New Roman" w:hAnsiTheme="majorHAnsi" w:cs="Arial"/>
          <w:color w:val="auto"/>
          <w:sz w:val="28"/>
          <w:szCs w:val="22"/>
          <w:lang w:val="en-GB" w:eastAsia="en-GB"/>
          <w14:cntxtAlts w14:val="0"/>
        </w:rPr>
      </w:pPr>
      <w:bookmarkStart w:id="43" w:name="_Toc40962746"/>
      <w:bookmarkStart w:id="44" w:name="_Ref47706319"/>
      <w:bookmarkStart w:id="45" w:name="_Ref49860669"/>
      <w:r>
        <w:br w:type="page"/>
      </w:r>
    </w:p>
    <w:p w14:paraId="4297D4A2" w14:textId="5B447AD9" w:rsidR="00816579" w:rsidRPr="00241108" w:rsidRDefault="00816579" w:rsidP="009026D0">
      <w:pPr>
        <w:pStyle w:val="SectionTitle"/>
        <w:spacing w:line="276" w:lineRule="auto"/>
      </w:pPr>
      <w:r w:rsidRPr="00241108">
        <w:t>DESCRIPTION OF MONITORING SYSTEM APPLIED BY THE PROJECT</w:t>
      </w:r>
      <w:bookmarkEnd w:id="43"/>
      <w:bookmarkEnd w:id="44"/>
      <w:bookmarkEnd w:id="45"/>
    </w:p>
    <w:p w14:paraId="55C52570" w14:textId="6DEF9591" w:rsidR="00816579" w:rsidRDefault="00816579" w:rsidP="009026D0">
      <w:pPr>
        <w:spacing w:line="276" w:lineRule="auto"/>
      </w:pPr>
      <w:r w:rsidRPr="003B1DEE">
        <w:t>&gt;&gt;</w:t>
      </w:r>
    </w:p>
    <w:p w14:paraId="632585F7" w14:textId="260D9472" w:rsidR="000142FD" w:rsidRDefault="000142FD" w:rsidP="009026D0">
      <w:pPr>
        <w:spacing w:line="276" w:lineRule="auto"/>
        <w:jc w:val="both"/>
      </w:pPr>
      <w:r>
        <w:t>The monitoring plan in the PDD is the same as section D in th</w:t>
      </w:r>
      <w:r w:rsidR="00573A08">
        <w:t>is MR template.</w:t>
      </w:r>
      <w:r>
        <w:t xml:space="preserve"> In this section the surveys are described that have been used to gather data</w:t>
      </w:r>
      <w:r w:rsidR="00573A08">
        <w:t xml:space="preserve"> conform registered monitoring plan. The sampling is included in section D4.</w:t>
      </w:r>
      <w:r>
        <w:t xml:space="preserve"> </w:t>
      </w:r>
    </w:p>
    <w:p w14:paraId="2D1B6187" w14:textId="77777777" w:rsidR="000142FD" w:rsidRDefault="000142FD" w:rsidP="009026D0">
      <w:pPr>
        <w:spacing w:line="276" w:lineRule="auto"/>
        <w:jc w:val="both"/>
      </w:pPr>
    </w:p>
    <w:p w14:paraId="0BDB8323" w14:textId="31914546" w:rsidR="00136163" w:rsidRPr="00A845D7" w:rsidRDefault="00136163" w:rsidP="009026D0">
      <w:pPr>
        <w:spacing w:line="276" w:lineRule="auto"/>
        <w:jc w:val="both"/>
      </w:pPr>
      <w:r w:rsidRPr="00A845D7">
        <w:t xml:space="preserve">The objective of the monitoring effort conducted under this </w:t>
      </w:r>
      <w:r>
        <w:t xml:space="preserve">project </w:t>
      </w:r>
      <w:r w:rsidRPr="00A845D7">
        <w:t xml:space="preserve">was to meet the monitoring requirements set forth in the methodology ‘Technologies and Practices to Displace Decentralized Thermal Energy Consumption’ (Version 3.1), as per the PDD. </w:t>
      </w:r>
    </w:p>
    <w:p w14:paraId="7F4284EB" w14:textId="77777777" w:rsidR="00136163" w:rsidRPr="00A845D7" w:rsidRDefault="00136163" w:rsidP="009026D0">
      <w:pPr>
        <w:spacing w:line="276" w:lineRule="auto"/>
        <w:jc w:val="both"/>
      </w:pPr>
    </w:p>
    <w:p w14:paraId="49BBA604" w14:textId="3B4E6210" w:rsidR="000465CD" w:rsidRDefault="00136163" w:rsidP="009026D0">
      <w:pPr>
        <w:spacing w:line="276" w:lineRule="auto"/>
        <w:jc w:val="both"/>
      </w:pPr>
      <w:r w:rsidRPr="00A845D7">
        <w:t xml:space="preserve">As per registered PDD </w:t>
      </w:r>
      <w:proofErr w:type="gramStart"/>
      <w:r w:rsidRPr="00A845D7">
        <w:t>a number of</w:t>
      </w:r>
      <w:proofErr w:type="gramEnd"/>
      <w:r w:rsidRPr="00A845D7">
        <w:t xml:space="preserve"> monitoring activities were undertaken for this monitoring period</w:t>
      </w:r>
      <w:r w:rsidR="000465CD">
        <w:t>:</w:t>
      </w:r>
    </w:p>
    <w:p w14:paraId="4914DBD3" w14:textId="40420997" w:rsidR="000465CD" w:rsidRDefault="000465CD" w:rsidP="009026D0">
      <w:pPr>
        <w:spacing w:line="276" w:lineRule="auto"/>
        <w:jc w:val="both"/>
      </w:pPr>
    </w:p>
    <w:tbl>
      <w:tblPr>
        <w:tblStyle w:val="TableGrid"/>
        <w:tblW w:w="0" w:type="auto"/>
        <w:tblLook w:val="04A0" w:firstRow="1" w:lastRow="0" w:firstColumn="1" w:lastColumn="0" w:noHBand="0" w:noVBand="1"/>
      </w:tblPr>
      <w:tblGrid>
        <w:gridCol w:w="2405"/>
        <w:gridCol w:w="4961"/>
        <w:gridCol w:w="2256"/>
      </w:tblGrid>
      <w:tr w:rsidR="00A46E00" w14:paraId="511E158A" w14:textId="77777777" w:rsidTr="00EE767F">
        <w:tc>
          <w:tcPr>
            <w:tcW w:w="2405" w:type="dxa"/>
          </w:tcPr>
          <w:p w14:paraId="37367416" w14:textId="3D334B94" w:rsidR="000465CD" w:rsidRPr="00D316C4" w:rsidRDefault="000465CD" w:rsidP="009026D0">
            <w:pPr>
              <w:spacing w:line="276" w:lineRule="auto"/>
              <w:jc w:val="both"/>
              <w:rPr>
                <w:b/>
                <w:bCs/>
              </w:rPr>
            </w:pPr>
            <w:r w:rsidRPr="00D316C4">
              <w:rPr>
                <w:b/>
                <w:bCs/>
              </w:rPr>
              <w:t>S</w:t>
            </w:r>
            <w:r w:rsidR="00EE69B2" w:rsidRPr="00D316C4">
              <w:rPr>
                <w:b/>
                <w:bCs/>
              </w:rPr>
              <w:t>urvey</w:t>
            </w:r>
          </w:p>
        </w:tc>
        <w:tc>
          <w:tcPr>
            <w:tcW w:w="4961" w:type="dxa"/>
          </w:tcPr>
          <w:p w14:paraId="3F1052C0" w14:textId="33523153" w:rsidR="000465CD" w:rsidRPr="00D316C4" w:rsidRDefault="00EE69B2" w:rsidP="009026D0">
            <w:pPr>
              <w:spacing w:line="276" w:lineRule="auto"/>
              <w:jc w:val="both"/>
              <w:rPr>
                <w:b/>
                <w:bCs/>
              </w:rPr>
            </w:pPr>
            <w:r w:rsidRPr="00D316C4">
              <w:rPr>
                <w:b/>
                <w:bCs/>
              </w:rPr>
              <w:t>Description of survey</w:t>
            </w:r>
          </w:p>
        </w:tc>
        <w:tc>
          <w:tcPr>
            <w:tcW w:w="2256" w:type="dxa"/>
          </w:tcPr>
          <w:p w14:paraId="704352A9" w14:textId="22DC26A3" w:rsidR="000465CD" w:rsidRPr="00D316C4" w:rsidRDefault="00EE69B2" w:rsidP="009026D0">
            <w:pPr>
              <w:spacing w:line="276" w:lineRule="auto"/>
              <w:jc w:val="both"/>
              <w:rPr>
                <w:b/>
                <w:bCs/>
              </w:rPr>
            </w:pPr>
            <w:r w:rsidRPr="00D316C4">
              <w:rPr>
                <w:b/>
                <w:bCs/>
              </w:rPr>
              <w:t>Comment</w:t>
            </w:r>
          </w:p>
        </w:tc>
      </w:tr>
      <w:tr w:rsidR="00A46E00" w14:paraId="64B61CFC" w14:textId="77777777" w:rsidTr="00373339">
        <w:tc>
          <w:tcPr>
            <w:tcW w:w="2405" w:type="dxa"/>
            <w:shd w:val="clear" w:color="auto" w:fill="auto"/>
          </w:tcPr>
          <w:p w14:paraId="2A355CE4" w14:textId="4CED673D" w:rsidR="007B0B88" w:rsidRPr="00C14B3C" w:rsidRDefault="007B0B88" w:rsidP="009026D0">
            <w:pPr>
              <w:spacing w:line="276" w:lineRule="auto"/>
              <w:jc w:val="both"/>
            </w:pPr>
            <w:r w:rsidRPr="00C14B3C">
              <w:t>Usage survey</w:t>
            </w:r>
          </w:p>
        </w:tc>
        <w:tc>
          <w:tcPr>
            <w:tcW w:w="4961" w:type="dxa"/>
            <w:shd w:val="clear" w:color="auto" w:fill="auto"/>
          </w:tcPr>
          <w:p w14:paraId="5C396580" w14:textId="26B4D8EE" w:rsidR="007B0B88" w:rsidRPr="00C14B3C" w:rsidRDefault="007B0B88" w:rsidP="009026D0">
            <w:pPr>
              <w:spacing w:line="276" w:lineRule="auto"/>
              <w:jc w:val="both"/>
            </w:pPr>
            <w:r w:rsidRPr="00C14B3C">
              <w:t xml:space="preserve">This survey establishes the usage </w:t>
            </w:r>
            <w:r w:rsidR="006F0745" w:rsidRPr="00C14B3C">
              <w:t xml:space="preserve">rate </w:t>
            </w:r>
            <w:r w:rsidRPr="00C14B3C">
              <w:t xml:space="preserve">of the technology amongst a random sample of households with the technology in each age-group. In this survey household members were interviewed during physical visits. The survey took place in Feb- March </w:t>
            </w:r>
            <w:r w:rsidR="004049AC" w:rsidRPr="00C14B3C">
              <w:t>202</w:t>
            </w:r>
            <w:r w:rsidR="009F5D04">
              <w:t>4</w:t>
            </w:r>
          </w:p>
        </w:tc>
        <w:tc>
          <w:tcPr>
            <w:tcW w:w="2256" w:type="dxa"/>
            <w:vMerge w:val="restart"/>
            <w:vAlign w:val="center"/>
          </w:tcPr>
          <w:p w14:paraId="20F7D511" w14:textId="1541315D" w:rsidR="007B0B88" w:rsidRDefault="007B0B88" w:rsidP="00373339">
            <w:pPr>
              <w:spacing w:line="276" w:lineRule="auto"/>
            </w:pPr>
            <w:r>
              <w:t>For more details on the sampling, execution, results, see section D.2 and D.4</w:t>
            </w:r>
          </w:p>
        </w:tc>
      </w:tr>
      <w:tr w:rsidR="00A46E00" w14:paraId="275D38C4" w14:textId="77777777" w:rsidTr="00C14B3C">
        <w:tc>
          <w:tcPr>
            <w:tcW w:w="2405" w:type="dxa"/>
            <w:shd w:val="clear" w:color="auto" w:fill="auto"/>
          </w:tcPr>
          <w:p w14:paraId="78D858BA" w14:textId="004133C8" w:rsidR="007B0B88" w:rsidRPr="00C14B3C" w:rsidRDefault="007B0B88" w:rsidP="009026D0">
            <w:pPr>
              <w:spacing w:line="276" w:lineRule="auto"/>
              <w:jc w:val="both"/>
            </w:pPr>
            <w:r w:rsidRPr="00C14B3C">
              <w:t>Carbon monitoring survey (CMS)</w:t>
            </w:r>
          </w:p>
        </w:tc>
        <w:tc>
          <w:tcPr>
            <w:tcW w:w="4961" w:type="dxa"/>
            <w:shd w:val="clear" w:color="auto" w:fill="auto"/>
          </w:tcPr>
          <w:p w14:paraId="6DA5147B" w14:textId="4C91F70D" w:rsidR="007B0B88" w:rsidRPr="00C14B3C" w:rsidRDefault="007B0B88" w:rsidP="009026D0">
            <w:pPr>
              <w:spacing w:line="276" w:lineRule="auto"/>
              <w:jc w:val="both"/>
            </w:pPr>
            <w:r w:rsidRPr="00C14B3C">
              <w:t xml:space="preserve">This survey amongst technology users assesses manure management systems and baseline fuel </w:t>
            </w:r>
            <w:proofErr w:type="gramStart"/>
            <w:r w:rsidRPr="00C14B3C">
              <w:t>ratio’s</w:t>
            </w:r>
            <w:proofErr w:type="gramEnd"/>
            <w:r w:rsidRPr="00C14B3C">
              <w:t xml:space="preserve"> amongst a number of other related parameters. In this survey household members were interviewed during physical visits.</w:t>
            </w:r>
          </w:p>
          <w:p w14:paraId="1ED0BD53" w14:textId="02F2E0A8" w:rsidR="007B0B88" w:rsidRPr="00C14B3C" w:rsidRDefault="007B0B88" w:rsidP="009026D0">
            <w:pPr>
              <w:spacing w:line="276" w:lineRule="auto"/>
              <w:jc w:val="both"/>
            </w:pPr>
            <w:r w:rsidRPr="00C14B3C">
              <w:t>The survey took place</w:t>
            </w:r>
            <w:r w:rsidR="00075657">
              <w:t xml:space="preserve"> con</w:t>
            </w:r>
            <w:r w:rsidR="00A60FC3">
              <w:t>c</w:t>
            </w:r>
            <w:r w:rsidR="002B4B0E">
              <w:t>u</w:t>
            </w:r>
            <w:r w:rsidR="00BB2380">
              <w:t>r</w:t>
            </w:r>
            <w:r w:rsidR="00A60FC3">
              <w:t>re</w:t>
            </w:r>
            <w:r w:rsidR="00BB2380">
              <w:t>n</w:t>
            </w:r>
            <w:r w:rsidR="002B4B0E">
              <w:t>tly</w:t>
            </w:r>
            <w:r w:rsidR="00BB2380">
              <w:t xml:space="preserve"> with Usage survey </w:t>
            </w:r>
            <w:r w:rsidRPr="00C14B3C">
              <w:t>in Feb- March 202</w:t>
            </w:r>
            <w:r w:rsidR="009F5D04">
              <w:t>4</w:t>
            </w:r>
            <w:r w:rsidR="003B02C9">
              <w:t>.</w:t>
            </w:r>
          </w:p>
        </w:tc>
        <w:tc>
          <w:tcPr>
            <w:tcW w:w="2256" w:type="dxa"/>
            <w:vMerge/>
          </w:tcPr>
          <w:p w14:paraId="48FBE667" w14:textId="77777777" w:rsidR="007B0B88" w:rsidRDefault="007B0B88" w:rsidP="009026D0">
            <w:pPr>
              <w:spacing w:line="276" w:lineRule="auto"/>
              <w:jc w:val="both"/>
            </w:pPr>
          </w:p>
        </w:tc>
      </w:tr>
      <w:tr w:rsidR="00A46E00" w14:paraId="40B9B740" w14:textId="77777777" w:rsidTr="00C14B3C">
        <w:trPr>
          <w:trHeight w:val="1570"/>
        </w:trPr>
        <w:tc>
          <w:tcPr>
            <w:tcW w:w="2405" w:type="dxa"/>
            <w:shd w:val="clear" w:color="auto" w:fill="auto"/>
          </w:tcPr>
          <w:p w14:paraId="1AE80D60" w14:textId="64F9EB96" w:rsidR="007B0B88" w:rsidRPr="00C14B3C" w:rsidRDefault="003F03DE" w:rsidP="009026D0">
            <w:pPr>
              <w:spacing w:line="276" w:lineRule="auto"/>
              <w:jc w:val="both"/>
            </w:pPr>
            <w:r w:rsidRPr="00C14B3C">
              <w:t>PFT</w:t>
            </w:r>
          </w:p>
        </w:tc>
        <w:tc>
          <w:tcPr>
            <w:tcW w:w="4961" w:type="dxa"/>
            <w:shd w:val="clear" w:color="auto" w:fill="auto"/>
          </w:tcPr>
          <w:p w14:paraId="5355E6BA" w14:textId="29B7E758" w:rsidR="007B0B88" w:rsidRPr="00C14B3C" w:rsidRDefault="00557F98" w:rsidP="00C7058C">
            <w:pPr>
              <w:spacing w:line="276" w:lineRule="auto"/>
            </w:pPr>
            <w:r w:rsidRPr="00C04081">
              <w:t xml:space="preserve">For this monitoring period, PFT </w:t>
            </w:r>
            <w:r w:rsidR="00125AE6" w:rsidRPr="00C04081">
              <w:t>was</w:t>
            </w:r>
            <w:r w:rsidRPr="00C04081">
              <w:t xml:space="preserve"> conducted</w:t>
            </w:r>
            <w:r w:rsidR="00AC3A3D" w:rsidRPr="00C04081">
              <w:t xml:space="preserve"> concurre</w:t>
            </w:r>
            <w:r w:rsidR="00AB71A3" w:rsidRPr="00C04081">
              <w:t>ntly with Usage and CMS survey</w:t>
            </w:r>
            <w:r w:rsidR="00477061" w:rsidRPr="00081F5C">
              <w:t xml:space="preserve"> to determine </w:t>
            </w:r>
            <w:r w:rsidR="00942997">
              <w:t>the a</w:t>
            </w:r>
            <w:r w:rsidR="00C04081">
              <w:t>mount of fuel used per each HH after the project intervention or in the project scenario</w:t>
            </w:r>
            <w:r w:rsidR="002D4A9D">
              <w:t>.</w:t>
            </w:r>
            <w:r w:rsidR="00974A6D">
              <w:t xml:space="preserve"> </w:t>
            </w:r>
          </w:p>
        </w:tc>
        <w:tc>
          <w:tcPr>
            <w:tcW w:w="2256" w:type="dxa"/>
            <w:vMerge/>
          </w:tcPr>
          <w:p w14:paraId="21815905" w14:textId="77777777" w:rsidR="007B0B88" w:rsidRDefault="007B0B88" w:rsidP="009026D0">
            <w:pPr>
              <w:spacing w:line="276" w:lineRule="auto"/>
              <w:jc w:val="both"/>
            </w:pPr>
          </w:p>
        </w:tc>
      </w:tr>
    </w:tbl>
    <w:p w14:paraId="18D79007" w14:textId="00DD67D7" w:rsidR="00E669A3" w:rsidRDefault="00E669A3" w:rsidP="009026D0">
      <w:pPr>
        <w:spacing w:line="276" w:lineRule="auto"/>
        <w:jc w:val="both"/>
      </w:pPr>
    </w:p>
    <w:p w14:paraId="35F215D8" w14:textId="49EB89B9" w:rsidR="00136163" w:rsidRPr="00A845D7" w:rsidRDefault="00136163" w:rsidP="009026D0">
      <w:pPr>
        <w:spacing w:line="276" w:lineRule="auto"/>
        <w:jc w:val="both"/>
      </w:pPr>
      <w:r w:rsidRPr="00A845D7">
        <w:t xml:space="preserve">The person in charge of all these monitoring activities and this report is </w:t>
      </w:r>
      <w:r w:rsidR="00831D13">
        <w:t>Meng Chanvibol</w:t>
      </w:r>
      <w:r w:rsidRPr="00A845D7">
        <w:t>, the selected consultant by NBP. The surveys and the entities involved are shown in the next figure:</w:t>
      </w:r>
    </w:p>
    <w:p w14:paraId="233CDDA8" w14:textId="77777777" w:rsidR="00136163" w:rsidRPr="00B70789" w:rsidRDefault="00136163" w:rsidP="009026D0">
      <w:pPr>
        <w:spacing w:line="276" w:lineRule="auto"/>
      </w:pPr>
      <w:r>
        <w:rPr>
          <w:noProof/>
        </w:rPr>
        <w:drawing>
          <wp:anchor distT="36576" distB="0" distL="132588" distR="144780" simplePos="0" relativeHeight="251658240" behindDoc="0" locked="0" layoutInCell="1" allowOverlap="1" wp14:anchorId="59936A4A" wp14:editId="7187FE12">
            <wp:simplePos x="0" y="0"/>
            <wp:positionH relativeFrom="margin">
              <wp:align>right</wp:align>
            </wp:positionH>
            <wp:positionV relativeFrom="line">
              <wp:posOffset>249301</wp:posOffset>
            </wp:positionV>
            <wp:extent cx="5943600" cy="3200400"/>
            <wp:effectExtent l="0" t="0" r="12700" b="0"/>
            <wp:wrapTopAndBottom/>
            <wp:docPr id="2" name="Diagram 9"/>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41" behindDoc="0" locked="0" layoutInCell="1" allowOverlap="1" wp14:anchorId="3F784085" wp14:editId="034FFAF9">
                <wp:simplePos x="0" y="0"/>
                <wp:positionH relativeFrom="column">
                  <wp:posOffset>0</wp:posOffset>
                </wp:positionH>
                <wp:positionV relativeFrom="paragraph">
                  <wp:posOffset>3447415</wp:posOffset>
                </wp:positionV>
                <wp:extent cx="5486400" cy="425450"/>
                <wp:effectExtent l="0" t="0" r="0" b="0"/>
                <wp:wrapNone/>
                <wp:docPr id="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486400" cy="425450"/>
                        </a:xfrm>
                        <a:prstGeom prst="rect">
                          <a:avLst/>
                        </a:prstGeom>
                        <a:solidFill>
                          <a:prstClr val="white"/>
                        </a:solidFill>
                        <a:ln>
                          <a:noFill/>
                        </a:ln>
                        <a:effectLst/>
                      </wps:spPr>
                      <wps:txbx>
                        <w:txbxContent>
                          <w:p w14:paraId="1B1F6476" w14:textId="2DFB0409" w:rsidR="009642CA" w:rsidRPr="00D22262" w:rsidRDefault="009642CA" w:rsidP="00136163">
                            <w:pPr>
                              <w:pStyle w:val="Caption"/>
                              <w:rPr>
                                <w:noProof/>
                                <w:szCs w:val="24"/>
                              </w:rPr>
                            </w:pPr>
                            <w:r>
                              <w:t xml:space="preserve">Figure </w:t>
                            </w:r>
                            <w:fldSimple w:instr=" SEQ Figure \* ARABIC ">
                              <w:r w:rsidR="00222140">
                                <w:rPr>
                                  <w:noProof/>
                                </w:rPr>
                                <w:t>4</w:t>
                              </w:r>
                            </w:fldSimple>
                            <w:r>
                              <w:t xml:space="preserve">: </w:t>
                            </w:r>
                            <w:r w:rsidRPr="008826E9">
                              <w:t xml:space="preserve">Surveys </w:t>
                            </w:r>
                            <w:r w:rsidR="00FD66FE">
                              <w:t xml:space="preserve">and test </w:t>
                            </w:r>
                            <w:r w:rsidRPr="008826E9">
                              <w:t>executed in this MP</w:t>
                            </w:r>
                            <w:r>
                              <w:t xml:space="preserve"> and entities involved</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type w14:anchorId="3F784085" id="_x0000_t202" coordsize="21600,21600" o:spt="202" path="m,l,21600r21600,l21600,xe">
                <v:stroke joinstyle="miter"/>
                <v:path gradientshapeok="t" o:connecttype="rect"/>
              </v:shapetype>
              <v:shape id="Text Box 20" o:spid="_x0000_s1026" type="#_x0000_t202" style="position:absolute;margin-left:0;margin-top:271.45pt;width:6in;height:33.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2Fi8KwIAAGIEAAAOAAAAZHJzL2Uyb0RvYy54bWysVF1v2jAUfZ+0/2D5fQQQVFVEqBgV0yTU&#10;VqJVn43jkGiOr3dtSNiv37WTwNb2adqLc+375XvOcRZ3ba3ZSaGrwGR8MhpzpoyEvDKHjL88b77c&#10;cua8MLnQYFTGz8rxu+XnT4vGpmoKJehcIaMixqWNzXjpvU2TxMlS1cKNwCpDzgKwFp62eEhyFA1V&#10;r3UyHY9vkgYwtwhSOUen952TL2P9olDSPxaFU57pjNPdfFwxrvuwJsuFSA8obFnJ/hriH25Ri8pQ&#10;00upe+EFO2L1rlRdSQQHhR9JqBMoikqqOANNMxm/mWZXCqviLASOsxeY3P8rKx9OO/uEzLdfoSUC&#10;4xDObkH+cIRN0liX9jEBU5c6ig6DtgXW4UsjMEokbM8XPFXrmaTD+ez2ZjYmlyTfbDqfzSPgyTXb&#10;ovPfFNQsGBlH4iveQJy2zof+Ih1CQjMHuso3ldZhExxrjewkiNumrLwKbFLGX1HahFgDIatzdycq&#10;iqPvch0sWL7dtxQazD3kZ0IHoROOs3JTUdutcP5JICmFhiP1+0daCg1NxqG3OCsBf310HuKJQPJy&#10;1pDyMu5+HgUqzvR3Q9QGmQ4GDsZ+MMyxXgMNPKF3ZWU0KQG9HswCoX6lR7EKXcgljKReGfeDufad&#10;/ulRSbVaxSASoxV+a3ZWDiII8D63rwJtT44nWh9g0KRI33DUxUaW7OroCfBI4BXFXk0k5MhS/+jC&#10;S/lzH6Ouv4blbwAAAP//AwBQSwMEFAAGAAgAAAAhAOrt3AHgAAAACAEAAA8AAABkcnMvZG93bnJl&#10;di54bWxMj8FOwzAQRO9I/IO1SFwQdSghakKcqqrgAJeK0As3N97GgXgdxU4b/p7lBMfZWc28Kdez&#10;68UJx9B5UnC3SEAgNd501CrYvz/frkCEqMno3hMq+MYA6+ryotSF8Wd6w1MdW8EhFAqtwMY4FFKG&#10;xqLTYeEHJPaOfnQ6shxbaUZ95nDXy2WSZNLpjrjB6gG3FpuvenIKdunHzt5Mx6fXTXo/vuynbfbZ&#10;1kpdX82bRxAR5/j3DL/4jA4VMx38RCaIXgEPiQoe0mUOgu1VlvLloCBL8hxkVcr/A6ofAAAA//8D&#10;AFBLAQItABQABgAIAAAAIQC2gziS/gAAAOEBAAATAAAAAAAAAAAAAAAAAAAAAABbQ29udGVudF9U&#10;eXBlc10ueG1sUEsBAi0AFAAGAAgAAAAhADj9If/WAAAAlAEAAAsAAAAAAAAAAAAAAAAALwEAAF9y&#10;ZWxzLy5yZWxzUEsBAi0AFAAGAAgAAAAhAGfYWLwrAgAAYgQAAA4AAAAAAAAAAAAAAAAALgIAAGRy&#10;cy9lMm9Eb2MueG1sUEsBAi0AFAAGAAgAAAAhAOrt3AHgAAAACAEAAA8AAAAAAAAAAAAAAAAAhQQA&#10;AGRycy9kb3ducmV2LnhtbFBLBQYAAAAABAAEAPMAAACSBQAAAAA=&#10;" stroked="f">
                <v:textbox style="mso-fit-shape-to-text:t" inset="0,0,0,0">
                  <w:txbxContent>
                    <w:p w14:paraId="1B1F6476" w14:textId="2DFB0409" w:rsidR="009642CA" w:rsidRPr="00D22262" w:rsidRDefault="009642CA" w:rsidP="00136163">
                      <w:pPr>
                        <w:pStyle w:val="Caption"/>
                        <w:rPr>
                          <w:noProof/>
                          <w:szCs w:val="24"/>
                        </w:rPr>
                      </w:pPr>
                      <w:r>
                        <w:t xml:space="preserve">Figure </w:t>
                      </w:r>
                      <w:r w:rsidR="00DD78C6">
                        <w:fldChar w:fldCharType="begin"/>
                      </w:r>
                      <w:r w:rsidR="00DD78C6">
                        <w:instrText xml:space="preserve"> SEQ Figure \* ARABIC </w:instrText>
                      </w:r>
                      <w:r w:rsidR="00DD78C6">
                        <w:fldChar w:fldCharType="separate"/>
                      </w:r>
                      <w:r w:rsidR="00222140">
                        <w:rPr>
                          <w:noProof/>
                        </w:rPr>
                        <w:t>4</w:t>
                      </w:r>
                      <w:r w:rsidR="00DD78C6">
                        <w:rPr>
                          <w:noProof/>
                        </w:rPr>
                        <w:fldChar w:fldCharType="end"/>
                      </w:r>
                      <w:r>
                        <w:t xml:space="preserve">: </w:t>
                      </w:r>
                      <w:r w:rsidRPr="008826E9">
                        <w:t xml:space="preserve">Surveys </w:t>
                      </w:r>
                      <w:r w:rsidR="00FD66FE">
                        <w:t xml:space="preserve">and test </w:t>
                      </w:r>
                      <w:r w:rsidRPr="008826E9">
                        <w:t>executed in this MP</w:t>
                      </w:r>
                      <w:r>
                        <w:t xml:space="preserve"> and entities involved</w:t>
                      </w:r>
                    </w:p>
                  </w:txbxContent>
                </v:textbox>
              </v:shape>
            </w:pict>
          </mc:Fallback>
        </mc:AlternateContent>
      </w:r>
    </w:p>
    <w:p w14:paraId="711035DE" w14:textId="77777777" w:rsidR="00136163" w:rsidRPr="00B70789" w:rsidRDefault="00136163" w:rsidP="009026D0">
      <w:pPr>
        <w:pStyle w:val="Heading2"/>
        <w:spacing w:line="276" w:lineRule="auto"/>
      </w:pPr>
    </w:p>
    <w:p w14:paraId="15EF7C90" w14:textId="77777777" w:rsidR="00136163" w:rsidRPr="00E94989" w:rsidRDefault="00136163" w:rsidP="009026D0">
      <w:pPr>
        <w:spacing w:line="276" w:lineRule="auto"/>
      </w:pPr>
    </w:p>
    <w:p w14:paraId="1F8A5DFB" w14:textId="2DAAA01E" w:rsidR="00136163" w:rsidRPr="00A845D7" w:rsidRDefault="0035038D" w:rsidP="009026D0">
      <w:pPr>
        <w:spacing w:line="276" w:lineRule="auto"/>
        <w:jc w:val="both"/>
      </w:pPr>
      <w:r>
        <w:rPr>
          <w:b/>
        </w:rPr>
        <w:t>Meng Chanvibol</w:t>
      </w:r>
      <w:r w:rsidR="00136163" w:rsidRPr="00A845D7">
        <w:rPr>
          <w:b/>
        </w:rPr>
        <w:t>:</w:t>
      </w:r>
      <w:r w:rsidR="00136163" w:rsidRPr="00A845D7">
        <w:t xml:space="preserve"> The key responsible person for the carbon monitoring is </w:t>
      </w:r>
      <w:r>
        <w:t>Men</w:t>
      </w:r>
      <w:r w:rsidR="00B00A7F">
        <w:t>g Chanvibol, technical services manager of Nexus for development</w:t>
      </w:r>
      <w:r w:rsidR="006604BD">
        <w:t xml:space="preserve"> (</w:t>
      </w:r>
      <w:r w:rsidR="00A5771A" w:rsidRPr="00A5771A">
        <w:t>https://nexusfordevelopment.org/</w:t>
      </w:r>
      <w:r w:rsidR="00C745C7">
        <w:t>)</w:t>
      </w:r>
      <w:r w:rsidR="00C336EF">
        <w:t xml:space="preserve">. Vibol has been working for </w:t>
      </w:r>
      <w:r w:rsidR="00B545F1">
        <w:t xml:space="preserve">Nexus over </w:t>
      </w:r>
      <w:r w:rsidR="008415D5">
        <w:t>8</w:t>
      </w:r>
      <w:r w:rsidR="00B545F1">
        <w:t xml:space="preserve"> years and involved in many carbon project</w:t>
      </w:r>
      <w:r w:rsidR="003A5F04">
        <w:t>s</w:t>
      </w:r>
      <w:r w:rsidR="00B545F1">
        <w:t xml:space="preserve"> including </w:t>
      </w:r>
      <w:r w:rsidR="003A5F04">
        <w:t>water filter, improved cookstove and biodigester technology.</w:t>
      </w:r>
      <w:r w:rsidR="00136163" w:rsidRPr="00A845D7">
        <w:t xml:space="preserve"> </w:t>
      </w:r>
      <w:r w:rsidR="003A5F04">
        <w:t>Vibol</w:t>
      </w:r>
      <w:r w:rsidR="00136163" w:rsidRPr="00A845D7">
        <w:t xml:space="preserve"> oversees all the activities, from ensuring proper data collection by the contracted parties to reporting and</w:t>
      </w:r>
      <w:r w:rsidR="009A040E">
        <w:t xml:space="preserve"> VVB</w:t>
      </w:r>
      <w:r w:rsidR="00136163" w:rsidRPr="00A845D7">
        <w:t xml:space="preserve"> assistance in the field. </w:t>
      </w:r>
    </w:p>
    <w:p w14:paraId="1A442C78" w14:textId="77777777" w:rsidR="00136163" w:rsidRPr="00A845D7" w:rsidRDefault="00136163" w:rsidP="009026D0">
      <w:pPr>
        <w:spacing w:line="276" w:lineRule="auto"/>
        <w:jc w:val="both"/>
      </w:pPr>
    </w:p>
    <w:p w14:paraId="446AB99B" w14:textId="3630813F" w:rsidR="00136163" w:rsidRPr="00A845D7" w:rsidRDefault="004C4EB0" w:rsidP="009026D0">
      <w:pPr>
        <w:spacing w:line="276" w:lineRule="auto"/>
        <w:jc w:val="both"/>
      </w:pPr>
      <w:r>
        <w:rPr>
          <w:b/>
        </w:rPr>
        <w:t>ACS</w:t>
      </w:r>
      <w:r w:rsidR="00136163" w:rsidRPr="00A845D7">
        <w:rPr>
          <w:b/>
        </w:rPr>
        <w:t xml:space="preserve">: </w:t>
      </w:r>
      <w:r w:rsidR="00136163" w:rsidRPr="00A845D7">
        <w:t xml:space="preserve">is a consultancy firm </w:t>
      </w:r>
      <w:r w:rsidR="00AC39F2">
        <w:t xml:space="preserve">that have </w:t>
      </w:r>
      <w:r w:rsidR="0069166A">
        <w:t>experience</w:t>
      </w:r>
      <w:r w:rsidR="00AC39F2">
        <w:t xml:space="preserve"> in conducting survey and </w:t>
      </w:r>
      <w:r w:rsidR="0069166A">
        <w:t xml:space="preserve">project </w:t>
      </w:r>
      <w:r w:rsidR="00AC39F2">
        <w:t>e</w:t>
      </w:r>
      <w:r w:rsidR="0069166A">
        <w:t>valuation.</w:t>
      </w:r>
      <w:r w:rsidR="00117E3C">
        <w:t xml:space="preserve"> ACS</w:t>
      </w:r>
      <w:r w:rsidR="00136163" w:rsidRPr="00A845D7">
        <w:t xml:space="preserve"> has worked</w:t>
      </w:r>
      <w:r>
        <w:t xml:space="preserve"> with </w:t>
      </w:r>
      <w:r w:rsidR="00E6226A">
        <w:t xml:space="preserve">NBP </w:t>
      </w:r>
      <w:r w:rsidR="00A131D7">
        <w:t xml:space="preserve">during the </w:t>
      </w:r>
      <w:r w:rsidR="00E6226A">
        <w:t xml:space="preserve">last monitoring survey </w:t>
      </w:r>
      <w:r w:rsidR="00A131D7">
        <w:t xml:space="preserve">as well as </w:t>
      </w:r>
      <w:r w:rsidR="00E6226A">
        <w:t xml:space="preserve">with </w:t>
      </w:r>
      <w:r w:rsidR="008A3B6C">
        <w:t>other</w:t>
      </w:r>
      <w:r w:rsidR="00972B7D">
        <w:t xml:space="preserve"> similar</w:t>
      </w:r>
      <w:r w:rsidR="0097261F">
        <w:t xml:space="preserve"> carbon project </w:t>
      </w:r>
      <w:r w:rsidR="00972B7D">
        <w:t>in conduct</w:t>
      </w:r>
      <w:r w:rsidR="00483C84">
        <w:t>ing</w:t>
      </w:r>
      <w:r w:rsidR="00972B7D">
        <w:t xml:space="preserve"> monitoring survey</w:t>
      </w:r>
      <w:r w:rsidR="00136163" w:rsidRPr="00A845D7">
        <w:t xml:space="preserve">. </w:t>
      </w:r>
      <w:r w:rsidR="00972B7D">
        <w:t>ACS</w:t>
      </w:r>
      <w:r w:rsidR="00136163" w:rsidRPr="00A845D7">
        <w:t xml:space="preserve"> was selected for this task by </w:t>
      </w:r>
      <w:r w:rsidR="00972B7D">
        <w:t>Vibol</w:t>
      </w:r>
      <w:r w:rsidR="00136163" w:rsidRPr="00A845D7">
        <w:t xml:space="preserve"> and NBP.</w:t>
      </w:r>
    </w:p>
    <w:p w14:paraId="4D5F4A1F" w14:textId="77777777" w:rsidR="00136163" w:rsidRPr="00A845D7" w:rsidRDefault="00136163" w:rsidP="009026D0">
      <w:pPr>
        <w:spacing w:line="276" w:lineRule="auto"/>
        <w:jc w:val="both"/>
      </w:pPr>
    </w:p>
    <w:p w14:paraId="173E8B37" w14:textId="1C2DB759" w:rsidR="002136F4" w:rsidRDefault="00136163" w:rsidP="002136F4">
      <w:pPr>
        <w:spacing w:line="276" w:lineRule="auto"/>
        <w:jc w:val="both"/>
      </w:pPr>
      <w:r w:rsidRPr="00A845D7">
        <w:rPr>
          <w:b/>
        </w:rPr>
        <w:t xml:space="preserve">NBP Cambodia: </w:t>
      </w:r>
      <w:r w:rsidRPr="00A845D7">
        <w:t xml:space="preserve">NBP Cambodia is the project owner </w:t>
      </w:r>
      <w:r w:rsidR="00505809">
        <w:t xml:space="preserve">who assist in </w:t>
      </w:r>
      <w:r w:rsidR="002136F4">
        <w:t>field coordination and shar</w:t>
      </w:r>
      <w:r w:rsidR="00834FA6">
        <w:t xml:space="preserve">e necessary </w:t>
      </w:r>
      <w:r w:rsidR="002136F4">
        <w:t>project data</w:t>
      </w:r>
      <w:r w:rsidR="00190E91">
        <w:t xml:space="preserve"> for this survey</w:t>
      </w:r>
      <w:r w:rsidR="002136F4">
        <w:t>.</w:t>
      </w:r>
    </w:p>
    <w:p w14:paraId="70CE8354" w14:textId="77777777" w:rsidR="00487308" w:rsidRDefault="00487308" w:rsidP="002136F4">
      <w:pPr>
        <w:spacing w:line="276" w:lineRule="auto"/>
        <w:jc w:val="both"/>
      </w:pPr>
    </w:p>
    <w:p w14:paraId="02100626" w14:textId="5E640E92" w:rsidR="00487308" w:rsidRPr="00A26003" w:rsidRDefault="00B72082" w:rsidP="002136F4">
      <w:pPr>
        <w:spacing w:line="276" w:lineRule="auto"/>
        <w:jc w:val="both"/>
        <w:rPr>
          <w:b/>
          <w:bCs/>
        </w:rPr>
      </w:pPr>
      <w:r w:rsidRPr="00A26003">
        <w:rPr>
          <w:b/>
          <w:bCs/>
        </w:rPr>
        <w:t>Quality Assurance and Quality control</w:t>
      </w:r>
    </w:p>
    <w:p w14:paraId="764913D6" w14:textId="77777777" w:rsidR="00A213C4" w:rsidRDefault="00A213C4" w:rsidP="002136F4">
      <w:pPr>
        <w:spacing w:line="276" w:lineRule="auto"/>
        <w:jc w:val="both"/>
      </w:pPr>
    </w:p>
    <w:p w14:paraId="1C173C2B" w14:textId="77777777" w:rsidR="00A213C4" w:rsidRPr="00CE4DEE" w:rsidRDefault="00A213C4" w:rsidP="00A213C4">
      <w:pPr>
        <w:jc w:val="both"/>
        <w:rPr>
          <w:szCs w:val="22"/>
        </w:rPr>
      </w:pPr>
      <w:r w:rsidRPr="00CE4DEE">
        <w:rPr>
          <w:szCs w:val="22"/>
        </w:rPr>
        <w:t xml:space="preserve">The project proponent is responsible for accurate and transparent record keeping, monitoring and evaluation. All supporting documentation and records for the project </w:t>
      </w:r>
      <w:r>
        <w:rPr>
          <w:szCs w:val="22"/>
        </w:rPr>
        <w:t>are</w:t>
      </w:r>
      <w:r w:rsidRPr="00CE4DEE">
        <w:rPr>
          <w:szCs w:val="22"/>
        </w:rPr>
        <w:t xml:space="preserve"> easily accessible for spot checking and cross referencing by a third party. </w:t>
      </w:r>
    </w:p>
    <w:p w14:paraId="4579D64F" w14:textId="5D6F6DBA" w:rsidR="00A213C4" w:rsidRPr="00CE4DEE" w:rsidRDefault="00A213C4" w:rsidP="00A213C4">
      <w:pPr>
        <w:jc w:val="both"/>
        <w:rPr>
          <w:szCs w:val="22"/>
        </w:rPr>
      </w:pPr>
      <w:r w:rsidRPr="00CE4DEE">
        <w:rPr>
          <w:szCs w:val="22"/>
        </w:rPr>
        <w:t xml:space="preserve">The contact information in the project database will allow a project auditor to easily contact and visit end users. Auditors </w:t>
      </w:r>
      <w:proofErr w:type="gramStart"/>
      <w:r>
        <w:rPr>
          <w:szCs w:val="22"/>
        </w:rPr>
        <w:t>are</w:t>
      </w:r>
      <w:r w:rsidRPr="00CE4DEE">
        <w:rPr>
          <w:szCs w:val="22"/>
        </w:rPr>
        <w:t xml:space="preserve"> able to</w:t>
      </w:r>
      <w:proofErr w:type="gramEnd"/>
      <w:r w:rsidRPr="00CE4DEE">
        <w:rPr>
          <w:szCs w:val="22"/>
        </w:rPr>
        <w:t xml:space="preserve"> cross-check pertinent project documentation, which will include archives such as </w:t>
      </w:r>
      <w:r w:rsidR="00541C18">
        <w:rPr>
          <w:szCs w:val="22"/>
        </w:rPr>
        <w:t>sale</w:t>
      </w:r>
      <w:r w:rsidRPr="00CE4DEE">
        <w:rPr>
          <w:szCs w:val="22"/>
        </w:rPr>
        <w:t xml:space="preserve"> records</w:t>
      </w:r>
      <w:r w:rsidR="0056565F">
        <w:rPr>
          <w:szCs w:val="22"/>
        </w:rPr>
        <w:t>, completion report</w:t>
      </w:r>
      <w:r w:rsidR="00E31FFD">
        <w:rPr>
          <w:szCs w:val="22"/>
        </w:rPr>
        <w:t xml:space="preserve">, </w:t>
      </w:r>
      <w:r w:rsidRPr="00CE4DEE">
        <w:rPr>
          <w:szCs w:val="22"/>
        </w:rPr>
        <w:t>financial accounts</w:t>
      </w:r>
      <w:r w:rsidR="00E31FFD">
        <w:rPr>
          <w:szCs w:val="22"/>
        </w:rPr>
        <w:t xml:space="preserve"> and other</w:t>
      </w:r>
      <w:r w:rsidR="0056565F">
        <w:rPr>
          <w:szCs w:val="22"/>
        </w:rPr>
        <w:t xml:space="preserve"> relevant </w:t>
      </w:r>
      <w:r w:rsidR="002132BE">
        <w:rPr>
          <w:szCs w:val="22"/>
        </w:rPr>
        <w:t xml:space="preserve">documents per request from </w:t>
      </w:r>
      <w:r w:rsidR="00C044C8">
        <w:rPr>
          <w:szCs w:val="22"/>
        </w:rPr>
        <w:t>a third party</w:t>
      </w:r>
      <w:r w:rsidRPr="00CE4DEE">
        <w:rPr>
          <w:szCs w:val="22"/>
        </w:rPr>
        <w:t xml:space="preserve">. </w:t>
      </w:r>
    </w:p>
    <w:p w14:paraId="6E1F7727" w14:textId="77777777" w:rsidR="00A213C4" w:rsidRPr="00CE4DEE" w:rsidRDefault="00A213C4" w:rsidP="00A213C4">
      <w:pPr>
        <w:rPr>
          <w:szCs w:val="22"/>
        </w:rPr>
      </w:pPr>
    </w:p>
    <w:p w14:paraId="2B7A2248" w14:textId="5539D655" w:rsidR="00A213C4" w:rsidRDefault="00A213C4" w:rsidP="00A213C4">
      <w:pPr>
        <w:spacing w:line="276" w:lineRule="auto"/>
        <w:jc w:val="both"/>
        <w:rPr>
          <w:szCs w:val="22"/>
        </w:rPr>
      </w:pPr>
      <w:r w:rsidRPr="00CE4DEE">
        <w:rPr>
          <w:szCs w:val="22"/>
        </w:rPr>
        <w:t>Quality control on monitoring survey</w:t>
      </w:r>
      <w:r w:rsidR="0071519F">
        <w:rPr>
          <w:szCs w:val="22"/>
        </w:rPr>
        <w:t xml:space="preserve"> and test</w:t>
      </w:r>
      <w:r w:rsidRPr="00CE4DEE">
        <w:rPr>
          <w:szCs w:val="22"/>
        </w:rPr>
        <w:t xml:space="preserve"> </w:t>
      </w:r>
      <w:r w:rsidR="00FC0F02">
        <w:rPr>
          <w:szCs w:val="22"/>
        </w:rPr>
        <w:t>are</w:t>
      </w:r>
      <w:r w:rsidRPr="00CE4DEE">
        <w:rPr>
          <w:szCs w:val="22"/>
        </w:rPr>
        <w:t xml:space="preserve"> strictly monitored, either the survey</w:t>
      </w:r>
      <w:r w:rsidR="00FC0F02">
        <w:rPr>
          <w:szCs w:val="22"/>
        </w:rPr>
        <w:t xml:space="preserve"> or test</w:t>
      </w:r>
      <w:r w:rsidRPr="00CE4DEE">
        <w:rPr>
          <w:szCs w:val="22"/>
        </w:rPr>
        <w:t xml:space="preserve"> done by a third party or by Project Proponent, a carbon consultant is hired to guide, advise and check the work quality. The survey or field test must follow its sampling protocol/testing protocol</w:t>
      </w:r>
      <w:r w:rsidR="00F348DE">
        <w:rPr>
          <w:szCs w:val="22"/>
        </w:rPr>
        <w:t xml:space="preserve"> as detail in section D2 and D4.</w:t>
      </w:r>
    </w:p>
    <w:p w14:paraId="6605F552" w14:textId="77777777" w:rsidR="009C68A7" w:rsidRDefault="009C68A7" w:rsidP="00A213C4">
      <w:pPr>
        <w:spacing w:line="276" w:lineRule="auto"/>
        <w:jc w:val="both"/>
        <w:rPr>
          <w:szCs w:val="22"/>
        </w:rPr>
      </w:pPr>
    </w:p>
    <w:p w14:paraId="7BD10118" w14:textId="302087D3" w:rsidR="009C68A7" w:rsidRPr="00A26003" w:rsidRDefault="009C68A7" w:rsidP="00A213C4">
      <w:pPr>
        <w:spacing w:line="276" w:lineRule="auto"/>
        <w:jc w:val="both"/>
        <w:rPr>
          <w:b/>
          <w:bCs/>
          <w:szCs w:val="22"/>
        </w:rPr>
      </w:pPr>
      <w:r w:rsidRPr="00A26003">
        <w:rPr>
          <w:b/>
          <w:bCs/>
          <w:szCs w:val="22"/>
        </w:rPr>
        <w:t>Double count</w:t>
      </w:r>
      <w:r w:rsidR="002F7A7C" w:rsidRPr="00A26003">
        <w:rPr>
          <w:b/>
          <w:bCs/>
          <w:szCs w:val="22"/>
        </w:rPr>
        <w:t>i</w:t>
      </w:r>
      <w:r w:rsidRPr="00A26003">
        <w:rPr>
          <w:b/>
          <w:bCs/>
          <w:szCs w:val="22"/>
        </w:rPr>
        <w:t xml:space="preserve">ng </w:t>
      </w:r>
    </w:p>
    <w:p w14:paraId="5EA13450" w14:textId="3259157C" w:rsidR="00F145C5" w:rsidRPr="00CE4DEE" w:rsidRDefault="00F145C5" w:rsidP="00F145C5">
      <w:pPr>
        <w:jc w:val="both"/>
        <w:rPr>
          <w:szCs w:val="22"/>
        </w:rPr>
      </w:pPr>
      <w:r w:rsidRPr="00CE4DEE">
        <w:rPr>
          <w:szCs w:val="22"/>
        </w:rPr>
        <w:t xml:space="preserve">As there are other </w:t>
      </w:r>
      <w:r w:rsidR="000514B0">
        <w:rPr>
          <w:szCs w:val="22"/>
        </w:rPr>
        <w:t>biodigesters</w:t>
      </w:r>
      <w:r w:rsidRPr="00CE4DEE">
        <w:rPr>
          <w:szCs w:val="22"/>
        </w:rPr>
        <w:t xml:space="preserve"> being sold in Cambodia, there is a risk of potential double counting or including </w:t>
      </w:r>
      <w:r w:rsidR="000514B0">
        <w:rPr>
          <w:szCs w:val="22"/>
        </w:rPr>
        <w:t>biodigester</w:t>
      </w:r>
      <w:r w:rsidR="001A30C1">
        <w:rPr>
          <w:szCs w:val="22"/>
        </w:rPr>
        <w:t>s</w:t>
      </w:r>
      <w:r w:rsidRPr="00CE4DEE">
        <w:rPr>
          <w:szCs w:val="22"/>
        </w:rPr>
        <w:t xml:space="preserve"> from other organizations into this carbon project. </w:t>
      </w:r>
    </w:p>
    <w:p w14:paraId="6960B7D4" w14:textId="4D3F9544" w:rsidR="00F145C5" w:rsidRPr="00CE4DEE" w:rsidRDefault="00F145C5" w:rsidP="00F145C5">
      <w:pPr>
        <w:jc w:val="both"/>
        <w:rPr>
          <w:szCs w:val="22"/>
        </w:rPr>
      </w:pPr>
      <w:r w:rsidRPr="00CE4DEE">
        <w:rPr>
          <w:szCs w:val="22"/>
        </w:rPr>
        <w:t xml:space="preserve">There are three major actions that will ensure that there is no double counting of </w:t>
      </w:r>
      <w:r w:rsidR="001A30C1">
        <w:rPr>
          <w:szCs w:val="22"/>
        </w:rPr>
        <w:t>biodigester</w:t>
      </w:r>
      <w:r w:rsidRPr="00CE4DEE">
        <w:rPr>
          <w:szCs w:val="22"/>
        </w:rPr>
        <w:t>s:</w:t>
      </w:r>
    </w:p>
    <w:p w14:paraId="3E7926E5" w14:textId="40F0AE6E" w:rsidR="00F145C5" w:rsidRPr="00CE4DEE" w:rsidRDefault="00F145C5" w:rsidP="00F145C5">
      <w:pPr>
        <w:ind w:left="720"/>
        <w:jc w:val="both"/>
      </w:pPr>
      <w:r w:rsidRPr="00CE4DEE">
        <w:t>1</w:t>
      </w:r>
      <w:r w:rsidR="00250041">
        <w:t xml:space="preserve"> -</w:t>
      </w:r>
      <w:r w:rsidRPr="00CE4DEE">
        <w:t xml:space="preserve"> </w:t>
      </w:r>
      <w:r w:rsidR="00373339">
        <w:t>Each</w:t>
      </w:r>
      <w:r w:rsidR="0042566B">
        <w:t xml:space="preserve"> </w:t>
      </w:r>
      <w:r w:rsidR="00B85BC4">
        <w:t xml:space="preserve">biodigester constructed under </w:t>
      </w:r>
      <w:r>
        <w:t>NBP</w:t>
      </w:r>
      <w:r w:rsidR="00B85BC4">
        <w:t xml:space="preserve"> program has a unique plant code</w:t>
      </w:r>
      <w:r w:rsidR="00FE7EC5">
        <w:t xml:space="preserve"> and recorded in a </w:t>
      </w:r>
      <w:r w:rsidR="00315276">
        <w:t xml:space="preserve">plant </w:t>
      </w:r>
      <w:r w:rsidR="00FE7EC5">
        <w:t xml:space="preserve">completion </w:t>
      </w:r>
      <w:r w:rsidR="008927FC">
        <w:t>report</w:t>
      </w:r>
      <w:r w:rsidR="005C0D54">
        <w:t xml:space="preserve"> (Form No9)</w:t>
      </w:r>
      <w:r w:rsidR="00DD2A71">
        <w:t xml:space="preserve"> which </w:t>
      </w:r>
      <w:r w:rsidR="008D2B5C">
        <w:t xml:space="preserve">is </w:t>
      </w:r>
      <w:r w:rsidR="00DD2A71">
        <w:t xml:space="preserve">entered into </w:t>
      </w:r>
      <w:r w:rsidR="00AD5438">
        <w:t>project</w:t>
      </w:r>
      <w:r w:rsidR="00250041">
        <w:t xml:space="preserve"> </w:t>
      </w:r>
      <w:r w:rsidR="00DD2A71">
        <w:t xml:space="preserve">database </w:t>
      </w:r>
      <w:r w:rsidR="00250041">
        <w:t xml:space="preserve">system </w:t>
      </w:r>
      <w:r w:rsidR="008D2B5C">
        <w:t>maintained at NBP office and can be crossed check any time</w:t>
      </w:r>
      <w:r w:rsidR="00863900">
        <w:t>.</w:t>
      </w:r>
      <w:r w:rsidRPr="00CE4DEE">
        <w:t xml:space="preserve"> </w:t>
      </w:r>
    </w:p>
    <w:p w14:paraId="48D5E1BA" w14:textId="4242D6D9" w:rsidR="00F145C5" w:rsidRPr="00CE4DEE" w:rsidRDefault="00F145C5" w:rsidP="00F145C5">
      <w:pPr>
        <w:ind w:left="720"/>
        <w:jc w:val="both"/>
      </w:pPr>
      <w:r w:rsidRPr="00CE4DEE">
        <w:t xml:space="preserve">2 - The </w:t>
      </w:r>
      <w:r w:rsidR="003C3963">
        <w:t xml:space="preserve">NBP biodigester </w:t>
      </w:r>
      <w:r w:rsidRPr="00CE4DEE">
        <w:t>look</w:t>
      </w:r>
      <w:r w:rsidR="00373339">
        <w:t>s</w:t>
      </w:r>
      <w:r w:rsidRPr="00CE4DEE">
        <w:t xml:space="preserve"> physically different from the other </w:t>
      </w:r>
      <w:r w:rsidR="00682ADC">
        <w:t xml:space="preserve">biodigester </w:t>
      </w:r>
      <w:r w:rsidRPr="00CE4DEE">
        <w:t xml:space="preserve">in the market, making it easy to recognize </w:t>
      </w:r>
      <w:r w:rsidR="00863900" w:rsidRPr="00CE4DEE">
        <w:t>them.</w:t>
      </w:r>
      <w:r w:rsidRPr="00CE4DEE">
        <w:t xml:space="preserve"> </w:t>
      </w:r>
    </w:p>
    <w:p w14:paraId="35A59A27" w14:textId="36D6C6AC" w:rsidR="005C1F6C" w:rsidRDefault="00F145C5" w:rsidP="00A26003">
      <w:pPr>
        <w:spacing w:line="276" w:lineRule="auto"/>
        <w:ind w:firstLine="720"/>
        <w:jc w:val="both"/>
        <w:rPr>
          <w:szCs w:val="22"/>
        </w:rPr>
      </w:pPr>
      <w:r w:rsidRPr="00CE4DEE">
        <w:t>3 -</w:t>
      </w:r>
      <w:r w:rsidR="00EB5805">
        <w:t xml:space="preserve"> NPB</w:t>
      </w:r>
      <w:r w:rsidRPr="00CE4DEE">
        <w:t xml:space="preserve"> will only account for the </w:t>
      </w:r>
      <w:r w:rsidR="00EB5805">
        <w:t>biodigester</w:t>
      </w:r>
      <w:r w:rsidR="00993220">
        <w:t xml:space="preserve"> constructed under NBP and have </w:t>
      </w:r>
      <w:r w:rsidR="00B87091">
        <w:t xml:space="preserve">plant </w:t>
      </w:r>
      <w:r w:rsidR="00993220">
        <w:t>completion report recorded</w:t>
      </w:r>
      <w:r w:rsidR="00813092">
        <w:t xml:space="preserve"> in </w:t>
      </w:r>
      <w:r w:rsidR="00AD5438">
        <w:t>project</w:t>
      </w:r>
      <w:r w:rsidR="00813092">
        <w:t xml:space="preserve"> database,</w:t>
      </w:r>
      <w:r w:rsidRPr="00CE4DEE">
        <w:t xml:space="preserve"> thus removing the risk that other </w:t>
      </w:r>
      <w:r w:rsidR="00813092">
        <w:t>biodiges</w:t>
      </w:r>
      <w:r w:rsidR="00B87091">
        <w:t>t</w:t>
      </w:r>
      <w:r w:rsidR="00813092">
        <w:t>er</w:t>
      </w:r>
      <w:r w:rsidRPr="00CE4DEE">
        <w:t>s may be double counted</w:t>
      </w:r>
      <w:r w:rsidR="00863900">
        <w:t>.</w:t>
      </w:r>
    </w:p>
    <w:p w14:paraId="7E7D3816" w14:textId="77777777" w:rsidR="005C1F6C" w:rsidRDefault="005C1F6C" w:rsidP="00A213C4">
      <w:pPr>
        <w:spacing w:line="276" w:lineRule="auto"/>
        <w:jc w:val="both"/>
      </w:pPr>
    </w:p>
    <w:p w14:paraId="6BB03580" w14:textId="77777777" w:rsidR="003F03DE" w:rsidRDefault="003F03DE">
      <w:pPr>
        <w:spacing w:line="276" w:lineRule="auto"/>
        <w:contextualSpacing w:val="0"/>
        <w:rPr>
          <w:rFonts w:asciiTheme="majorHAnsi" w:eastAsia="Times New Roman" w:hAnsiTheme="majorHAnsi" w:cs="Arial"/>
          <w:color w:val="auto"/>
          <w:sz w:val="28"/>
          <w:szCs w:val="22"/>
          <w:lang w:val="en-GB" w:eastAsia="en-GB"/>
          <w14:cntxtAlts w14:val="0"/>
        </w:rPr>
      </w:pPr>
      <w:bookmarkStart w:id="46" w:name="_Toc40962747"/>
      <w:bookmarkStart w:id="47" w:name="_Ref47706326"/>
      <w:bookmarkStart w:id="48" w:name="_Ref49860677"/>
      <w:r>
        <w:br w:type="page"/>
      </w:r>
    </w:p>
    <w:p w14:paraId="073A2AAF" w14:textId="4E714D53" w:rsidR="00816579" w:rsidRPr="00241108" w:rsidRDefault="00816579" w:rsidP="009026D0">
      <w:pPr>
        <w:pStyle w:val="SectionTitle"/>
        <w:spacing w:line="276" w:lineRule="auto"/>
      </w:pPr>
      <w:r w:rsidRPr="00241108">
        <w:t>DATA AND PARAMETERS</w:t>
      </w:r>
      <w:bookmarkEnd w:id="46"/>
      <w:bookmarkEnd w:id="47"/>
      <w:bookmarkEnd w:id="48"/>
    </w:p>
    <w:p w14:paraId="5D842BC0" w14:textId="77777777" w:rsidR="00816579" w:rsidRDefault="00816579">
      <w:pPr>
        <w:pStyle w:val="SectionList"/>
      </w:pPr>
      <w:bookmarkStart w:id="49" w:name="_Ref418094907"/>
      <w:bookmarkStart w:id="50" w:name="_Toc40962748"/>
      <w:r w:rsidRPr="00241108">
        <w:t>Data and parameters fixed ex ante or at renewal of crediting period</w:t>
      </w:r>
      <w:bookmarkEnd w:id="49"/>
      <w:bookmarkEnd w:id="50"/>
    </w:p>
    <w:p w14:paraId="2EA59574" w14:textId="77777777" w:rsidR="00897685" w:rsidRDefault="00816579" w:rsidP="00897685">
      <w:pPr>
        <w:spacing w:line="276" w:lineRule="auto"/>
      </w:pPr>
      <w:r w:rsidRPr="003B1DEE">
        <w:t>&gt;&gt;</w:t>
      </w:r>
    </w:p>
    <w:p w14:paraId="369F0B22" w14:textId="18ABA6A2" w:rsidR="00897685" w:rsidRPr="00A21A50" w:rsidRDefault="00897685" w:rsidP="00CA318C">
      <w:pPr>
        <w:spacing w:line="276" w:lineRule="auto"/>
        <w:jc w:val="both"/>
        <w:rPr>
          <w:sz w:val="18"/>
          <w:szCs w:val="18"/>
        </w:rPr>
      </w:pPr>
      <w:r w:rsidRPr="00A21A50">
        <w:rPr>
          <w:rFonts w:eastAsia="MS Mincho"/>
          <w:b/>
          <w:sz w:val="18"/>
          <w:szCs w:val="18"/>
        </w:rPr>
        <w:t>13.2.1</w:t>
      </w:r>
      <w:r w:rsidRPr="00A21A50">
        <w:rPr>
          <w:rFonts w:eastAsia="MS Mincho"/>
          <w:sz w:val="18"/>
          <w:szCs w:val="18"/>
        </w:rPr>
        <w:t xml:space="preserve"> “Number of countries that have communicated the establishment or </w:t>
      </w:r>
      <w:proofErr w:type="spellStart"/>
      <w:r w:rsidRPr="00A21A50">
        <w:rPr>
          <w:rFonts w:eastAsia="MS Mincho"/>
          <w:sz w:val="18"/>
          <w:szCs w:val="18"/>
        </w:rPr>
        <w:t>operationalisation</w:t>
      </w:r>
      <w:proofErr w:type="spellEnd"/>
      <w:r w:rsidRPr="00A21A50">
        <w:rPr>
          <w:rFonts w:eastAsia="MS Mincho"/>
          <w:sz w:val="18"/>
          <w:szCs w:val="18"/>
        </w:rPr>
        <w:t xml:space="preserve"> of an integrated policy/strategy/plan which increases their ability to adapt to the adverse impacts of climate change, and foster climate resilience and low greenhouse gas emissions development in a manner that does not threaten food production</w:t>
      </w:r>
      <w:r w:rsidR="00411DB7">
        <w:rPr>
          <w:rFonts w:eastAsia="MS Mincho"/>
          <w:sz w:val="18"/>
          <w:szCs w:val="18"/>
        </w:rPr>
        <w:t>.</w:t>
      </w:r>
    </w:p>
    <w:p w14:paraId="0E7AED26" w14:textId="77777777" w:rsidR="00897685" w:rsidRPr="00A21A50" w:rsidRDefault="00897685" w:rsidP="00897685">
      <w:pPr>
        <w:spacing w:line="276" w:lineRule="auto"/>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13"/>
        <w:gridCol w:w="7309"/>
      </w:tblGrid>
      <w:tr w:rsidR="00897685" w:rsidRPr="00A21A50" w14:paraId="104C4E9C" w14:textId="77777777" w:rsidTr="009642CA">
        <w:tc>
          <w:tcPr>
            <w:tcW w:w="1202" w:type="pct"/>
            <w:shd w:val="clear" w:color="auto" w:fill="E6E5E5" w:themeFill="background2"/>
          </w:tcPr>
          <w:p w14:paraId="1CE87D75" w14:textId="77777777" w:rsidR="00897685" w:rsidRPr="00A21A50" w:rsidRDefault="00897685" w:rsidP="009642CA">
            <w:pPr>
              <w:spacing w:line="276" w:lineRule="auto"/>
              <w:rPr>
                <w:b/>
                <w:bCs/>
                <w:sz w:val="18"/>
                <w:szCs w:val="18"/>
              </w:rPr>
            </w:pPr>
            <w:r w:rsidRPr="00A21A50">
              <w:rPr>
                <w:b/>
                <w:bCs/>
                <w:sz w:val="18"/>
                <w:szCs w:val="18"/>
              </w:rPr>
              <w:t>Data / Parameter:</w:t>
            </w:r>
          </w:p>
        </w:tc>
        <w:tc>
          <w:tcPr>
            <w:tcW w:w="3798" w:type="pct"/>
          </w:tcPr>
          <w:p w14:paraId="1E21C341" w14:textId="77777777" w:rsidR="00897685" w:rsidRPr="00A21A50" w:rsidRDefault="00897685" w:rsidP="009642CA">
            <w:pPr>
              <w:spacing w:line="276" w:lineRule="auto"/>
              <w:rPr>
                <w:sz w:val="18"/>
                <w:szCs w:val="18"/>
                <w:vertAlign w:val="subscript"/>
              </w:rPr>
            </w:pPr>
            <w:proofErr w:type="gramStart"/>
            <w:r w:rsidRPr="00A21A50">
              <w:rPr>
                <w:sz w:val="18"/>
                <w:szCs w:val="18"/>
              </w:rPr>
              <w:t>EF</w:t>
            </w:r>
            <w:r w:rsidRPr="00A21A50">
              <w:rPr>
                <w:sz w:val="18"/>
                <w:szCs w:val="18"/>
                <w:vertAlign w:val="subscript"/>
              </w:rPr>
              <w:t>,CO2</w:t>
            </w:r>
            <w:proofErr w:type="gramEnd"/>
          </w:p>
        </w:tc>
      </w:tr>
      <w:tr w:rsidR="00897685" w:rsidRPr="00A21A50" w14:paraId="5DE0DDB0" w14:textId="77777777" w:rsidTr="009642CA">
        <w:tc>
          <w:tcPr>
            <w:tcW w:w="1202" w:type="pct"/>
            <w:shd w:val="clear" w:color="auto" w:fill="E6E5E5" w:themeFill="background2"/>
          </w:tcPr>
          <w:p w14:paraId="5A7080C6" w14:textId="77777777" w:rsidR="00897685" w:rsidRPr="00A21A50" w:rsidRDefault="00897685" w:rsidP="009642CA">
            <w:pPr>
              <w:spacing w:line="276" w:lineRule="auto"/>
              <w:rPr>
                <w:b/>
                <w:bCs/>
                <w:sz w:val="18"/>
                <w:szCs w:val="18"/>
              </w:rPr>
            </w:pPr>
            <w:r w:rsidRPr="00A21A50">
              <w:rPr>
                <w:b/>
                <w:bCs/>
                <w:sz w:val="18"/>
                <w:szCs w:val="18"/>
              </w:rPr>
              <w:t>Unit</w:t>
            </w:r>
          </w:p>
        </w:tc>
        <w:tc>
          <w:tcPr>
            <w:tcW w:w="3798" w:type="pct"/>
          </w:tcPr>
          <w:p w14:paraId="29091E6C" w14:textId="77777777" w:rsidR="00897685" w:rsidRPr="00A21A50" w:rsidRDefault="00897685" w:rsidP="009642CA">
            <w:pPr>
              <w:spacing w:line="276" w:lineRule="auto"/>
              <w:rPr>
                <w:sz w:val="18"/>
                <w:szCs w:val="18"/>
              </w:rPr>
            </w:pPr>
            <w:r w:rsidRPr="00A21A50">
              <w:rPr>
                <w:sz w:val="18"/>
                <w:szCs w:val="18"/>
              </w:rPr>
              <w:t>kgCO</w:t>
            </w:r>
            <w:r w:rsidRPr="00A21A50">
              <w:rPr>
                <w:sz w:val="18"/>
                <w:szCs w:val="18"/>
                <w:vertAlign w:val="subscript"/>
              </w:rPr>
              <w:t>2</w:t>
            </w:r>
            <w:r w:rsidRPr="00A21A50">
              <w:rPr>
                <w:sz w:val="18"/>
                <w:szCs w:val="18"/>
              </w:rPr>
              <w:t>/TJ fuel</w:t>
            </w:r>
          </w:p>
        </w:tc>
      </w:tr>
      <w:tr w:rsidR="00897685" w:rsidRPr="00A21A50" w14:paraId="59D90FEE" w14:textId="77777777" w:rsidTr="009642CA">
        <w:tc>
          <w:tcPr>
            <w:tcW w:w="1202" w:type="pct"/>
            <w:shd w:val="clear" w:color="auto" w:fill="E6E5E5" w:themeFill="background2"/>
          </w:tcPr>
          <w:p w14:paraId="16A59B95" w14:textId="77777777" w:rsidR="00897685" w:rsidRPr="00A21A50" w:rsidRDefault="00897685" w:rsidP="009642CA">
            <w:pPr>
              <w:spacing w:line="276" w:lineRule="auto"/>
              <w:rPr>
                <w:b/>
                <w:bCs/>
                <w:sz w:val="18"/>
                <w:szCs w:val="18"/>
              </w:rPr>
            </w:pPr>
            <w:r w:rsidRPr="00A21A50">
              <w:rPr>
                <w:b/>
                <w:bCs/>
                <w:sz w:val="18"/>
                <w:szCs w:val="18"/>
              </w:rPr>
              <w:t>Description:</w:t>
            </w:r>
          </w:p>
        </w:tc>
        <w:tc>
          <w:tcPr>
            <w:tcW w:w="3798" w:type="pct"/>
          </w:tcPr>
          <w:p w14:paraId="6A4E5328" w14:textId="77777777" w:rsidR="00897685" w:rsidRPr="00A21A50" w:rsidRDefault="00897685" w:rsidP="009642CA">
            <w:pPr>
              <w:spacing w:line="276" w:lineRule="auto"/>
              <w:rPr>
                <w:sz w:val="18"/>
                <w:szCs w:val="18"/>
              </w:rPr>
            </w:pPr>
            <w:r w:rsidRPr="00A21A50">
              <w:rPr>
                <w:sz w:val="18"/>
                <w:szCs w:val="18"/>
              </w:rPr>
              <w:t>CO</w:t>
            </w:r>
            <w:r w:rsidRPr="00A21A50">
              <w:rPr>
                <w:sz w:val="18"/>
                <w:szCs w:val="18"/>
                <w:vertAlign w:val="subscript"/>
              </w:rPr>
              <w:t>2</w:t>
            </w:r>
            <w:r w:rsidRPr="00A21A50">
              <w:rPr>
                <w:sz w:val="18"/>
                <w:szCs w:val="18"/>
              </w:rPr>
              <w:t xml:space="preserve"> emission factor arising from use of fuels in the baseline scenario and continued use of baseline fuels in the project scenario</w:t>
            </w:r>
          </w:p>
        </w:tc>
      </w:tr>
      <w:tr w:rsidR="00897685" w:rsidRPr="00A21A50" w14:paraId="671AAD6A" w14:textId="77777777" w:rsidTr="009642CA">
        <w:tc>
          <w:tcPr>
            <w:tcW w:w="1202" w:type="pct"/>
            <w:shd w:val="clear" w:color="auto" w:fill="E6E5E5" w:themeFill="background2"/>
          </w:tcPr>
          <w:p w14:paraId="7744F499" w14:textId="77777777" w:rsidR="00897685" w:rsidRPr="00A21A50" w:rsidRDefault="00897685" w:rsidP="009642CA">
            <w:pPr>
              <w:spacing w:line="276" w:lineRule="auto"/>
              <w:rPr>
                <w:b/>
                <w:bCs/>
                <w:sz w:val="18"/>
                <w:szCs w:val="18"/>
              </w:rPr>
            </w:pPr>
            <w:r w:rsidRPr="00A21A50">
              <w:rPr>
                <w:b/>
                <w:bCs/>
                <w:sz w:val="18"/>
                <w:szCs w:val="18"/>
              </w:rPr>
              <w:t xml:space="preserve">Source of data </w:t>
            </w:r>
          </w:p>
        </w:tc>
        <w:tc>
          <w:tcPr>
            <w:tcW w:w="3798" w:type="pct"/>
          </w:tcPr>
          <w:p w14:paraId="2B689B4D" w14:textId="56920CF5" w:rsidR="00897685" w:rsidRPr="00A21A50" w:rsidRDefault="00897685" w:rsidP="009642CA">
            <w:pPr>
              <w:spacing w:line="276" w:lineRule="auto"/>
              <w:rPr>
                <w:sz w:val="18"/>
                <w:szCs w:val="18"/>
              </w:rPr>
            </w:pPr>
            <w:r w:rsidRPr="00A21A50">
              <w:rPr>
                <w:sz w:val="18"/>
                <w:szCs w:val="18"/>
              </w:rPr>
              <w:t xml:space="preserve">2006 IPCC Guidelines defaults, see chapter 2 Stationary Combustion:  </w:t>
            </w:r>
            <w:hyperlink r:id="rId27" w:history="1">
              <w:r w:rsidRPr="00A21A50">
                <w:rPr>
                  <w:rStyle w:val="Hyperlink"/>
                  <w:sz w:val="18"/>
                  <w:szCs w:val="18"/>
                </w:rPr>
                <w:t>http://www.ipcc-nggip.iges.or.jp/public/2006gl/vol2.html</w:t>
              </w:r>
            </w:hyperlink>
            <w:r w:rsidR="00087FA9">
              <w:rPr>
                <w:rStyle w:val="Hyperlink"/>
                <w:sz w:val="18"/>
                <w:szCs w:val="18"/>
              </w:rPr>
              <w:t xml:space="preserve"> and </w:t>
            </w:r>
          </w:p>
        </w:tc>
      </w:tr>
      <w:tr w:rsidR="00897685" w:rsidRPr="00A21A50" w14:paraId="678139D6" w14:textId="77777777" w:rsidTr="009642CA">
        <w:tc>
          <w:tcPr>
            <w:tcW w:w="1202" w:type="pct"/>
            <w:shd w:val="clear" w:color="auto" w:fill="E6E5E5" w:themeFill="background2"/>
          </w:tcPr>
          <w:p w14:paraId="057BB08D" w14:textId="77777777" w:rsidR="00897685" w:rsidRPr="00A21A50" w:rsidRDefault="00897685" w:rsidP="009642CA">
            <w:pPr>
              <w:spacing w:line="276" w:lineRule="auto"/>
              <w:rPr>
                <w:b/>
                <w:bCs/>
                <w:sz w:val="18"/>
                <w:szCs w:val="18"/>
              </w:rPr>
            </w:pPr>
            <w:r w:rsidRPr="00A21A50">
              <w:rPr>
                <w:b/>
                <w:bCs/>
                <w:sz w:val="18"/>
                <w:szCs w:val="18"/>
              </w:rPr>
              <w:t>Value(s) applied</w:t>
            </w:r>
          </w:p>
        </w:tc>
        <w:tc>
          <w:tcPr>
            <w:tcW w:w="3798" w:type="pct"/>
          </w:tcPr>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595"/>
              <w:gridCol w:w="2400"/>
            </w:tblGrid>
            <w:tr w:rsidR="00897685" w:rsidRPr="00A21A50" w14:paraId="69016E4D" w14:textId="77777777" w:rsidTr="009642CA">
              <w:tc>
                <w:tcPr>
                  <w:tcW w:w="1595" w:type="dxa"/>
                  <w:shd w:val="clear" w:color="auto" w:fill="A6A6A6" w:themeFill="background1" w:themeFillShade="A6"/>
                </w:tcPr>
                <w:p w14:paraId="7530BA0E" w14:textId="77777777" w:rsidR="00897685" w:rsidRPr="00A21A50" w:rsidRDefault="00897685" w:rsidP="009642CA">
                  <w:pPr>
                    <w:spacing w:line="276" w:lineRule="auto"/>
                    <w:rPr>
                      <w:i/>
                      <w:sz w:val="18"/>
                      <w:szCs w:val="18"/>
                    </w:rPr>
                  </w:pPr>
                  <w:r w:rsidRPr="00A21A50">
                    <w:rPr>
                      <w:sz w:val="18"/>
                      <w:szCs w:val="18"/>
                    </w:rPr>
                    <w:t xml:space="preserve">Fuel </w:t>
                  </w:r>
                  <w:r w:rsidRPr="00A21A50">
                    <w:rPr>
                      <w:i/>
                      <w:sz w:val="18"/>
                      <w:szCs w:val="18"/>
                    </w:rPr>
                    <w:t>b</w:t>
                  </w:r>
                </w:p>
              </w:tc>
              <w:tc>
                <w:tcPr>
                  <w:tcW w:w="2400" w:type="dxa"/>
                  <w:shd w:val="clear" w:color="auto" w:fill="A6A6A6" w:themeFill="background1" w:themeFillShade="A6"/>
                </w:tcPr>
                <w:p w14:paraId="695EAB10" w14:textId="5D198087" w:rsidR="00897685" w:rsidRPr="00A21A50" w:rsidRDefault="00897685" w:rsidP="009642CA">
                  <w:pPr>
                    <w:spacing w:line="276" w:lineRule="auto"/>
                    <w:rPr>
                      <w:sz w:val="18"/>
                      <w:szCs w:val="18"/>
                      <w:vertAlign w:val="subscript"/>
                    </w:rPr>
                  </w:pPr>
                  <w:proofErr w:type="gramStart"/>
                  <w:r w:rsidRPr="00A21A50">
                    <w:rPr>
                      <w:sz w:val="18"/>
                      <w:szCs w:val="18"/>
                    </w:rPr>
                    <w:t>EF</w:t>
                  </w:r>
                  <w:r w:rsidR="00CC780D" w:rsidRPr="00A26003">
                    <w:rPr>
                      <w:sz w:val="18"/>
                      <w:szCs w:val="18"/>
                      <w:vertAlign w:val="subscript"/>
                    </w:rPr>
                    <w:t>,</w:t>
                  </w:r>
                  <w:r w:rsidRPr="00A21A50">
                    <w:rPr>
                      <w:sz w:val="18"/>
                      <w:szCs w:val="18"/>
                      <w:vertAlign w:val="subscript"/>
                    </w:rPr>
                    <w:t>CO2</w:t>
                  </w:r>
                  <w:proofErr w:type="gramEnd"/>
                </w:p>
                <w:p w14:paraId="6FD567F1" w14:textId="554D8653" w:rsidR="00897685" w:rsidRPr="00A21A50" w:rsidRDefault="00897685" w:rsidP="009642CA">
                  <w:pPr>
                    <w:spacing w:line="276" w:lineRule="auto"/>
                    <w:rPr>
                      <w:sz w:val="18"/>
                      <w:szCs w:val="18"/>
                    </w:rPr>
                  </w:pPr>
                  <w:r w:rsidRPr="00A21A50">
                    <w:rPr>
                      <w:sz w:val="18"/>
                      <w:szCs w:val="18"/>
                    </w:rPr>
                    <w:t>(kg</w:t>
                  </w:r>
                  <w:r w:rsidR="009F0C64">
                    <w:rPr>
                      <w:sz w:val="18"/>
                      <w:szCs w:val="18"/>
                    </w:rPr>
                    <w:t>CO</w:t>
                  </w:r>
                  <w:r w:rsidR="009F0C64" w:rsidRPr="00A26003">
                    <w:rPr>
                      <w:sz w:val="18"/>
                      <w:szCs w:val="18"/>
                      <w:vertAlign w:val="subscript"/>
                    </w:rPr>
                    <w:t>2</w:t>
                  </w:r>
                  <w:r w:rsidRPr="00A21A50">
                    <w:rPr>
                      <w:sz w:val="18"/>
                      <w:szCs w:val="18"/>
                    </w:rPr>
                    <w:t>/TJ)</w:t>
                  </w:r>
                </w:p>
              </w:tc>
            </w:tr>
            <w:tr w:rsidR="00897685" w:rsidRPr="00A21A50" w14:paraId="2970EBBA" w14:textId="77777777" w:rsidTr="009642CA">
              <w:tc>
                <w:tcPr>
                  <w:tcW w:w="1595" w:type="dxa"/>
                </w:tcPr>
                <w:p w14:paraId="76F17395" w14:textId="77777777" w:rsidR="00897685" w:rsidRPr="00A21A50" w:rsidRDefault="00897685" w:rsidP="009642CA">
                  <w:pPr>
                    <w:spacing w:line="276" w:lineRule="auto"/>
                    <w:rPr>
                      <w:sz w:val="18"/>
                      <w:szCs w:val="18"/>
                    </w:rPr>
                  </w:pPr>
                  <w:r w:rsidRPr="00A21A50">
                    <w:rPr>
                      <w:sz w:val="18"/>
                      <w:szCs w:val="18"/>
                    </w:rPr>
                    <w:t>LPG</w:t>
                  </w:r>
                </w:p>
              </w:tc>
              <w:tc>
                <w:tcPr>
                  <w:tcW w:w="2400" w:type="dxa"/>
                </w:tcPr>
                <w:p w14:paraId="27EC25C0" w14:textId="1EFDF7EF" w:rsidR="00897685" w:rsidRPr="00A21A50" w:rsidRDefault="00897685" w:rsidP="009642CA">
                  <w:pPr>
                    <w:spacing w:line="276" w:lineRule="auto"/>
                    <w:rPr>
                      <w:sz w:val="18"/>
                      <w:szCs w:val="18"/>
                    </w:rPr>
                  </w:pPr>
                  <w:r w:rsidRPr="00A21A50">
                    <w:rPr>
                      <w:sz w:val="18"/>
                      <w:szCs w:val="18"/>
                    </w:rPr>
                    <w:t>63</w:t>
                  </w:r>
                  <w:r w:rsidR="00DF5CF3">
                    <w:rPr>
                      <w:sz w:val="18"/>
                      <w:szCs w:val="18"/>
                    </w:rPr>
                    <w:t>,</w:t>
                  </w:r>
                  <w:r w:rsidRPr="00A21A50">
                    <w:rPr>
                      <w:sz w:val="18"/>
                      <w:szCs w:val="18"/>
                    </w:rPr>
                    <w:t>100</w:t>
                  </w:r>
                </w:p>
              </w:tc>
            </w:tr>
            <w:tr w:rsidR="00897685" w:rsidRPr="00A21A50" w14:paraId="642362DC" w14:textId="77777777" w:rsidTr="009642CA">
              <w:tc>
                <w:tcPr>
                  <w:tcW w:w="1595" w:type="dxa"/>
                </w:tcPr>
                <w:p w14:paraId="6C100227" w14:textId="77777777" w:rsidR="00897685" w:rsidRPr="00A21A50" w:rsidRDefault="00897685" w:rsidP="009642CA">
                  <w:pPr>
                    <w:spacing w:line="276" w:lineRule="auto"/>
                    <w:rPr>
                      <w:sz w:val="18"/>
                      <w:szCs w:val="18"/>
                    </w:rPr>
                  </w:pPr>
                  <w:r w:rsidRPr="00A21A50">
                    <w:rPr>
                      <w:sz w:val="18"/>
                      <w:szCs w:val="18"/>
                    </w:rPr>
                    <w:t>Charcoal in wood eq</w:t>
                  </w:r>
                </w:p>
              </w:tc>
              <w:tc>
                <w:tcPr>
                  <w:tcW w:w="2400" w:type="dxa"/>
                </w:tcPr>
                <w:p w14:paraId="3D2F8C3A" w14:textId="4AD2EDA5" w:rsidR="00897685" w:rsidRPr="00A21A50" w:rsidRDefault="00897685" w:rsidP="009642CA">
                  <w:pPr>
                    <w:spacing w:line="276" w:lineRule="auto"/>
                    <w:rPr>
                      <w:sz w:val="18"/>
                      <w:szCs w:val="18"/>
                    </w:rPr>
                  </w:pPr>
                  <w:r w:rsidRPr="00A21A50">
                    <w:rPr>
                      <w:sz w:val="18"/>
                      <w:szCs w:val="18"/>
                    </w:rPr>
                    <w:t>112</w:t>
                  </w:r>
                  <w:r w:rsidR="00287FC3">
                    <w:rPr>
                      <w:sz w:val="18"/>
                      <w:szCs w:val="18"/>
                    </w:rPr>
                    <w:t>,</w:t>
                  </w:r>
                  <w:r w:rsidRPr="00A21A50">
                    <w:rPr>
                      <w:sz w:val="18"/>
                      <w:szCs w:val="18"/>
                    </w:rPr>
                    <w:t>000</w:t>
                  </w:r>
                </w:p>
              </w:tc>
            </w:tr>
            <w:tr w:rsidR="00897685" w:rsidRPr="00A21A50" w14:paraId="7F365B33" w14:textId="77777777" w:rsidTr="009642CA">
              <w:tc>
                <w:tcPr>
                  <w:tcW w:w="1595" w:type="dxa"/>
                </w:tcPr>
                <w:p w14:paraId="3C94914D" w14:textId="77777777" w:rsidR="00897685" w:rsidRPr="00A21A50" w:rsidRDefault="00897685" w:rsidP="009642CA">
                  <w:pPr>
                    <w:spacing w:line="276" w:lineRule="auto"/>
                    <w:rPr>
                      <w:sz w:val="18"/>
                      <w:szCs w:val="18"/>
                    </w:rPr>
                  </w:pPr>
                  <w:r w:rsidRPr="00A21A50">
                    <w:rPr>
                      <w:sz w:val="18"/>
                      <w:szCs w:val="18"/>
                    </w:rPr>
                    <w:t>Firewood</w:t>
                  </w:r>
                </w:p>
              </w:tc>
              <w:tc>
                <w:tcPr>
                  <w:tcW w:w="2400" w:type="dxa"/>
                </w:tcPr>
                <w:p w14:paraId="2A9708B9" w14:textId="57E26430" w:rsidR="00897685" w:rsidRPr="00A21A50" w:rsidRDefault="00897685" w:rsidP="009642CA">
                  <w:pPr>
                    <w:spacing w:line="276" w:lineRule="auto"/>
                    <w:rPr>
                      <w:sz w:val="18"/>
                      <w:szCs w:val="18"/>
                    </w:rPr>
                  </w:pPr>
                  <w:r w:rsidRPr="00A21A50">
                    <w:rPr>
                      <w:sz w:val="18"/>
                      <w:szCs w:val="18"/>
                    </w:rPr>
                    <w:t>112</w:t>
                  </w:r>
                  <w:r w:rsidR="00287FC3">
                    <w:rPr>
                      <w:sz w:val="18"/>
                      <w:szCs w:val="18"/>
                    </w:rPr>
                    <w:t>,</w:t>
                  </w:r>
                  <w:r w:rsidRPr="00A21A50">
                    <w:rPr>
                      <w:sz w:val="18"/>
                      <w:szCs w:val="18"/>
                    </w:rPr>
                    <w:t>000</w:t>
                  </w:r>
                </w:p>
              </w:tc>
            </w:tr>
          </w:tbl>
          <w:p w14:paraId="6355A3FE" w14:textId="77777777" w:rsidR="00897685" w:rsidRPr="00A21A50" w:rsidRDefault="00897685" w:rsidP="009642CA">
            <w:pPr>
              <w:spacing w:line="276" w:lineRule="auto"/>
              <w:rPr>
                <w:sz w:val="18"/>
                <w:szCs w:val="18"/>
              </w:rPr>
            </w:pPr>
          </w:p>
        </w:tc>
      </w:tr>
      <w:tr w:rsidR="00897685" w:rsidRPr="00A21A50" w14:paraId="24D7EC15" w14:textId="77777777" w:rsidTr="009642CA">
        <w:tc>
          <w:tcPr>
            <w:tcW w:w="1202" w:type="pct"/>
            <w:shd w:val="clear" w:color="auto" w:fill="E6E5E5" w:themeFill="background2"/>
          </w:tcPr>
          <w:p w14:paraId="6394BC87" w14:textId="77777777" w:rsidR="00897685" w:rsidRPr="00A21A50" w:rsidDel="006A22E8" w:rsidRDefault="00897685" w:rsidP="009642CA">
            <w:pPr>
              <w:spacing w:line="276" w:lineRule="auto"/>
              <w:rPr>
                <w:b/>
                <w:bCs/>
                <w:sz w:val="18"/>
                <w:szCs w:val="18"/>
              </w:rPr>
            </w:pPr>
            <w:r w:rsidRPr="00A21A50">
              <w:rPr>
                <w:b/>
                <w:bCs/>
                <w:sz w:val="18"/>
                <w:szCs w:val="18"/>
              </w:rPr>
              <w:t>Choice of data or Measurement methods and procedures</w:t>
            </w:r>
          </w:p>
        </w:tc>
        <w:tc>
          <w:tcPr>
            <w:tcW w:w="3798" w:type="pct"/>
          </w:tcPr>
          <w:p w14:paraId="5C117590" w14:textId="77777777" w:rsidR="00897685" w:rsidRPr="00A21A50" w:rsidRDefault="00897685" w:rsidP="009642CA">
            <w:pPr>
              <w:spacing w:line="276" w:lineRule="auto"/>
              <w:rPr>
                <w:sz w:val="18"/>
                <w:szCs w:val="18"/>
              </w:rPr>
            </w:pPr>
            <w:r w:rsidRPr="00A21A50">
              <w:rPr>
                <w:sz w:val="18"/>
                <w:szCs w:val="18"/>
              </w:rPr>
              <w:t>N/A</w:t>
            </w:r>
          </w:p>
        </w:tc>
      </w:tr>
      <w:tr w:rsidR="00897685" w:rsidRPr="00A21A50" w14:paraId="2B27870D" w14:textId="77777777" w:rsidTr="009642CA">
        <w:tc>
          <w:tcPr>
            <w:tcW w:w="1202" w:type="pct"/>
            <w:shd w:val="clear" w:color="auto" w:fill="E6E5E5" w:themeFill="background2"/>
          </w:tcPr>
          <w:p w14:paraId="0A88A225" w14:textId="77777777" w:rsidR="00897685" w:rsidRPr="00A21A50" w:rsidRDefault="00897685" w:rsidP="009642CA">
            <w:pPr>
              <w:spacing w:line="276" w:lineRule="auto"/>
              <w:rPr>
                <w:b/>
                <w:bCs/>
                <w:sz w:val="18"/>
                <w:szCs w:val="18"/>
              </w:rPr>
            </w:pPr>
            <w:r w:rsidRPr="00A21A50">
              <w:rPr>
                <w:b/>
                <w:bCs/>
                <w:sz w:val="18"/>
                <w:szCs w:val="18"/>
              </w:rPr>
              <w:t>Purpose of data</w:t>
            </w:r>
          </w:p>
        </w:tc>
        <w:tc>
          <w:tcPr>
            <w:tcW w:w="3798" w:type="pct"/>
          </w:tcPr>
          <w:p w14:paraId="761BC707" w14:textId="77777777" w:rsidR="00897685" w:rsidRDefault="00897685" w:rsidP="009642CA">
            <w:pPr>
              <w:spacing w:line="276" w:lineRule="auto"/>
              <w:rPr>
                <w:sz w:val="18"/>
                <w:szCs w:val="18"/>
              </w:rPr>
            </w:pPr>
            <w:r w:rsidRPr="00A21A50">
              <w:rPr>
                <w:sz w:val="18"/>
                <w:szCs w:val="18"/>
              </w:rPr>
              <w:t>Calculation of baseline and project emissions</w:t>
            </w:r>
          </w:p>
          <w:p w14:paraId="36C127FB" w14:textId="77777777" w:rsidR="00CE549D" w:rsidRPr="00A21A50" w:rsidRDefault="00CE549D" w:rsidP="009642CA">
            <w:pPr>
              <w:spacing w:line="276" w:lineRule="auto"/>
              <w:rPr>
                <w:sz w:val="18"/>
                <w:szCs w:val="18"/>
              </w:rPr>
            </w:pPr>
          </w:p>
        </w:tc>
      </w:tr>
      <w:tr w:rsidR="00897685" w:rsidRPr="00A21A50" w14:paraId="54294CB8" w14:textId="77777777" w:rsidTr="009642CA">
        <w:trPr>
          <w:trHeight w:val="70"/>
        </w:trPr>
        <w:tc>
          <w:tcPr>
            <w:tcW w:w="1202" w:type="pct"/>
            <w:shd w:val="clear" w:color="auto" w:fill="E6E5E5" w:themeFill="background2"/>
          </w:tcPr>
          <w:p w14:paraId="2674C069" w14:textId="77777777" w:rsidR="00897685" w:rsidRPr="00A21A50" w:rsidRDefault="00897685" w:rsidP="009642CA">
            <w:pPr>
              <w:spacing w:line="276" w:lineRule="auto"/>
              <w:rPr>
                <w:b/>
                <w:bCs/>
                <w:sz w:val="18"/>
                <w:szCs w:val="18"/>
              </w:rPr>
            </w:pPr>
            <w:r w:rsidRPr="00A21A50">
              <w:rPr>
                <w:b/>
                <w:bCs/>
                <w:sz w:val="18"/>
                <w:szCs w:val="18"/>
              </w:rPr>
              <w:t>Additional comment</w:t>
            </w:r>
          </w:p>
        </w:tc>
        <w:tc>
          <w:tcPr>
            <w:tcW w:w="3798" w:type="pct"/>
          </w:tcPr>
          <w:p w14:paraId="680648F2" w14:textId="0A667C4A" w:rsidR="00897685" w:rsidRPr="00A21A50" w:rsidRDefault="00897685" w:rsidP="009642CA">
            <w:pPr>
              <w:spacing w:line="276" w:lineRule="auto"/>
              <w:rPr>
                <w:sz w:val="18"/>
                <w:szCs w:val="18"/>
              </w:rPr>
            </w:pPr>
            <w:r w:rsidRPr="00A21A50">
              <w:rPr>
                <w:sz w:val="18"/>
                <w:szCs w:val="18"/>
              </w:rPr>
              <w:t>CO2 and non-CO</w:t>
            </w:r>
            <w:r w:rsidRPr="00A21A50">
              <w:rPr>
                <w:sz w:val="18"/>
                <w:szCs w:val="18"/>
                <w:vertAlign w:val="subscript"/>
              </w:rPr>
              <w:t>2</w:t>
            </w:r>
            <w:r w:rsidRPr="00A21A50">
              <w:rPr>
                <w:sz w:val="18"/>
                <w:szCs w:val="18"/>
              </w:rPr>
              <w:t xml:space="preserve"> emissions factors for charcoal</w:t>
            </w:r>
            <w:r w:rsidR="005B2BCE">
              <w:rPr>
                <w:sz w:val="18"/>
                <w:szCs w:val="18"/>
              </w:rPr>
              <w:t xml:space="preserve"> is the same as that of firewood a</w:t>
            </w:r>
            <w:r w:rsidR="001833DC">
              <w:rPr>
                <w:sz w:val="18"/>
                <w:szCs w:val="18"/>
              </w:rPr>
              <w:t xml:space="preserve">s </w:t>
            </w:r>
            <w:r w:rsidRPr="00A21A50">
              <w:rPr>
                <w:sz w:val="18"/>
                <w:szCs w:val="18"/>
              </w:rPr>
              <w:t>a wood to charcoal production ratio (</w:t>
            </w:r>
            <w:r w:rsidR="000945D3" w:rsidRPr="00A21A50">
              <w:rPr>
                <w:sz w:val="18"/>
                <w:szCs w:val="18"/>
              </w:rPr>
              <w:t xml:space="preserve">IPCC 1996 revised guidelines, Chapter 1, page 45: </w:t>
            </w:r>
            <w:hyperlink r:id="rId28" w:history="1">
              <w:r w:rsidR="000945D3" w:rsidRPr="00AB4FFC">
                <w:rPr>
                  <w:rStyle w:val="Hyperlink"/>
                  <w:rFonts w:ascii="Verdana" w:hAnsi="Verdana"/>
                  <w:sz w:val="18"/>
                  <w:szCs w:val="18"/>
                </w:rPr>
                <w:t>http://www.ipcc-nggip.iges.or.jp/public/gl/guidelin/ch1ref3.pdf</w:t>
              </w:r>
            </w:hyperlink>
            <w:r w:rsidRPr="00A21A50">
              <w:rPr>
                <w:sz w:val="18"/>
                <w:szCs w:val="18"/>
              </w:rPr>
              <w:t>)</w:t>
            </w:r>
            <w:r w:rsidR="005075E1">
              <w:rPr>
                <w:sz w:val="18"/>
                <w:szCs w:val="18"/>
              </w:rPr>
              <w:t xml:space="preserve"> </w:t>
            </w:r>
            <w:r w:rsidR="00775AFD">
              <w:rPr>
                <w:sz w:val="18"/>
                <w:szCs w:val="18"/>
              </w:rPr>
              <w:t>is</w:t>
            </w:r>
            <w:r w:rsidR="005075E1">
              <w:rPr>
                <w:sz w:val="18"/>
                <w:szCs w:val="18"/>
              </w:rPr>
              <w:t xml:space="preserve"> used.</w:t>
            </w:r>
          </w:p>
        </w:tc>
      </w:tr>
    </w:tbl>
    <w:p w14:paraId="328F5D16" w14:textId="2163527E" w:rsidR="00816579" w:rsidRPr="00A21A50" w:rsidRDefault="00816579" w:rsidP="009026D0">
      <w:pPr>
        <w:spacing w:line="276" w:lineRule="auto"/>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77"/>
        <w:gridCol w:w="7245"/>
      </w:tblGrid>
      <w:tr w:rsidR="00AC5673" w:rsidRPr="00A21A50" w14:paraId="10698060" w14:textId="77777777" w:rsidTr="009642CA">
        <w:tc>
          <w:tcPr>
            <w:tcW w:w="1235" w:type="pct"/>
            <w:shd w:val="clear" w:color="auto" w:fill="E6E5E5" w:themeFill="background2"/>
          </w:tcPr>
          <w:p w14:paraId="32A95F87" w14:textId="77777777" w:rsidR="00AC5673" w:rsidRPr="00A21A50" w:rsidRDefault="00AC5673" w:rsidP="009642CA">
            <w:pPr>
              <w:rPr>
                <w:b/>
                <w:bCs/>
                <w:sz w:val="18"/>
                <w:szCs w:val="18"/>
              </w:rPr>
            </w:pPr>
            <w:r w:rsidRPr="00A21A50">
              <w:rPr>
                <w:b/>
                <w:bCs/>
                <w:sz w:val="18"/>
                <w:szCs w:val="18"/>
              </w:rPr>
              <w:t>Data / Parameter:</w:t>
            </w:r>
          </w:p>
        </w:tc>
        <w:tc>
          <w:tcPr>
            <w:tcW w:w="3765" w:type="pct"/>
          </w:tcPr>
          <w:p w14:paraId="26C28B5F" w14:textId="77777777" w:rsidR="00AC5673" w:rsidRPr="00A21A50" w:rsidRDefault="00AC5673" w:rsidP="009642CA">
            <w:pPr>
              <w:rPr>
                <w:sz w:val="18"/>
                <w:szCs w:val="18"/>
                <w:vertAlign w:val="subscript"/>
              </w:rPr>
            </w:pPr>
            <w:r w:rsidRPr="00A21A50">
              <w:rPr>
                <w:sz w:val="18"/>
                <w:szCs w:val="18"/>
              </w:rPr>
              <w:t>EF</w:t>
            </w:r>
            <w:r w:rsidRPr="00A21A50">
              <w:rPr>
                <w:sz w:val="18"/>
                <w:szCs w:val="18"/>
                <w:vertAlign w:val="subscript"/>
              </w:rPr>
              <w:t>CH4</w:t>
            </w:r>
          </w:p>
        </w:tc>
      </w:tr>
      <w:tr w:rsidR="00AC5673" w:rsidRPr="00A21A50" w14:paraId="5AA1BD95" w14:textId="77777777" w:rsidTr="009642CA">
        <w:tc>
          <w:tcPr>
            <w:tcW w:w="1235" w:type="pct"/>
            <w:shd w:val="clear" w:color="auto" w:fill="E6E5E5" w:themeFill="background2"/>
          </w:tcPr>
          <w:p w14:paraId="3A6E9394" w14:textId="77777777" w:rsidR="00AC5673" w:rsidRPr="00A21A50" w:rsidRDefault="00AC5673" w:rsidP="009642CA">
            <w:pPr>
              <w:rPr>
                <w:b/>
                <w:bCs/>
                <w:sz w:val="18"/>
                <w:szCs w:val="18"/>
              </w:rPr>
            </w:pPr>
            <w:r w:rsidRPr="00A21A50">
              <w:rPr>
                <w:b/>
                <w:bCs/>
                <w:sz w:val="18"/>
                <w:szCs w:val="18"/>
              </w:rPr>
              <w:t>Unit</w:t>
            </w:r>
          </w:p>
        </w:tc>
        <w:tc>
          <w:tcPr>
            <w:tcW w:w="3765" w:type="pct"/>
          </w:tcPr>
          <w:p w14:paraId="3F207127" w14:textId="77777777" w:rsidR="00AC5673" w:rsidRPr="00A21A50" w:rsidRDefault="00AC5673" w:rsidP="009642CA">
            <w:pPr>
              <w:rPr>
                <w:sz w:val="18"/>
                <w:szCs w:val="18"/>
              </w:rPr>
            </w:pPr>
            <w:r w:rsidRPr="00A21A50">
              <w:rPr>
                <w:sz w:val="18"/>
                <w:szCs w:val="18"/>
              </w:rPr>
              <w:t>kgCH</w:t>
            </w:r>
            <w:r w:rsidRPr="00A21A50">
              <w:rPr>
                <w:sz w:val="18"/>
                <w:szCs w:val="18"/>
                <w:vertAlign w:val="subscript"/>
              </w:rPr>
              <w:t>4</w:t>
            </w:r>
            <w:r w:rsidRPr="00A21A50">
              <w:rPr>
                <w:sz w:val="18"/>
                <w:szCs w:val="18"/>
              </w:rPr>
              <w:t>/TJ fuel</w:t>
            </w:r>
          </w:p>
        </w:tc>
      </w:tr>
      <w:tr w:rsidR="00AC5673" w:rsidRPr="00A21A50" w14:paraId="408B92C9" w14:textId="77777777" w:rsidTr="009642CA">
        <w:tc>
          <w:tcPr>
            <w:tcW w:w="1235" w:type="pct"/>
            <w:shd w:val="clear" w:color="auto" w:fill="E6E5E5" w:themeFill="background2"/>
          </w:tcPr>
          <w:p w14:paraId="09F2E3DC" w14:textId="77777777" w:rsidR="00AC5673" w:rsidRPr="00A21A50" w:rsidRDefault="00AC5673" w:rsidP="009642CA">
            <w:pPr>
              <w:rPr>
                <w:b/>
                <w:bCs/>
                <w:sz w:val="18"/>
                <w:szCs w:val="18"/>
              </w:rPr>
            </w:pPr>
            <w:r w:rsidRPr="00A21A50">
              <w:rPr>
                <w:b/>
                <w:bCs/>
                <w:sz w:val="18"/>
                <w:szCs w:val="18"/>
              </w:rPr>
              <w:t>Description:</w:t>
            </w:r>
          </w:p>
        </w:tc>
        <w:tc>
          <w:tcPr>
            <w:tcW w:w="3765" w:type="pct"/>
          </w:tcPr>
          <w:p w14:paraId="461C2386" w14:textId="77777777" w:rsidR="00AC5673" w:rsidRPr="00A21A50" w:rsidRDefault="00AC5673" w:rsidP="009642CA">
            <w:pPr>
              <w:rPr>
                <w:sz w:val="18"/>
                <w:szCs w:val="18"/>
              </w:rPr>
            </w:pPr>
            <w:r w:rsidRPr="00A21A50">
              <w:rPr>
                <w:sz w:val="18"/>
                <w:szCs w:val="18"/>
              </w:rPr>
              <w:t>CH</w:t>
            </w:r>
            <w:r w:rsidRPr="00A21A50">
              <w:rPr>
                <w:sz w:val="18"/>
                <w:szCs w:val="18"/>
                <w:vertAlign w:val="subscript"/>
              </w:rPr>
              <w:t>4</w:t>
            </w:r>
            <w:r w:rsidRPr="00A21A50">
              <w:rPr>
                <w:sz w:val="18"/>
                <w:szCs w:val="18"/>
              </w:rPr>
              <w:t xml:space="preserve"> emission factor arising from use of fuels in the baseline scenario and continued use of baseline fuels in the project scenario</w:t>
            </w:r>
          </w:p>
        </w:tc>
      </w:tr>
      <w:tr w:rsidR="00AC5673" w:rsidRPr="00A21A50" w14:paraId="22500C82" w14:textId="77777777" w:rsidTr="009642CA">
        <w:tc>
          <w:tcPr>
            <w:tcW w:w="1235" w:type="pct"/>
            <w:shd w:val="clear" w:color="auto" w:fill="E6E5E5" w:themeFill="background2"/>
          </w:tcPr>
          <w:p w14:paraId="458B1152" w14:textId="77777777" w:rsidR="00AC5673" w:rsidRPr="00A21A50" w:rsidRDefault="00AC5673" w:rsidP="009642CA">
            <w:pPr>
              <w:rPr>
                <w:b/>
                <w:bCs/>
                <w:sz w:val="18"/>
                <w:szCs w:val="18"/>
              </w:rPr>
            </w:pPr>
            <w:r w:rsidRPr="00A21A50">
              <w:rPr>
                <w:b/>
                <w:bCs/>
                <w:sz w:val="18"/>
                <w:szCs w:val="18"/>
              </w:rPr>
              <w:t xml:space="preserve">Source of data </w:t>
            </w:r>
          </w:p>
        </w:tc>
        <w:tc>
          <w:tcPr>
            <w:tcW w:w="3765" w:type="pct"/>
          </w:tcPr>
          <w:p w14:paraId="03244AA3" w14:textId="745A176F" w:rsidR="00AC5673" w:rsidRPr="00A21A50" w:rsidRDefault="00AC5673" w:rsidP="009642CA">
            <w:pPr>
              <w:rPr>
                <w:b/>
                <w:sz w:val="18"/>
                <w:szCs w:val="18"/>
              </w:rPr>
            </w:pPr>
            <w:r w:rsidRPr="00A21A50">
              <w:rPr>
                <w:sz w:val="18"/>
                <w:szCs w:val="18"/>
              </w:rPr>
              <w:t xml:space="preserve">2006 IPCC Guidelines defaults see chapter 2 Stationary Combustion:  </w:t>
            </w:r>
            <w:hyperlink r:id="rId29" w:history="1">
              <w:r w:rsidRPr="00A21A50">
                <w:rPr>
                  <w:rStyle w:val="Hyperlink"/>
                  <w:sz w:val="18"/>
                  <w:szCs w:val="18"/>
                </w:rPr>
                <w:t>http://www.ipcc-nggip.iges.or.jp/public/2006gl/vol2.html</w:t>
              </w:r>
            </w:hyperlink>
            <w:r w:rsidRPr="00A21A50">
              <w:rPr>
                <w:sz w:val="18"/>
                <w:szCs w:val="18"/>
              </w:rPr>
              <w:t>, table 2.9</w:t>
            </w:r>
            <w:r w:rsidRPr="00A21A50" w:rsidDel="00670DFF">
              <w:rPr>
                <w:sz w:val="18"/>
                <w:szCs w:val="18"/>
              </w:rPr>
              <w:t xml:space="preserve"> </w:t>
            </w:r>
          </w:p>
        </w:tc>
      </w:tr>
      <w:tr w:rsidR="00AC5673" w:rsidRPr="00A21A50" w14:paraId="4B42821A" w14:textId="77777777" w:rsidTr="009642CA">
        <w:tc>
          <w:tcPr>
            <w:tcW w:w="1235" w:type="pct"/>
            <w:shd w:val="clear" w:color="auto" w:fill="E6E5E5" w:themeFill="background2"/>
          </w:tcPr>
          <w:p w14:paraId="73FCA108" w14:textId="77777777" w:rsidR="00AC5673" w:rsidRPr="00A21A50" w:rsidRDefault="00AC5673" w:rsidP="009642CA">
            <w:pPr>
              <w:rPr>
                <w:b/>
                <w:bCs/>
                <w:sz w:val="18"/>
                <w:szCs w:val="18"/>
              </w:rPr>
            </w:pPr>
            <w:r w:rsidRPr="00A21A50">
              <w:rPr>
                <w:b/>
                <w:bCs/>
                <w:sz w:val="18"/>
                <w:szCs w:val="18"/>
              </w:rPr>
              <w:t>Value(s) applied</w:t>
            </w:r>
          </w:p>
        </w:tc>
        <w:tc>
          <w:tcPr>
            <w:tcW w:w="3765" w:type="pct"/>
          </w:tcPr>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595"/>
              <w:gridCol w:w="1977"/>
            </w:tblGrid>
            <w:tr w:rsidR="00AC5673" w:rsidRPr="00A21A50" w14:paraId="17D543C1" w14:textId="77777777" w:rsidTr="009642CA">
              <w:tc>
                <w:tcPr>
                  <w:tcW w:w="1595" w:type="dxa"/>
                  <w:shd w:val="clear" w:color="auto" w:fill="A6A6A6" w:themeFill="background1" w:themeFillShade="A6"/>
                </w:tcPr>
                <w:p w14:paraId="3DBA9D87" w14:textId="77777777" w:rsidR="00AC5673" w:rsidRPr="00A21A50" w:rsidRDefault="00AC5673" w:rsidP="009642CA">
                  <w:pPr>
                    <w:rPr>
                      <w:i/>
                      <w:sz w:val="18"/>
                      <w:szCs w:val="18"/>
                    </w:rPr>
                  </w:pPr>
                  <w:r w:rsidRPr="00A21A50">
                    <w:rPr>
                      <w:sz w:val="18"/>
                      <w:szCs w:val="18"/>
                    </w:rPr>
                    <w:t xml:space="preserve">Fuel </w:t>
                  </w:r>
                  <w:proofErr w:type="spellStart"/>
                  <w:r w:rsidRPr="00A21A50">
                    <w:rPr>
                      <w:i/>
                      <w:sz w:val="18"/>
                      <w:szCs w:val="18"/>
                    </w:rPr>
                    <w:t>i</w:t>
                  </w:r>
                  <w:proofErr w:type="spellEnd"/>
                </w:p>
              </w:tc>
              <w:tc>
                <w:tcPr>
                  <w:tcW w:w="1977" w:type="dxa"/>
                  <w:shd w:val="clear" w:color="auto" w:fill="A6A6A6" w:themeFill="background1" w:themeFillShade="A6"/>
                </w:tcPr>
                <w:p w14:paraId="3B3A13FE" w14:textId="77777777" w:rsidR="00AC5673" w:rsidRPr="00A21A50" w:rsidRDefault="00AC5673" w:rsidP="009642CA">
                  <w:pPr>
                    <w:rPr>
                      <w:sz w:val="18"/>
                      <w:szCs w:val="18"/>
                      <w:vertAlign w:val="subscript"/>
                    </w:rPr>
                  </w:pPr>
                  <w:r w:rsidRPr="00A21A50">
                    <w:rPr>
                      <w:sz w:val="18"/>
                      <w:szCs w:val="18"/>
                    </w:rPr>
                    <w:t>EF</w:t>
                  </w:r>
                  <w:r w:rsidRPr="00A21A50">
                    <w:rPr>
                      <w:sz w:val="18"/>
                      <w:szCs w:val="18"/>
                    </w:rPr>
                    <w:softHyphen/>
                  </w:r>
                  <w:r w:rsidRPr="00A21A50">
                    <w:rPr>
                      <w:sz w:val="18"/>
                      <w:szCs w:val="18"/>
                      <w:vertAlign w:val="subscript"/>
                    </w:rPr>
                    <w:t>CH4,</w:t>
                  </w:r>
                </w:p>
                <w:p w14:paraId="3E1DC9D8" w14:textId="77777777" w:rsidR="00AC5673" w:rsidRPr="00A21A50" w:rsidRDefault="00AC5673" w:rsidP="009642CA">
                  <w:pPr>
                    <w:rPr>
                      <w:sz w:val="18"/>
                      <w:szCs w:val="18"/>
                    </w:rPr>
                  </w:pPr>
                  <w:r w:rsidRPr="00A21A50">
                    <w:rPr>
                      <w:sz w:val="18"/>
                      <w:szCs w:val="18"/>
                    </w:rPr>
                    <w:t>(kg/TJ)</w:t>
                  </w:r>
                </w:p>
              </w:tc>
            </w:tr>
            <w:tr w:rsidR="00AC5673" w:rsidRPr="00A21A50" w14:paraId="3CFD17A8" w14:textId="77777777" w:rsidTr="009642CA">
              <w:tc>
                <w:tcPr>
                  <w:tcW w:w="1595" w:type="dxa"/>
                </w:tcPr>
                <w:p w14:paraId="6B95063F" w14:textId="77777777" w:rsidR="00AC5673" w:rsidRPr="00A21A50" w:rsidRDefault="00AC5673" w:rsidP="009642CA">
                  <w:pPr>
                    <w:rPr>
                      <w:sz w:val="18"/>
                      <w:szCs w:val="18"/>
                    </w:rPr>
                  </w:pPr>
                  <w:r w:rsidRPr="00A21A50">
                    <w:rPr>
                      <w:sz w:val="18"/>
                      <w:szCs w:val="18"/>
                    </w:rPr>
                    <w:t>LPG</w:t>
                  </w:r>
                </w:p>
              </w:tc>
              <w:tc>
                <w:tcPr>
                  <w:tcW w:w="1977" w:type="dxa"/>
                  <w:vAlign w:val="center"/>
                </w:tcPr>
                <w:p w14:paraId="4F1D957F" w14:textId="77777777" w:rsidR="00AC5673" w:rsidRPr="00A21A50" w:rsidRDefault="00AC5673" w:rsidP="009642CA">
                  <w:pPr>
                    <w:rPr>
                      <w:sz w:val="18"/>
                      <w:szCs w:val="18"/>
                    </w:rPr>
                  </w:pPr>
                  <w:r w:rsidRPr="00A21A50">
                    <w:rPr>
                      <w:sz w:val="18"/>
                      <w:szCs w:val="18"/>
                    </w:rPr>
                    <w:t>11.95</w:t>
                  </w:r>
                </w:p>
              </w:tc>
            </w:tr>
            <w:tr w:rsidR="00AC5673" w:rsidRPr="00A21A50" w14:paraId="6BC61272" w14:textId="77777777" w:rsidTr="009642CA">
              <w:tc>
                <w:tcPr>
                  <w:tcW w:w="1595" w:type="dxa"/>
                </w:tcPr>
                <w:p w14:paraId="54815ECC" w14:textId="77777777" w:rsidR="00AC5673" w:rsidRPr="00A21A50" w:rsidRDefault="00AC5673" w:rsidP="009642CA">
                  <w:pPr>
                    <w:rPr>
                      <w:sz w:val="18"/>
                      <w:szCs w:val="18"/>
                    </w:rPr>
                  </w:pPr>
                  <w:r w:rsidRPr="00A21A50">
                    <w:rPr>
                      <w:sz w:val="18"/>
                      <w:szCs w:val="18"/>
                    </w:rPr>
                    <w:t>Charcoal in wood equivalent</w:t>
                  </w:r>
                </w:p>
              </w:tc>
              <w:tc>
                <w:tcPr>
                  <w:tcW w:w="1977" w:type="dxa"/>
                  <w:vAlign w:val="center"/>
                </w:tcPr>
                <w:p w14:paraId="021E9EFD" w14:textId="47811FD2" w:rsidR="00AC5673" w:rsidRPr="00287FC3" w:rsidRDefault="00AC5673" w:rsidP="009642CA">
                  <w:pPr>
                    <w:rPr>
                      <w:sz w:val="18"/>
                      <w:szCs w:val="18"/>
                    </w:rPr>
                  </w:pPr>
                  <w:r w:rsidRPr="00287FC3">
                    <w:rPr>
                      <w:sz w:val="18"/>
                      <w:szCs w:val="18"/>
                    </w:rPr>
                    <w:t>1</w:t>
                  </w:r>
                  <w:r w:rsidR="00287FC3" w:rsidRPr="00995B19">
                    <w:rPr>
                      <w:sz w:val="18"/>
                      <w:szCs w:val="18"/>
                    </w:rPr>
                    <w:t>,</w:t>
                  </w:r>
                  <w:r w:rsidRPr="00287FC3">
                    <w:rPr>
                      <w:sz w:val="18"/>
                      <w:szCs w:val="18"/>
                    </w:rPr>
                    <w:t>224</w:t>
                  </w:r>
                </w:p>
              </w:tc>
            </w:tr>
            <w:tr w:rsidR="00AC5673" w:rsidRPr="00A21A50" w14:paraId="2CA71597" w14:textId="77777777" w:rsidTr="009642CA">
              <w:tc>
                <w:tcPr>
                  <w:tcW w:w="1595" w:type="dxa"/>
                </w:tcPr>
                <w:p w14:paraId="28BE84A5" w14:textId="77777777" w:rsidR="00AC5673" w:rsidRPr="00A21A50" w:rsidRDefault="00AC5673" w:rsidP="009642CA">
                  <w:pPr>
                    <w:rPr>
                      <w:sz w:val="18"/>
                      <w:szCs w:val="18"/>
                    </w:rPr>
                  </w:pPr>
                  <w:r w:rsidRPr="00A21A50">
                    <w:rPr>
                      <w:sz w:val="18"/>
                      <w:szCs w:val="18"/>
                    </w:rPr>
                    <w:t>Firewood</w:t>
                  </w:r>
                </w:p>
              </w:tc>
              <w:tc>
                <w:tcPr>
                  <w:tcW w:w="1977" w:type="dxa"/>
                  <w:vAlign w:val="center"/>
                </w:tcPr>
                <w:p w14:paraId="2FF387A2" w14:textId="522B1E69" w:rsidR="00AC5673" w:rsidRPr="00287FC3" w:rsidRDefault="00AC5673" w:rsidP="009642CA">
                  <w:pPr>
                    <w:rPr>
                      <w:sz w:val="18"/>
                      <w:szCs w:val="18"/>
                    </w:rPr>
                  </w:pPr>
                  <w:r w:rsidRPr="00287FC3">
                    <w:rPr>
                      <w:sz w:val="18"/>
                      <w:szCs w:val="18"/>
                    </w:rPr>
                    <w:t>1</w:t>
                  </w:r>
                  <w:r w:rsidR="00287FC3" w:rsidRPr="00995B19">
                    <w:rPr>
                      <w:sz w:val="18"/>
                      <w:szCs w:val="18"/>
                    </w:rPr>
                    <w:t>,</w:t>
                  </w:r>
                  <w:r w:rsidRPr="00287FC3">
                    <w:rPr>
                      <w:sz w:val="18"/>
                      <w:szCs w:val="18"/>
                    </w:rPr>
                    <w:t>224</w:t>
                  </w:r>
                </w:p>
              </w:tc>
            </w:tr>
          </w:tbl>
          <w:p w14:paraId="20F3FD20" w14:textId="77777777" w:rsidR="00AC5673" w:rsidRPr="00A21A50" w:rsidRDefault="00AC5673" w:rsidP="009642CA">
            <w:pPr>
              <w:rPr>
                <w:sz w:val="18"/>
                <w:szCs w:val="18"/>
              </w:rPr>
            </w:pPr>
          </w:p>
        </w:tc>
      </w:tr>
      <w:tr w:rsidR="00AC5673" w:rsidRPr="00A21A50" w14:paraId="2DAC4A78" w14:textId="77777777" w:rsidTr="009642CA">
        <w:tc>
          <w:tcPr>
            <w:tcW w:w="1235" w:type="pct"/>
            <w:shd w:val="clear" w:color="auto" w:fill="E6E5E5" w:themeFill="background2"/>
          </w:tcPr>
          <w:p w14:paraId="5185F23E" w14:textId="77777777" w:rsidR="00AC5673" w:rsidRPr="00A21A50" w:rsidRDefault="00AC5673" w:rsidP="009642CA">
            <w:pPr>
              <w:rPr>
                <w:b/>
                <w:bCs/>
                <w:sz w:val="18"/>
                <w:szCs w:val="18"/>
              </w:rPr>
            </w:pPr>
            <w:r w:rsidRPr="00A21A50">
              <w:rPr>
                <w:b/>
                <w:bCs/>
                <w:sz w:val="18"/>
                <w:szCs w:val="18"/>
              </w:rPr>
              <w:t>Choice of data or Measurement methods and procedures</w:t>
            </w:r>
          </w:p>
        </w:tc>
        <w:tc>
          <w:tcPr>
            <w:tcW w:w="3765" w:type="pct"/>
          </w:tcPr>
          <w:p w14:paraId="1AAB035A" w14:textId="77777777" w:rsidR="00AC5673" w:rsidRPr="00A21A50" w:rsidRDefault="00AC5673" w:rsidP="009642CA">
            <w:pPr>
              <w:rPr>
                <w:sz w:val="18"/>
                <w:szCs w:val="18"/>
              </w:rPr>
            </w:pPr>
            <w:r w:rsidRPr="00A21A50">
              <w:rPr>
                <w:sz w:val="18"/>
                <w:szCs w:val="18"/>
              </w:rPr>
              <w:t>IPCC default value</w:t>
            </w:r>
          </w:p>
        </w:tc>
      </w:tr>
      <w:tr w:rsidR="00AC5673" w:rsidRPr="00A21A50" w14:paraId="1C86C862" w14:textId="77777777" w:rsidTr="009642CA">
        <w:tc>
          <w:tcPr>
            <w:tcW w:w="1235" w:type="pct"/>
            <w:shd w:val="clear" w:color="auto" w:fill="E6E5E5" w:themeFill="background2"/>
          </w:tcPr>
          <w:p w14:paraId="45B1AEF7" w14:textId="77777777" w:rsidR="00AC5673" w:rsidRPr="00A21A50" w:rsidRDefault="00AC5673" w:rsidP="009642CA">
            <w:pPr>
              <w:rPr>
                <w:b/>
                <w:bCs/>
                <w:sz w:val="18"/>
                <w:szCs w:val="18"/>
              </w:rPr>
            </w:pPr>
            <w:r w:rsidRPr="00A21A50">
              <w:rPr>
                <w:b/>
                <w:bCs/>
                <w:sz w:val="18"/>
                <w:szCs w:val="18"/>
              </w:rPr>
              <w:t>Purpose of data</w:t>
            </w:r>
          </w:p>
        </w:tc>
        <w:tc>
          <w:tcPr>
            <w:tcW w:w="3765" w:type="pct"/>
          </w:tcPr>
          <w:p w14:paraId="4C921D9C" w14:textId="77777777" w:rsidR="00AC5673" w:rsidRPr="00A21A50" w:rsidRDefault="00AC5673" w:rsidP="009642CA">
            <w:pPr>
              <w:rPr>
                <w:sz w:val="18"/>
                <w:szCs w:val="18"/>
              </w:rPr>
            </w:pPr>
            <w:r w:rsidRPr="00A21A50">
              <w:rPr>
                <w:sz w:val="18"/>
                <w:szCs w:val="18"/>
              </w:rPr>
              <w:t xml:space="preserve">Calculation of baseline and project emissions </w:t>
            </w:r>
          </w:p>
        </w:tc>
      </w:tr>
      <w:tr w:rsidR="00AC5673" w:rsidRPr="00A21A50" w14:paraId="2240F9FC" w14:textId="77777777" w:rsidTr="009642CA">
        <w:tc>
          <w:tcPr>
            <w:tcW w:w="1235" w:type="pct"/>
            <w:shd w:val="clear" w:color="auto" w:fill="E6E5E5" w:themeFill="background2"/>
          </w:tcPr>
          <w:p w14:paraId="79C221DA" w14:textId="77777777" w:rsidR="00AC5673" w:rsidRPr="00A21A50" w:rsidRDefault="00AC5673" w:rsidP="009642CA">
            <w:pPr>
              <w:rPr>
                <w:b/>
                <w:bCs/>
                <w:sz w:val="18"/>
                <w:szCs w:val="18"/>
              </w:rPr>
            </w:pPr>
            <w:r w:rsidRPr="00A21A50">
              <w:rPr>
                <w:b/>
                <w:bCs/>
                <w:sz w:val="18"/>
                <w:szCs w:val="18"/>
              </w:rPr>
              <w:t>Additional comment</w:t>
            </w:r>
          </w:p>
        </w:tc>
        <w:tc>
          <w:tcPr>
            <w:tcW w:w="3765" w:type="pct"/>
          </w:tcPr>
          <w:p w14:paraId="4CE6C27D" w14:textId="23F04216" w:rsidR="00AC5673" w:rsidRDefault="003912D6" w:rsidP="009642CA">
            <w:pPr>
              <w:rPr>
                <w:sz w:val="18"/>
                <w:szCs w:val="18"/>
              </w:rPr>
            </w:pPr>
            <w:r>
              <w:rPr>
                <w:sz w:val="18"/>
                <w:szCs w:val="18"/>
              </w:rPr>
              <w:t>CH4</w:t>
            </w:r>
            <w:r w:rsidR="00832A9B" w:rsidRPr="00A21A50">
              <w:rPr>
                <w:sz w:val="18"/>
                <w:szCs w:val="18"/>
              </w:rPr>
              <w:t xml:space="preserve"> emissions factors for charcoal</w:t>
            </w:r>
            <w:r w:rsidR="00832A9B">
              <w:rPr>
                <w:sz w:val="18"/>
                <w:szCs w:val="18"/>
              </w:rPr>
              <w:t xml:space="preserve"> is the same as that of firewood as </w:t>
            </w:r>
            <w:r w:rsidR="00832A9B" w:rsidRPr="00A21A50">
              <w:rPr>
                <w:sz w:val="18"/>
                <w:szCs w:val="18"/>
              </w:rPr>
              <w:t xml:space="preserve">a wood to charcoal production ratio (IPCC 1996 revised guidelines, Chapter 1, page 45: </w:t>
            </w:r>
            <w:hyperlink r:id="rId30" w:history="1">
              <w:r w:rsidR="00832A9B" w:rsidRPr="00AB4FFC">
                <w:rPr>
                  <w:rStyle w:val="Hyperlink"/>
                  <w:rFonts w:ascii="Verdana" w:hAnsi="Verdana"/>
                  <w:sz w:val="18"/>
                  <w:szCs w:val="18"/>
                </w:rPr>
                <w:t>http://www.ipcc-nggip.iges.or.jp/public/gl/guidelin/ch1ref3.pdf</w:t>
              </w:r>
            </w:hyperlink>
            <w:r w:rsidR="00832A9B" w:rsidRPr="00A21A50">
              <w:rPr>
                <w:sz w:val="18"/>
                <w:szCs w:val="18"/>
              </w:rPr>
              <w:t>)</w:t>
            </w:r>
            <w:r w:rsidR="00832A9B">
              <w:rPr>
                <w:sz w:val="18"/>
                <w:szCs w:val="18"/>
              </w:rPr>
              <w:t xml:space="preserve"> </w:t>
            </w:r>
            <w:r>
              <w:rPr>
                <w:sz w:val="18"/>
                <w:szCs w:val="18"/>
              </w:rPr>
              <w:t>is</w:t>
            </w:r>
            <w:r w:rsidR="00832A9B">
              <w:rPr>
                <w:sz w:val="18"/>
                <w:szCs w:val="18"/>
              </w:rPr>
              <w:t xml:space="preserve"> used.</w:t>
            </w:r>
          </w:p>
          <w:p w14:paraId="555AEB4C" w14:textId="77777777" w:rsidR="00832A9B" w:rsidRPr="00A21A50" w:rsidRDefault="00832A9B" w:rsidP="009642CA">
            <w:pPr>
              <w:rPr>
                <w:sz w:val="18"/>
                <w:szCs w:val="18"/>
              </w:rPr>
            </w:pPr>
          </w:p>
          <w:p w14:paraId="4BC0105F" w14:textId="77777777" w:rsidR="00AC5673" w:rsidRPr="00A21A50" w:rsidRDefault="00AC5673" w:rsidP="00E81EB0">
            <w:pPr>
              <w:jc w:val="both"/>
              <w:rPr>
                <w:sz w:val="18"/>
                <w:szCs w:val="18"/>
              </w:rPr>
            </w:pPr>
            <w:r w:rsidRPr="00A21A50">
              <w:rPr>
                <w:sz w:val="18"/>
                <w:szCs w:val="18"/>
              </w:rPr>
              <w:t xml:space="preserve">Some of the EF values in table 2.9 are ranges; in that case the average value is taken. The wood stove value taken is the value that has reference number 7. This stove is assumed more closely resembling the stoves in Cambodia as it is a value obtained from </w:t>
            </w:r>
            <w:proofErr w:type="spellStart"/>
            <w:r w:rsidRPr="00A21A50">
              <w:rPr>
                <w:sz w:val="18"/>
                <w:szCs w:val="18"/>
              </w:rPr>
              <w:t>neighbouring</w:t>
            </w:r>
            <w:proofErr w:type="spellEnd"/>
            <w:r w:rsidRPr="00A21A50">
              <w:rPr>
                <w:sz w:val="18"/>
                <w:szCs w:val="18"/>
              </w:rPr>
              <w:t xml:space="preserve"> countries.</w:t>
            </w:r>
          </w:p>
        </w:tc>
      </w:tr>
    </w:tbl>
    <w:p w14:paraId="31C2FA7C" w14:textId="77777777" w:rsidR="00AC5673" w:rsidRPr="00A21A50" w:rsidRDefault="00AC5673" w:rsidP="00AC5673">
      <w:pPr>
        <w:rPr>
          <w:sz w:val="18"/>
          <w:szCs w:val="18"/>
        </w:rPr>
      </w:pPr>
    </w:p>
    <w:p w14:paraId="20103AE5" w14:textId="77777777" w:rsidR="00AC5673" w:rsidRPr="00A21A50" w:rsidRDefault="00AC5673" w:rsidP="00AC5673">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4"/>
        <w:gridCol w:w="7218"/>
      </w:tblGrid>
      <w:tr w:rsidR="00AC5673" w:rsidRPr="00A21A50" w14:paraId="2594C20F" w14:textId="77777777" w:rsidTr="009642CA">
        <w:tc>
          <w:tcPr>
            <w:tcW w:w="1249" w:type="pct"/>
            <w:shd w:val="clear" w:color="auto" w:fill="E6E5E5" w:themeFill="background2"/>
          </w:tcPr>
          <w:p w14:paraId="1B514F81" w14:textId="77777777" w:rsidR="00AC5673" w:rsidRPr="00A21A50" w:rsidRDefault="00AC5673" w:rsidP="009642CA">
            <w:pPr>
              <w:rPr>
                <w:b/>
                <w:bCs/>
                <w:sz w:val="18"/>
                <w:szCs w:val="18"/>
              </w:rPr>
            </w:pPr>
            <w:r w:rsidRPr="00A21A50">
              <w:rPr>
                <w:b/>
                <w:bCs/>
                <w:sz w:val="18"/>
                <w:szCs w:val="18"/>
              </w:rPr>
              <w:t>Data / Parameter:</w:t>
            </w:r>
          </w:p>
        </w:tc>
        <w:tc>
          <w:tcPr>
            <w:tcW w:w="3751" w:type="pct"/>
          </w:tcPr>
          <w:p w14:paraId="1963D2A5" w14:textId="77777777" w:rsidR="00AC5673" w:rsidRPr="00A21A50" w:rsidRDefault="00AC5673" w:rsidP="009642CA">
            <w:pPr>
              <w:rPr>
                <w:sz w:val="18"/>
                <w:szCs w:val="18"/>
              </w:rPr>
            </w:pPr>
            <w:proofErr w:type="gramStart"/>
            <w:r w:rsidRPr="00A21A50">
              <w:rPr>
                <w:sz w:val="18"/>
                <w:szCs w:val="18"/>
              </w:rPr>
              <w:t>EF</w:t>
            </w:r>
            <w:r w:rsidRPr="00A21A50">
              <w:rPr>
                <w:sz w:val="18"/>
                <w:szCs w:val="18"/>
                <w:vertAlign w:val="subscript"/>
              </w:rPr>
              <w:t>i,N</w:t>
            </w:r>
            <w:proofErr w:type="gramEnd"/>
            <w:r w:rsidRPr="00A21A50">
              <w:rPr>
                <w:sz w:val="18"/>
                <w:szCs w:val="18"/>
                <w:vertAlign w:val="subscript"/>
              </w:rPr>
              <w:t>2O</w:t>
            </w:r>
          </w:p>
        </w:tc>
      </w:tr>
      <w:tr w:rsidR="00AC5673" w:rsidRPr="00A21A50" w14:paraId="46E5E57C" w14:textId="77777777" w:rsidTr="009642CA">
        <w:tc>
          <w:tcPr>
            <w:tcW w:w="1249" w:type="pct"/>
            <w:shd w:val="clear" w:color="auto" w:fill="E6E5E5" w:themeFill="background2"/>
          </w:tcPr>
          <w:p w14:paraId="56E5832D" w14:textId="77777777" w:rsidR="00AC5673" w:rsidRPr="00A21A50" w:rsidRDefault="00AC5673" w:rsidP="009642CA">
            <w:pPr>
              <w:rPr>
                <w:b/>
                <w:bCs/>
                <w:sz w:val="18"/>
                <w:szCs w:val="18"/>
              </w:rPr>
            </w:pPr>
            <w:r w:rsidRPr="00A21A50">
              <w:rPr>
                <w:b/>
                <w:bCs/>
                <w:sz w:val="18"/>
                <w:szCs w:val="18"/>
              </w:rPr>
              <w:t>Unit</w:t>
            </w:r>
          </w:p>
        </w:tc>
        <w:tc>
          <w:tcPr>
            <w:tcW w:w="3751" w:type="pct"/>
          </w:tcPr>
          <w:p w14:paraId="3DE64B5C" w14:textId="77777777" w:rsidR="00AC5673" w:rsidRPr="00A21A50" w:rsidRDefault="00AC5673" w:rsidP="009642CA">
            <w:pPr>
              <w:rPr>
                <w:sz w:val="18"/>
                <w:szCs w:val="18"/>
              </w:rPr>
            </w:pPr>
            <w:r w:rsidRPr="00A21A50">
              <w:rPr>
                <w:sz w:val="18"/>
                <w:szCs w:val="18"/>
              </w:rPr>
              <w:t>kgN</w:t>
            </w:r>
            <w:r w:rsidRPr="00A21A50">
              <w:rPr>
                <w:sz w:val="18"/>
                <w:szCs w:val="18"/>
                <w:vertAlign w:val="subscript"/>
              </w:rPr>
              <w:t>2</w:t>
            </w:r>
            <w:r w:rsidRPr="00A21A50">
              <w:rPr>
                <w:sz w:val="18"/>
                <w:szCs w:val="18"/>
              </w:rPr>
              <w:t>O/TJ fuel</w:t>
            </w:r>
          </w:p>
        </w:tc>
      </w:tr>
      <w:tr w:rsidR="00AC5673" w:rsidRPr="00A21A50" w14:paraId="007977A2" w14:textId="77777777" w:rsidTr="009642CA">
        <w:tc>
          <w:tcPr>
            <w:tcW w:w="1249" w:type="pct"/>
            <w:shd w:val="clear" w:color="auto" w:fill="E6E5E5" w:themeFill="background2"/>
          </w:tcPr>
          <w:p w14:paraId="7CA19073" w14:textId="77777777" w:rsidR="00AC5673" w:rsidRPr="00A21A50" w:rsidRDefault="00AC5673" w:rsidP="009642CA">
            <w:pPr>
              <w:rPr>
                <w:b/>
                <w:bCs/>
                <w:sz w:val="18"/>
                <w:szCs w:val="18"/>
              </w:rPr>
            </w:pPr>
            <w:r w:rsidRPr="00A21A50">
              <w:rPr>
                <w:b/>
                <w:bCs/>
                <w:sz w:val="18"/>
                <w:szCs w:val="18"/>
              </w:rPr>
              <w:t>Description:</w:t>
            </w:r>
          </w:p>
        </w:tc>
        <w:tc>
          <w:tcPr>
            <w:tcW w:w="3751" w:type="pct"/>
          </w:tcPr>
          <w:p w14:paraId="5D2F73C7" w14:textId="77777777" w:rsidR="00AC5673" w:rsidRPr="00A21A50" w:rsidRDefault="00AC5673" w:rsidP="009642CA">
            <w:pPr>
              <w:rPr>
                <w:sz w:val="18"/>
                <w:szCs w:val="18"/>
              </w:rPr>
            </w:pPr>
            <w:r w:rsidRPr="00A21A50">
              <w:rPr>
                <w:sz w:val="18"/>
                <w:szCs w:val="18"/>
              </w:rPr>
              <w:t>N</w:t>
            </w:r>
            <w:r w:rsidRPr="00A21A50">
              <w:rPr>
                <w:sz w:val="18"/>
                <w:szCs w:val="18"/>
                <w:vertAlign w:val="subscript"/>
              </w:rPr>
              <w:t>2</w:t>
            </w:r>
            <w:r w:rsidRPr="00A21A50">
              <w:rPr>
                <w:sz w:val="18"/>
                <w:szCs w:val="18"/>
              </w:rPr>
              <w:t>O emission factor arising from use of fuels in the baseline scenario</w:t>
            </w:r>
          </w:p>
        </w:tc>
      </w:tr>
      <w:tr w:rsidR="00AC5673" w:rsidRPr="00A21A50" w14:paraId="7D67E2E4" w14:textId="77777777" w:rsidTr="009642CA">
        <w:tc>
          <w:tcPr>
            <w:tcW w:w="1249" w:type="pct"/>
            <w:shd w:val="clear" w:color="auto" w:fill="E6E5E5" w:themeFill="background2"/>
          </w:tcPr>
          <w:p w14:paraId="4EEF2943" w14:textId="77777777" w:rsidR="00AC5673" w:rsidRPr="00A21A50" w:rsidRDefault="00AC5673" w:rsidP="009642CA">
            <w:pPr>
              <w:rPr>
                <w:b/>
                <w:bCs/>
                <w:sz w:val="18"/>
                <w:szCs w:val="18"/>
              </w:rPr>
            </w:pPr>
            <w:r w:rsidRPr="00A21A50">
              <w:rPr>
                <w:b/>
                <w:bCs/>
                <w:sz w:val="18"/>
                <w:szCs w:val="18"/>
              </w:rPr>
              <w:t xml:space="preserve">Source of data </w:t>
            </w:r>
          </w:p>
        </w:tc>
        <w:tc>
          <w:tcPr>
            <w:tcW w:w="3751" w:type="pct"/>
          </w:tcPr>
          <w:p w14:paraId="480EDE03" w14:textId="61B37545" w:rsidR="00AC5673" w:rsidRPr="00A21A50" w:rsidRDefault="00AC5673" w:rsidP="009642CA">
            <w:pPr>
              <w:rPr>
                <w:sz w:val="18"/>
                <w:szCs w:val="18"/>
              </w:rPr>
            </w:pPr>
            <w:r w:rsidRPr="00A21A50">
              <w:rPr>
                <w:sz w:val="18"/>
                <w:szCs w:val="18"/>
              </w:rPr>
              <w:t xml:space="preserve">2006 IPCC Guidelines defaults, see chapter 2 Stationary Combustion, table 2.9  </w:t>
            </w:r>
            <w:hyperlink r:id="rId31" w:history="1">
              <w:r w:rsidRPr="00A21A50">
                <w:rPr>
                  <w:rStyle w:val="Hyperlink"/>
                  <w:sz w:val="18"/>
                  <w:szCs w:val="18"/>
                </w:rPr>
                <w:t>http://www.ipcc-nggip.iges.or.jp/public/2006gl/vol2.html</w:t>
              </w:r>
            </w:hyperlink>
          </w:p>
        </w:tc>
      </w:tr>
      <w:tr w:rsidR="00AC5673" w:rsidRPr="00A21A50" w14:paraId="67A260D8" w14:textId="77777777" w:rsidTr="009642CA">
        <w:tc>
          <w:tcPr>
            <w:tcW w:w="1249" w:type="pct"/>
            <w:shd w:val="clear" w:color="auto" w:fill="E6E5E5" w:themeFill="background2"/>
          </w:tcPr>
          <w:p w14:paraId="157841D0" w14:textId="77777777" w:rsidR="00AC5673" w:rsidRPr="00A21A50" w:rsidRDefault="00AC5673" w:rsidP="009642CA">
            <w:pPr>
              <w:rPr>
                <w:b/>
                <w:bCs/>
                <w:sz w:val="18"/>
                <w:szCs w:val="18"/>
              </w:rPr>
            </w:pPr>
            <w:r w:rsidRPr="00A21A50">
              <w:rPr>
                <w:b/>
                <w:bCs/>
                <w:sz w:val="18"/>
                <w:szCs w:val="18"/>
              </w:rPr>
              <w:t>Value(s) applied</w:t>
            </w:r>
          </w:p>
        </w:tc>
        <w:tc>
          <w:tcPr>
            <w:tcW w:w="3751" w:type="pct"/>
          </w:tcPr>
          <w:p w14:paraId="41817B24" w14:textId="77777777" w:rsidR="00AC5673" w:rsidRPr="00A21A50" w:rsidRDefault="00AC5673" w:rsidP="009642CA">
            <w:pPr>
              <w:rPr>
                <w:sz w:val="18"/>
                <w:szCs w:val="18"/>
              </w:rPr>
            </w:pP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595"/>
              <w:gridCol w:w="2675"/>
            </w:tblGrid>
            <w:tr w:rsidR="00AC5673" w:rsidRPr="00A21A50" w14:paraId="5AA8806F" w14:textId="77777777" w:rsidTr="009642CA">
              <w:tc>
                <w:tcPr>
                  <w:tcW w:w="1595" w:type="dxa"/>
                  <w:shd w:val="clear" w:color="auto" w:fill="A6A6A6" w:themeFill="background1" w:themeFillShade="A6"/>
                </w:tcPr>
                <w:p w14:paraId="1F5DDEDC" w14:textId="77777777" w:rsidR="00AC5673" w:rsidRPr="00A21A50" w:rsidRDefault="00AC5673" w:rsidP="009642CA">
                  <w:pPr>
                    <w:rPr>
                      <w:i/>
                      <w:sz w:val="18"/>
                      <w:szCs w:val="18"/>
                    </w:rPr>
                  </w:pPr>
                  <w:r w:rsidRPr="00A21A50">
                    <w:rPr>
                      <w:sz w:val="18"/>
                      <w:szCs w:val="18"/>
                    </w:rPr>
                    <w:t xml:space="preserve">Fuel </w:t>
                  </w:r>
                  <w:proofErr w:type="spellStart"/>
                  <w:r w:rsidRPr="00A21A50">
                    <w:rPr>
                      <w:i/>
                      <w:sz w:val="18"/>
                      <w:szCs w:val="18"/>
                    </w:rPr>
                    <w:t>i</w:t>
                  </w:r>
                  <w:proofErr w:type="spellEnd"/>
                </w:p>
              </w:tc>
              <w:tc>
                <w:tcPr>
                  <w:tcW w:w="2675" w:type="dxa"/>
                  <w:shd w:val="clear" w:color="auto" w:fill="A6A6A6" w:themeFill="background1" w:themeFillShade="A6"/>
                </w:tcPr>
                <w:p w14:paraId="6F3B5C09" w14:textId="5479052D" w:rsidR="00AC5673" w:rsidRPr="00A21A50" w:rsidRDefault="00AC5673" w:rsidP="009642CA">
                  <w:pPr>
                    <w:rPr>
                      <w:sz w:val="18"/>
                      <w:szCs w:val="18"/>
                      <w:vertAlign w:val="subscript"/>
                    </w:rPr>
                  </w:pPr>
                  <w:proofErr w:type="gramStart"/>
                  <w:r w:rsidRPr="00A21A50">
                    <w:rPr>
                      <w:sz w:val="18"/>
                      <w:szCs w:val="18"/>
                    </w:rPr>
                    <w:t>EF</w:t>
                  </w:r>
                  <w:r w:rsidR="00251C55" w:rsidRPr="00A26003">
                    <w:rPr>
                      <w:sz w:val="18"/>
                      <w:szCs w:val="18"/>
                      <w:vertAlign w:val="subscript"/>
                    </w:rPr>
                    <w:t>i</w:t>
                  </w:r>
                  <w:r w:rsidR="00397A2D" w:rsidRPr="00A26003">
                    <w:rPr>
                      <w:sz w:val="18"/>
                      <w:szCs w:val="18"/>
                      <w:vertAlign w:val="subscript"/>
                    </w:rPr>
                    <w:t>,</w:t>
                  </w:r>
                  <w:r w:rsidRPr="00A21A50">
                    <w:rPr>
                      <w:sz w:val="18"/>
                      <w:szCs w:val="18"/>
                      <w:vertAlign w:val="subscript"/>
                    </w:rPr>
                    <w:t>N</w:t>
                  </w:r>
                  <w:proofErr w:type="gramEnd"/>
                  <w:r w:rsidRPr="00A21A50">
                    <w:rPr>
                      <w:sz w:val="18"/>
                      <w:szCs w:val="18"/>
                      <w:vertAlign w:val="subscript"/>
                    </w:rPr>
                    <w:t>20</w:t>
                  </w:r>
                </w:p>
                <w:p w14:paraId="5346B55D" w14:textId="77777777" w:rsidR="00AC5673" w:rsidRPr="00A21A50" w:rsidRDefault="00AC5673" w:rsidP="009642CA">
                  <w:pPr>
                    <w:rPr>
                      <w:sz w:val="18"/>
                      <w:szCs w:val="18"/>
                    </w:rPr>
                  </w:pPr>
                  <w:r w:rsidRPr="00A21A50">
                    <w:rPr>
                      <w:sz w:val="18"/>
                      <w:szCs w:val="18"/>
                    </w:rPr>
                    <w:t>(kg/TJ)</w:t>
                  </w:r>
                </w:p>
              </w:tc>
            </w:tr>
            <w:tr w:rsidR="00AC5673" w:rsidRPr="00A21A50" w14:paraId="491A5526" w14:textId="77777777" w:rsidTr="009642CA">
              <w:tc>
                <w:tcPr>
                  <w:tcW w:w="1595" w:type="dxa"/>
                </w:tcPr>
                <w:p w14:paraId="0D53FF63" w14:textId="77777777" w:rsidR="00AC5673" w:rsidRPr="00A21A50" w:rsidRDefault="00AC5673" w:rsidP="009642CA">
                  <w:pPr>
                    <w:rPr>
                      <w:sz w:val="18"/>
                      <w:szCs w:val="18"/>
                    </w:rPr>
                  </w:pPr>
                  <w:r w:rsidRPr="00A21A50">
                    <w:rPr>
                      <w:sz w:val="18"/>
                      <w:szCs w:val="18"/>
                    </w:rPr>
                    <w:t>LPG</w:t>
                  </w:r>
                </w:p>
              </w:tc>
              <w:tc>
                <w:tcPr>
                  <w:tcW w:w="2675" w:type="dxa"/>
                  <w:vAlign w:val="center"/>
                </w:tcPr>
                <w:p w14:paraId="6A79435E" w14:textId="77777777" w:rsidR="00AC5673" w:rsidRPr="00A21A50" w:rsidRDefault="00AC5673" w:rsidP="009642CA">
                  <w:pPr>
                    <w:rPr>
                      <w:sz w:val="18"/>
                      <w:szCs w:val="18"/>
                    </w:rPr>
                  </w:pPr>
                  <w:r w:rsidRPr="00A21A50">
                    <w:rPr>
                      <w:sz w:val="18"/>
                      <w:szCs w:val="18"/>
                    </w:rPr>
                    <w:t>2.1</w:t>
                  </w:r>
                </w:p>
              </w:tc>
            </w:tr>
            <w:tr w:rsidR="00AC5673" w:rsidRPr="00A21A50" w14:paraId="19047CDE" w14:textId="77777777" w:rsidTr="009642CA">
              <w:tc>
                <w:tcPr>
                  <w:tcW w:w="1595" w:type="dxa"/>
                </w:tcPr>
                <w:p w14:paraId="12417124" w14:textId="77777777" w:rsidR="00AC5673" w:rsidRPr="00A21A50" w:rsidRDefault="00AC5673" w:rsidP="009642CA">
                  <w:pPr>
                    <w:rPr>
                      <w:sz w:val="18"/>
                      <w:szCs w:val="18"/>
                    </w:rPr>
                  </w:pPr>
                  <w:r w:rsidRPr="00A21A50">
                    <w:rPr>
                      <w:sz w:val="18"/>
                      <w:szCs w:val="18"/>
                    </w:rPr>
                    <w:t>Charcoal in wood equivalent</w:t>
                  </w:r>
                </w:p>
              </w:tc>
              <w:tc>
                <w:tcPr>
                  <w:tcW w:w="2675" w:type="dxa"/>
                  <w:vAlign w:val="center"/>
                </w:tcPr>
                <w:p w14:paraId="739E3FDA" w14:textId="77777777" w:rsidR="00AC5673" w:rsidRPr="00A21A50" w:rsidRDefault="00AC5673" w:rsidP="009642CA">
                  <w:pPr>
                    <w:rPr>
                      <w:sz w:val="18"/>
                      <w:szCs w:val="18"/>
                    </w:rPr>
                  </w:pPr>
                  <w:r w:rsidRPr="00A21A50">
                    <w:rPr>
                      <w:sz w:val="18"/>
                      <w:szCs w:val="18"/>
                    </w:rPr>
                    <w:t>11.25</w:t>
                  </w:r>
                </w:p>
              </w:tc>
            </w:tr>
            <w:tr w:rsidR="00AC5673" w:rsidRPr="00A21A50" w14:paraId="731ACE08" w14:textId="77777777" w:rsidTr="009642CA">
              <w:tc>
                <w:tcPr>
                  <w:tcW w:w="1595" w:type="dxa"/>
                </w:tcPr>
                <w:p w14:paraId="5C370F10" w14:textId="77777777" w:rsidR="00AC5673" w:rsidRPr="00A21A50" w:rsidRDefault="00AC5673" w:rsidP="009642CA">
                  <w:pPr>
                    <w:rPr>
                      <w:sz w:val="18"/>
                      <w:szCs w:val="18"/>
                    </w:rPr>
                  </w:pPr>
                  <w:r w:rsidRPr="00A21A50">
                    <w:rPr>
                      <w:sz w:val="18"/>
                      <w:szCs w:val="18"/>
                    </w:rPr>
                    <w:t>Firewood</w:t>
                  </w:r>
                </w:p>
              </w:tc>
              <w:tc>
                <w:tcPr>
                  <w:tcW w:w="2675" w:type="dxa"/>
                  <w:vAlign w:val="center"/>
                </w:tcPr>
                <w:p w14:paraId="4749BE6A" w14:textId="77777777" w:rsidR="00AC5673" w:rsidRPr="00A21A50" w:rsidRDefault="00AC5673" w:rsidP="009642CA">
                  <w:pPr>
                    <w:rPr>
                      <w:sz w:val="18"/>
                      <w:szCs w:val="18"/>
                    </w:rPr>
                  </w:pPr>
                  <w:r w:rsidRPr="00A21A50">
                    <w:rPr>
                      <w:sz w:val="18"/>
                      <w:szCs w:val="18"/>
                    </w:rPr>
                    <w:t>11.25</w:t>
                  </w:r>
                </w:p>
              </w:tc>
            </w:tr>
          </w:tbl>
          <w:p w14:paraId="665F0DD4" w14:textId="77777777" w:rsidR="00AC5673" w:rsidRPr="00A21A50" w:rsidRDefault="00AC5673" w:rsidP="009642CA">
            <w:pPr>
              <w:rPr>
                <w:sz w:val="18"/>
                <w:szCs w:val="18"/>
              </w:rPr>
            </w:pPr>
          </w:p>
        </w:tc>
      </w:tr>
      <w:tr w:rsidR="00AC5673" w:rsidRPr="00A21A50" w14:paraId="6A42A335" w14:textId="77777777" w:rsidTr="009642CA">
        <w:tc>
          <w:tcPr>
            <w:tcW w:w="1249" w:type="pct"/>
            <w:shd w:val="clear" w:color="auto" w:fill="E6E5E5" w:themeFill="background2"/>
          </w:tcPr>
          <w:p w14:paraId="5B6A2EB6" w14:textId="77777777" w:rsidR="00AC5673" w:rsidRPr="00A21A50" w:rsidRDefault="00AC5673" w:rsidP="009642CA">
            <w:pPr>
              <w:rPr>
                <w:b/>
                <w:bCs/>
                <w:sz w:val="18"/>
                <w:szCs w:val="18"/>
              </w:rPr>
            </w:pPr>
            <w:r w:rsidRPr="00A21A50">
              <w:rPr>
                <w:b/>
                <w:bCs/>
                <w:sz w:val="18"/>
                <w:szCs w:val="18"/>
              </w:rPr>
              <w:t>Choice of data or Measurement methods and procedures</w:t>
            </w:r>
          </w:p>
        </w:tc>
        <w:tc>
          <w:tcPr>
            <w:tcW w:w="3751" w:type="pct"/>
          </w:tcPr>
          <w:p w14:paraId="138ED9B5" w14:textId="77777777" w:rsidR="00AC5673" w:rsidRPr="00A21A50" w:rsidRDefault="00AC5673" w:rsidP="009642CA">
            <w:pPr>
              <w:rPr>
                <w:sz w:val="18"/>
                <w:szCs w:val="18"/>
              </w:rPr>
            </w:pPr>
            <w:r w:rsidRPr="00A21A50">
              <w:rPr>
                <w:sz w:val="18"/>
                <w:szCs w:val="18"/>
              </w:rPr>
              <w:t>IPCC default value</w:t>
            </w:r>
          </w:p>
        </w:tc>
      </w:tr>
      <w:tr w:rsidR="00AC5673" w:rsidRPr="00A21A50" w14:paraId="0C909F2C" w14:textId="77777777" w:rsidTr="009642CA">
        <w:tc>
          <w:tcPr>
            <w:tcW w:w="1249" w:type="pct"/>
            <w:shd w:val="clear" w:color="auto" w:fill="E6E5E5" w:themeFill="background2"/>
          </w:tcPr>
          <w:p w14:paraId="197C19C6" w14:textId="77777777" w:rsidR="00AC5673" w:rsidRPr="00A21A50" w:rsidRDefault="00AC5673" w:rsidP="009642CA">
            <w:pPr>
              <w:rPr>
                <w:b/>
                <w:bCs/>
                <w:sz w:val="18"/>
                <w:szCs w:val="18"/>
              </w:rPr>
            </w:pPr>
            <w:r w:rsidRPr="00A21A50">
              <w:rPr>
                <w:b/>
                <w:bCs/>
                <w:sz w:val="18"/>
                <w:szCs w:val="18"/>
              </w:rPr>
              <w:t>Purpose of data</w:t>
            </w:r>
          </w:p>
        </w:tc>
        <w:tc>
          <w:tcPr>
            <w:tcW w:w="3751" w:type="pct"/>
          </w:tcPr>
          <w:p w14:paraId="48F57B86"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411B3513" w14:textId="77777777" w:rsidTr="009642CA">
        <w:tc>
          <w:tcPr>
            <w:tcW w:w="1249" w:type="pct"/>
            <w:shd w:val="clear" w:color="auto" w:fill="E6E5E5" w:themeFill="background2"/>
          </w:tcPr>
          <w:p w14:paraId="23370625" w14:textId="77777777" w:rsidR="00AC5673" w:rsidRPr="00A21A50" w:rsidRDefault="00AC5673" w:rsidP="009642CA">
            <w:pPr>
              <w:rPr>
                <w:b/>
                <w:bCs/>
                <w:sz w:val="18"/>
                <w:szCs w:val="18"/>
              </w:rPr>
            </w:pPr>
            <w:r w:rsidRPr="00A21A50">
              <w:rPr>
                <w:b/>
                <w:bCs/>
                <w:sz w:val="18"/>
                <w:szCs w:val="18"/>
              </w:rPr>
              <w:t>Additional comment</w:t>
            </w:r>
          </w:p>
        </w:tc>
        <w:tc>
          <w:tcPr>
            <w:tcW w:w="3751" w:type="pct"/>
          </w:tcPr>
          <w:p w14:paraId="693E1BA8" w14:textId="23F931FF" w:rsidR="00AC5673" w:rsidRPr="00A21A50" w:rsidRDefault="003912D6" w:rsidP="009642CA">
            <w:pPr>
              <w:rPr>
                <w:sz w:val="18"/>
                <w:szCs w:val="18"/>
              </w:rPr>
            </w:pPr>
            <w:r w:rsidRPr="00A21A50">
              <w:rPr>
                <w:sz w:val="18"/>
                <w:szCs w:val="18"/>
              </w:rPr>
              <w:t>N</w:t>
            </w:r>
            <w:r w:rsidRPr="00A21A50">
              <w:rPr>
                <w:sz w:val="18"/>
                <w:szCs w:val="18"/>
                <w:vertAlign w:val="subscript"/>
              </w:rPr>
              <w:t>2</w:t>
            </w:r>
            <w:r w:rsidRPr="00A21A50">
              <w:rPr>
                <w:sz w:val="18"/>
                <w:szCs w:val="18"/>
              </w:rPr>
              <w:t>O</w:t>
            </w:r>
            <w:r w:rsidR="00FF1299" w:rsidRPr="00A21A50">
              <w:rPr>
                <w:sz w:val="18"/>
                <w:szCs w:val="18"/>
              </w:rPr>
              <w:t xml:space="preserve"> emissions factors for charcoal</w:t>
            </w:r>
            <w:r w:rsidR="00FF1299">
              <w:rPr>
                <w:sz w:val="18"/>
                <w:szCs w:val="18"/>
              </w:rPr>
              <w:t xml:space="preserve"> is the same as that of firewood as </w:t>
            </w:r>
            <w:r w:rsidR="00FF1299" w:rsidRPr="00A21A50">
              <w:rPr>
                <w:sz w:val="18"/>
                <w:szCs w:val="18"/>
              </w:rPr>
              <w:t xml:space="preserve">a wood to charcoal production ratio (IPCC 1996 revised guidelines, Chapter 1, page 45: </w:t>
            </w:r>
            <w:hyperlink r:id="rId32" w:history="1">
              <w:r w:rsidR="00FF1299" w:rsidRPr="00AB4FFC">
                <w:rPr>
                  <w:rStyle w:val="Hyperlink"/>
                  <w:rFonts w:ascii="Verdana" w:hAnsi="Verdana"/>
                  <w:sz w:val="18"/>
                  <w:szCs w:val="18"/>
                </w:rPr>
                <w:t>http://www.ipcc-nggip.iges.or.jp/public/gl/guidelin/ch1ref3.pdf</w:t>
              </w:r>
            </w:hyperlink>
            <w:r w:rsidR="00FF1299" w:rsidRPr="00A21A50">
              <w:rPr>
                <w:sz w:val="18"/>
                <w:szCs w:val="18"/>
              </w:rPr>
              <w:t>)</w:t>
            </w:r>
            <w:r w:rsidR="00FF1299">
              <w:rPr>
                <w:sz w:val="18"/>
                <w:szCs w:val="18"/>
              </w:rPr>
              <w:t xml:space="preserve"> </w:t>
            </w:r>
            <w:r w:rsidR="00416FBB">
              <w:rPr>
                <w:sz w:val="18"/>
                <w:szCs w:val="18"/>
              </w:rPr>
              <w:t>is</w:t>
            </w:r>
            <w:r w:rsidR="00FF1299">
              <w:rPr>
                <w:sz w:val="18"/>
                <w:szCs w:val="18"/>
              </w:rPr>
              <w:t xml:space="preserve"> used.</w:t>
            </w:r>
          </w:p>
          <w:p w14:paraId="0EB7ED67" w14:textId="77777777" w:rsidR="00AC5673" w:rsidRPr="00A21A50" w:rsidRDefault="00AC5673" w:rsidP="009642CA">
            <w:pPr>
              <w:rPr>
                <w:sz w:val="18"/>
                <w:szCs w:val="18"/>
              </w:rPr>
            </w:pPr>
            <w:r w:rsidRPr="00A21A50">
              <w:rPr>
                <w:sz w:val="18"/>
                <w:szCs w:val="18"/>
              </w:rPr>
              <w:t xml:space="preserve">Some of the EF values in table 2.9 are ranges; in that case the average value is taken. The wood stove value taken is the value that has reference number 7. This stove is assumed more closely resembling the stoves in Cambodia as it is a value obtained from </w:t>
            </w:r>
            <w:proofErr w:type="spellStart"/>
            <w:r w:rsidRPr="00A21A50">
              <w:rPr>
                <w:sz w:val="18"/>
                <w:szCs w:val="18"/>
              </w:rPr>
              <w:t>neighbouring</w:t>
            </w:r>
            <w:proofErr w:type="spellEnd"/>
            <w:r w:rsidRPr="00A21A50">
              <w:rPr>
                <w:sz w:val="18"/>
                <w:szCs w:val="18"/>
              </w:rPr>
              <w:t xml:space="preserve"> countries.</w:t>
            </w:r>
          </w:p>
        </w:tc>
      </w:tr>
    </w:tbl>
    <w:p w14:paraId="4BCFFDA2" w14:textId="77777777" w:rsidR="00AC5673" w:rsidRPr="00A21A50" w:rsidRDefault="00AC5673" w:rsidP="00AC5673">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4"/>
        <w:gridCol w:w="7218"/>
      </w:tblGrid>
      <w:tr w:rsidR="00AC5673" w:rsidRPr="00A21A50" w14:paraId="09954A31" w14:textId="77777777" w:rsidTr="009642CA">
        <w:tc>
          <w:tcPr>
            <w:tcW w:w="1249" w:type="pct"/>
            <w:shd w:val="clear" w:color="auto" w:fill="E6E5E5" w:themeFill="background2"/>
          </w:tcPr>
          <w:p w14:paraId="41DACB86" w14:textId="77777777" w:rsidR="00AC5673" w:rsidRPr="00A21A50" w:rsidRDefault="00AC5673" w:rsidP="009642CA">
            <w:pPr>
              <w:rPr>
                <w:b/>
                <w:bCs/>
                <w:sz w:val="18"/>
                <w:szCs w:val="18"/>
              </w:rPr>
            </w:pPr>
            <w:r w:rsidRPr="00A21A50">
              <w:rPr>
                <w:b/>
                <w:bCs/>
                <w:sz w:val="18"/>
                <w:szCs w:val="18"/>
              </w:rPr>
              <w:t>Data / Parameter:</w:t>
            </w:r>
          </w:p>
        </w:tc>
        <w:tc>
          <w:tcPr>
            <w:tcW w:w="3751" w:type="pct"/>
          </w:tcPr>
          <w:p w14:paraId="01BEA38F" w14:textId="77777777" w:rsidR="00AC5673" w:rsidRPr="00A21A50" w:rsidRDefault="00AC5673" w:rsidP="009642CA">
            <w:pPr>
              <w:rPr>
                <w:sz w:val="18"/>
                <w:szCs w:val="18"/>
              </w:rPr>
            </w:pPr>
            <w:proofErr w:type="spellStart"/>
            <w:r w:rsidRPr="00A21A50">
              <w:rPr>
                <w:sz w:val="18"/>
                <w:szCs w:val="18"/>
              </w:rPr>
              <w:t>NCV</w:t>
            </w:r>
            <w:r w:rsidRPr="00A21A50">
              <w:rPr>
                <w:sz w:val="18"/>
                <w:szCs w:val="18"/>
                <w:vertAlign w:val="subscript"/>
              </w:rPr>
              <w:t>i</w:t>
            </w:r>
            <w:proofErr w:type="spellEnd"/>
          </w:p>
        </w:tc>
      </w:tr>
      <w:tr w:rsidR="00AC5673" w:rsidRPr="00A21A50" w14:paraId="41D2B37D" w14:textId="77777777" w:rsidTr="009642CA">
        <w:tc>
          <w:tcPr>
            <w:tcW w:w="1249" w:type="pct"/>
            <w:shd w:val="clear" w:color="auto" w:fill="E6E5E5" w:themeFill="background2"/>
          </w:tcPr>
          <w:p w14:paraId="3F4BF7D8" w14:textId="77777777" w:rsidR="00AC5673" w:rsidRPr="00A21A50" w:rsidRDefault="00AC5673" w:rsidP="009642CA">
            <w:pPr>
              <w:rPr>
                <w:b/>
                <w:bCs/>
                <w:sz w:val="18"/>
                <w:szCs w:val="18"/>
              </w:rPr>
            </w:pPr>
            <w:r w:rsidRPr="00A21A50">
              <w:rPr>
                <w:b/>
                <w:bCs/>
                <w:sz w:val="18"/>
                <w:szCs w:val="18"/>
              </w:rPr>
              <w:t>Unit</w:t>
            </w:r>
          </w:p>
        </w:tc>
        <w:tc>
          <w:tcPr>
            <w:tcW w:w="3751" w:type="pct"/>
          </w:tcPr>
          <w:p w14:paraId="606FF339" w14:textId="77777777" w:rsidR="00AC5673" w:rsidRPr="00A21A50" w:rsidRDefault="00AC5673" w:rsidP="009642CA">
            <w:pPr>
              <w:rPr>
                <w:sz w:val="18"/>
                <w:szCs w:val="18"/>
              </w:rPr>
            </w:pPr>
            <w:r w:rsidRPr="00A21A50">
              <w:rPr>
                <w:sz w:val="18"/>
                <w:szCs w:val="18"/>
              </w:rPr>
              <w:t>TJ/Gg</w:t>
            </w:r>
          </w:p>
        </w:tc>
      </w:tr>
      <w:tr w:rsidR="00AC5673" w:rsidRPr="00A21A50" w14:paraId="074D2AD5" w14:textId="77777777" w:rsidTr="009642CA">
        <w:tc>
          <w:tcPr>
            <w:tcW w:w="1249" w:type="pct"/>
            <w:shd w:val="clear" w:color="auto" w:fill="E6E5E5" w:themeFill="background2"/>
          </w:tcPr>
          <w:p w14:paraId="4B3C9DD3" w14:textId="77777777" w:rsidR="00AC5673" w:rsidRPr="00A21A50" w:rsidRDefault="00AC5673" w:rsidP="009642CA">
            <w:pPr>
              <w:rPr>
                <w:b/>
                <w:bCs/>
                <w:sz w:val="18"/>
                <w:szCs w:val="18"/>
              </w:rPr>
            </w:pPr>
            <w:r w:rsidRPr="00A21A50">
              <w:rPr>
                <w:b/>
                <w:bCs/>
                <w:sz w:val="18"/>
                <w:szCs w:val="18"/>
              </w:rPr>
              <w:t>Description:</w:t>
            </w:r>
          </w:p>
        </w:tc>
        <w:tc>
          <w:tcPr>
            <w:tcW w:w="3751" w:type="pct"/>
          </w:tcPr>
          <w:p w14:paraId="6F7F7234" w14:textId="77777777" w:rsidR="00AC5673" w:rsidRPr="00A21A50" w:rsidRDefault="00AC5673" w:rsidP="009642CA">
            <w:pPr>
              <w:rPr>
                <w:sz w:val="18"/>
                <w:szCs w:val="18"/>
              </w:rPr>
            </w:pPr>
            <w:r w:rsidRPr="00A21A50">
              <w:rPr>
                <w:sz w:val="18"/>
                <w:szCs w:val="18"/>
              </w:rPr>
              <w:t xml:space="preserve">Net calorific value of the fuel </w:t>
            </w:r>
            <w:proofErr w:type="spellStart"/>
            <w:r w:rsidRPr="00A21A50">
              <w:rPr>
                <w:sz w:val="18"/>
                <w:szCs w:val="18"/>
              </w:rPr>
              <w:t>i</w:t>
            </w:r>
            <w:proofErr w:type="spellEnd"/>
            <w:r w:rsidRPr="00A21A50">
              <w:rPr>
                <w:sz w:val="18"/>
                <w:szCs w:val="18"/>
              </w:rPr>
              <w:t xml:space="preserve"> used in the baseline</w:t>
            </w:r>
          </w:p>
        </w:tc>
      </w:tr>
      <w:tr w:rsidR="00AC5673" w:rsidRPr="00A21A50" w14:paraId="47A7ED12" w14:textId="77777777" w:rsidTr="009642CA">
        <w:tc>
          <w:tcPr>
            <w:tcW w:w="1249" w:type="pct"/>
            <w:shd w:val="clear" w:color="auto" w:fill="E6E5E5" w:themeFill="background2"/>
          </w:tcPr>
          <w:p w14:paraId="3670DD42" w14:textId="77777777" w:rsidR="00AC5673" w:rsidRPr="00A21A50" w:rsidRDefault="00AC5673" w:rsidP="009642CA">
            <w:pPr>
              <w:rPr>
                <w:b/>
                <w:bCs/>
                <w:sz w:val="18"/>
                <w:szCs w:val="18"/>
              </w:rPr>
            </w:pPr>
            <w:r w:rsidRPr="00A21A50">
              <w:rPr>
                <w:b/>
                <w:bCs/>
                <w:sz w:val="18"/>
                <w:szCs w:val="18"/>
              </w:rPr>
              <w:t xml:space="preserve">Source of data </w:t>
            </w:r>
          </w:p>
        </w:tc>
        <w:tc>
          <w:tcPr>
            <w:tcW w:w="3751" w:type="pct"/>
          </w:tcPr>
          <w:p w14:paraId="22E50971" w14:textId="664551F0" w:rsidR="00AC5673" w:rsidRPr="00A21A50" w:rsidRDefault="00AC5673" w:rsidP="009642CA">
            <w:pPr>
              <w:rPr>
                <w:sz w:val="18"/>
                <w:szCs w:val="18"/>
              </w:rPr>
            </w:pPr>
            <w:r w:rsidRPr="00A21A50">
              <w:rPr>
                <w:sz w:val="18"/>
                <w:szCs w:val="18"/>
              </w:rPr>
              <w:t xml:space="preserve">2006 IPCC Guidelines defaults, see chapter 1 Energy table 1.2 </w:t>
            </w:r>
            <w:hyperlink r:id="rId33" w:history="1">
              <w:r w:rsidRPr="00A21A50">
                <w:rPr>
                  <w:rStyle w:val="Hyperlink"/>
                  <w:sz w:val="18"/>
                  <w:szCs w:val="18"/>
                </w:rPr>
                <w:t>http://www.ipcc-nggip.iges.or.jp/public/2006gl/vol2.html</w:t>
              </w:r>
            </w:hyperlink>
          </w:p>
        </w:tc>
      </w:tr>
      <w:tr w:rsidR="00AC5673" w:rsidRPr="00A21A50" w14:paraId="739C769E" w14:textId="77777777" w:rsidTr="009642CA">
        <w:tc>
          <w:tcPr>
            <w:tcW w:w="1249" w:type="pct"/>
            <w:shd w:val="clear" w:color="auto" w:fill="E6E5E5" w:themeFill="background2"/>
          </w:tcPr>
          <w:p w14:paraId="103EAE26" w14:textId="77777777" w:rsidR="00AC5673" w:rsidRPr="00A21A50" w:rsidRDefault="00AC5673" w:rsidP="009642CA">
            <w:pPr>
              <w:rPr>
                <w:b/>
                <w:bCs/>
                <w:sz w:val="18"/>
                <w:szCs w:val="18"/>
              </w:rPr>
            </w:pPr>
            <w:r w:rsidRPr="00A21A50">
              <w:rPr>
                <w:b/>
                <w:bCs/>
                <w:sz w:val="18"/>
                <w:szCs w:val="18"/>
              </w:rPr>
              <w:t>Value(s) applied</w:t>
            </w:r>
          </w:p>
        </w:tc>
        <w:tc>
          <w:tcPr>
            <w:tcW w:w="3751" w:type="pct"/>
          </w:tcPr>
          <w:p w14:paraId="4FAB9CC7" w14:textId="77777777" w:rsidR="00AC5673" w:rsidRPr="00A21A50" w:rsidRDefault="00AC5673" w:rsidP="009642CA">
            <w:pPr>
              <w:rPr>
                <w:sz w:val="18"/>
                <w:szCs w:val="18"/>
              </w:rPr>
            </w:pPr>
          </w:p>
          <w:tbl>
            <w:tblPr>
              <w:tblpPr w:leftFromText="141" w:rightFromText="141" w:vertAnchor="text" w:horzAnchor="margin" w:tblpY="10"/>
              <w:tblW w:w="349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931"/>
              <w:gridCol w:w="1559"/>
            </w:tblGrid>
            <w:tr w:rsidR="00AC5673" w:rsidRPr="00A21A50" w14:paraId="0878DFDD" w14:textId="77777777" w:rsidTr="009642CA">
              <w:tc>
                <w:tcPr>
                  <w:tcW w:w="1931" w:type="dxa"/>
                  <w:shd w:val="clear" w:color="auto" w:fill="A6A6A6" w:themeFill="background1" w:themeFillShade="A6"/>
                </w:tcPr>
                <w:p w14:paraId="05AA683F" w14:textId="77777777" w:rsidR="00AC5673" w:rsidRPr="00A21A50" w:rsidRDefault="00AC5673" w:rsidP="009642CA">
                  <w:pPr>
                    <w:rPr>
                      <w:i/>
                      <w:sz w:val="18"/>
                      <w:szCs w:val="18"/>
                    </w:rPr>
                  </w:pPr>
                  <w:r w:rsidRPr="00A21A50">
                    <w:rPr>
                      <w:sz w:val="18"/>
                      <w:szCs w:val="18"/>
                    </w:rPr>
                    <w:t xml:space="preserve">Fuel </w:t>
                  </w:r>
                  <w:proofErr w:type="spellStart"/>
                  <w:r w:rsidRPr="00A21A50">
                    <w:rPr>
                      <w:i/>
                      <w:sz w:val="18"/>
                      <w:szCs w:val="18"/>
                    </w:rPr>
                    <w:t>i</w:t>
                  </w:r>
                  <w:proofErr w:type="spellEnd"/>
                </w:p>
              </w:tc>
              <w:tc>
                <w:tcPr>
                  <w:tcW w:w="1559" w:type="dxa"/>
                  <w:shd w:val="clear" w:color="auto" w:fill="A6A6A6" w:themeFill="background1" w:themeFillShade="A6"/>
                </w:tcPr>
                <w:p w14:paraId="756DE637" w14:textId="77777777" w:rsidR="00AC5673" w:rsidRPr="00A21A50" w:rsidRDefault="00AC5673" w:rsidP="009642CA">
                  <w:pPr>
                    <w:rPr>
                      <w:i/>
                      <w:sz w:val="18"/>
                      <w:szCs w:val="18"/>
                      <w:vertAlign w:val="subscript"/>
                    </w:rPr>
                  </w:pPr>
                  <w:proofErr w:type="spellStart"/>
                  <w:r w:rsidRPr="00A21A50">
                    <w:rPr>
                      <w:sz w:val="18"/>
                      <w:szCs w:val="18"/>
                    </w:rPr>
                    <w:t>NCV</w:t>
                  </w:r>
                  <w:r w:rsidRPr="00A21A50">
                    <w:rPr>
                      <w:i/>
                      <w:sz w:val="18"/>
                      <w:szCs w:val="18"/>
                      <w:vertAlign w:val="subscript"/>
                    </w:rPr>
                    <w:t>i</w:t>
                  </w:r>
                  <w:proofErr w:type="spellEnd"/>
                </w:p>
                <w:p w14:paraId="1425C811" w14:textId="77777777" w:rsidR="00AC5673" w:rsidRPr="00A21A50" w:rsidRDefault="00AC5673" w:rsidP="009642CA">
                  <w:pPr>
                    <w:rPr>
                      <w:sz w:val="18"/>
                      <w:szCs w:val="18"/>
                    </w:rPr>
                  </w:pPr>
                  <w:r w:rsidRPr="00A21A50">
                    <w:rPr>
                      <w:sz w:val="18"/>
                      <w:szCs w:val="18"/>
                    </w:rPr>
                    <w:t>(TJ/Gg)</w:t>
                  </w:r>
                </w:p>
              </w:tc>
            </w:tr>
            <w:tr w:rsidR="00AC5673" w:rsidRPr="00A21A50" w14:paraId="6128A4C6" w14:textId="77777777" w:rsidTr="009642CA">
              <w:tc>
                <w:tcPr>
                  <w:tcW w:w="1931" w:type="dxa"/>
                </w:tcPr>
                <w:p w14:paraId="2030D0CB" w14:textId="77777777" w:rsidR="00AC5673" w:rsidRPr="00A21A50" w:rsidRDefault="00AC5673" w:rsidP="009642CA">
                  <w:pPr>
                    <w:rPr>
                      <w:sz w:val="18"/>
                      <w:szCs w:val="18"/>
                    </w:rPr>
                  </w:pPr>
                  <w:r w:rsidRPr="00A21A50">
                    <w:rPr>
                      <w:sz w:val="18"/>
                      <w:szCs w:val="18"/>
                    </w:rPr>
                    <w:t>LPG</w:t>
                  </w:r>
                </w:p>
              </w:tc>
              <w:tc>
                <w:tcPr>
                  <w:tcW w:w="1559" w:type="dxa"/>
                </w:tcPr>
                <w:p w14:paraId="0BC6B55F" w14:textId="77777777" w:rsidR="00AC5673" w:rsidRPr="00A21A50" w:rsidRDefault="00AC5673" w:rsidP="009642CA">
                  <w:pPr>
                    <w:rPr>
                      <w:sz w:val="18"/>
                      <w:szCs w:val="18"/>
                    </w:rPr>
                  </w:pPr>
                  <w:r w:rsidRPr="00A21A50">
                    <w:rPr>
                      <w:sz w:val="18"/>
                      <w:szCs w:val="18"/>
                    </w:rPr>
                    <w:t>47.3</w:t>
                  </w:r>
                </w:p>
              </w:tc>
            </w:tr>
            <w:tr w:rsidR="00AC5673" w:rsidRPr="00A21A50" w14:paraId="292E47A4" w14:textId="77777777" w:rsidTr="009642CA">
              <w:tc>
                <w:tcPr>
                  <w:tcW w:w="1931" w:type="dxa"/>
                </w:tcPr>
                <w:p w14:paraId="6F4620A9" w14:textId="77777777" w:rsidR="00AC5673" w:rsidRPr="00A21A50" w:rsidRDefault="00AC5673" w:rsidP="009642CA">
                  <w:pPr>
                    <w:rPr>
                      <w:sz w:val="18"/>
                      <w:szCs w:val="18"/>
                    </w:rPr>
                  </w:pPr>
                  <w:r w:rsidRPr="00A21A50">
                    <w:rPr>
                      <w:sz w:val="18"/>
                      <w:szCs w:val="18"/>
                    </w:rPr>
                    <w:t>Charcoal in wood equivalent</w:t>
                  </w:r>
                </w:p>
              </w:tc>
              <w:tc>
                <w:tcPr>
                  <w:tcW w:w="1559" w:type="dxa"/>
                </w:tcPr>
                <w:p w14:paraId="705FE056" w14:textId="77777777" w:rsidR="00AC5673" w:rsidRPr="00A21A50" w:rsidRDefault="00AC5673" w:rsidP="009642CA">
                  <w:pPr>
                    <w:rPr>
                      <w:sz w:val="18"/>
                      <w:szCs w:val="18"/>
                    </w:rPr>
                  </w:pPr>
                  <w:r w:rsidRPr="00A21A50">
                    <w:rPr>
                      <w:sz w:val="18"/>
                      <w:szCs w:val="18"/>
                    </w:rPr>
                    <w:t>15.6</w:t>
                  </w:r>
                </w:p>
              </w:tc>
            </w:tr>
            <w:tr w:rsidR="00AC5673" w:rsidRPr="00A21A50" w14:paraId="5EB39238" w14:textId="77777777" w:rsidTr="009642CA">
              <w:tc>
                <w:tcPr>
                  <w:tcW w:w="1931" w:type="dxa"/>
                </w:tcPr>
                <w:p w14:paraId="6F7F36EA" w14:textId="77777777" w:rsidR="00AC5673" w:rsidRPr="00A21A50" w:rsidRDefault="00AC5673" w:rsidP="009642CA">
                  <w:pPr>
                    <w:rPr>
                      <w:sz w:val="18"/>
                      <w:szCs w:val="18"/>
                    </w:rPr>
                  </w:pPr>
                  <w:r w:rsidRPr="00A21A50">
                    <w:rPr>
                      <w:sz w:val="18"/>
                      <w:szCs w:val="18"/>
                    </w:rPr>
                    <w:t>Firewood</w:t>
                  </w:r>
                </w:p>
              </w:tc>
              <w:tc>
                <w:tcPr>
                  <w:tcW w:w="1559" w:type="dxa"/>
                </w:tcPr>
                <w:p w14:paraId="7E6AB520" w14:textId="77777777" w:rsidR="00AC5673" w:rsidRPr="00A21A50" w:rsidRDefault="00AC5673" w:rsidP="009642CA">
                  <w:pPr>
                    <w:rPr>
                      <w:sz w:val="18"/>
                      <w:szCs w:val="18"/>
                    </w:rPr>
                  </w:pPr>
                  <w:r w:rsidRPr="00A21A50">
                    <w:rPr>
                      <w:sz w:val="18"/>
                      <w:szCs w:val="18"/>
                    </w:rPr>
                    <w:t>15.6</w:t>
                  </w:r>
                </w:p>
              </w:tc>
            </w:tr>
          </w:tbl>
          <w:p w14:paraId="29FD6974" w14:textId="77777777" w:rsidR="00AC5673" w:rsidRPr="00A21A50" w:rsidRDefault="00AC5673" w:rsidP="009642CA">
            <w:pPr>
              <w:rPr>
                <w:sz w:val="18"/>
                <w:szCs w:val="18"/>
              </w:rPr>
            </w:pPr>
          </w:p>
          <w:p w14:paraId="79C34B52" w14:textId="77777777" w:rsidR="00AC5673" w:rsidRPr="00A21A50" w:rsidRDefault="00AC5673" w:rsidP="009642CA">
            <w:pPr>
              <w:rPr>
                <w:sz w:val="18"/>
                <w:szCs w:val="18"/>
              </w:rPr>
            </w:pPr>
          </w:p>
          <w:p w14:paraId="542D943B" w14:textId="77777777" w:rsidR="00AC5673" w:rsidRPr="00A21A50" w:rsidRDefault="00AC5673" w:rsidP="009642CA">
            <w:pPr>
              <w:rPr>
                <w:sz w:val="18"/>
                <w:szCs w:val="18"/>
              </w:rPr>
            </w:pPr>
          </w:p>
        </w:tc>
      </w:tr>
      <w:tr w:rsidR="00AC5673" w:rsidRPr="00A21A50" w14:paraId="7FE9D99D" w14:textId="77777777" w:rsidTr="009642CA">
        <w:tc>
          <w:tcPr>
            <w:tcW w:w="1249" w:type="pct"/>
            <w:shd w:val="clear" w:color="auto" w:fill="E6E5E5" w:themeFill="background2"/>
            <w:vAlign w:val="center"/>
          </w:tcPr>
          <w:p w14:paraId="547F8DC6" w14:textId="77777777" w:rsidR="00AC5673" w:rsidRPr="00A21A50" w:rsidRDefault="00AC5673" w:rsidP="009642CA">
            <w:pPr>
              <w:rPr>
                <w:b/>
                <w:bCs/>
                <w:sz w:val="18"/>
                <w:szCs w:val="18"/>
              </w:rPr>
            </w:pPr>
            <w:r w:rsidRPr="00A21A50">
              <w:rPr>
                <w:b/>
                <w:bCs/>
                <w:sz w:val="18"/>
                <w:szCs w:val="18"/>
              </w:rPr>
              <w:t xml:space="preserve">Choice of data or measurement methods and procedures </w:t>
            </w:r>
          </w:p>
        </w:tc>
        <w:tc>
          <w:tcPr>
            <w:tcW w:w="3751" w:type="pct"/>
          </w:tcPr>
          <w:p w14:paraId="3C6EC0DE" w14:textId="77777777" w:rsidR="00AC5673" w:rsidRPr="00A21A50" w:rsidRDefault="00AC5673" w:rsidP="009642CA">
            <w:pPr>
              <w:rPr>
                <w:sz w:val="18"/>
                <w:szCs w:val="18"/>
              </w:rPr>
            </w:pPr>
            <w:r w:rsidRPr="00A21A50">
              <w:rPr>
                <w:sz w:val="18"/>
                <w:szCs w:val="18"/>
              </w:rPr>
              <w:t>IPCC default value</w:t>
            </w:r>
          </w:p>
        </w:tc>
      </w:tr>
      <w:tr w:rsidR="00AC5673" w:rsidRPr="00A21A50" w14:paraId="7239BEBB" w14:textId="77777777" w:rsidTr="009642CA">
        <w:tc>
          <w:tcPr>
            <w:tcW w:w="1249" w:type="pct"/>
            <w:shd w:val="clear" w:color="auto" w:fill="E6E5E5" w:themeFill="background2"/>
          </w:tcPr>
          <w:p w14:paraId="494E5B7D" w14:textId="77777777" w:rsidR="00AC5673" w:rsidRPr="00A21A50" w:rsidRDefault="00AC5673" w:rsidP="009642CA">
            <w:pPr>
              <w:rPr>
                <w:b/>
                <w:bCs/>
                <w:sz w:val="18"/>
                <w:szCs w:val="18"/>
              </w:rPr>
            </w:pPr>
            <w:r w:rsidRPr="00A21A50">
              <w:rPr>
                <w:b/>
                <w:bCs/>
                <w:sz w:val="18"/>
                <w:szCs w:val="18"/>
              </w:rPr>
              <w:t>Purpose of data</w:t>
            </w:r>
          </w:p>
        </w:tc>
        <w:tc>
          <w:tcPr>
            <w:tcW w:w="3751" w:type="pct"/>
          </w:tcPr>
          <w:p w14:paraId="5E18A333"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27BF3FA8" w14:textId="77777777" w:rsidTr="009642CA">
        <w:tc>
          <w:tcPr>
            <w:tcW w:w="1249" w:type="pct"/>
            <w:shd w:val="clear" w:color="auto" w:fill="E6E5E5" w:themeFill="background2"/>
          </w:tcPr>
          <w:p w14:paraId="2C56F8A8" w14:textId="77777777" w:rsidR="00AC5673" w:rsidRPr="00A21A50" w:rsidRDefault="00AC5673" w:rsidP="009642CA">
            <w:pPr>
              <w:rPr>
                <w:b/>
                <w:bCs/>
                <w:sz w:val="18"/>
                <w:szCs w:val="18"/>
              </w:rPr>
            </w:pPr>
            <w:r w:rsidRPr="00A21A50">
              <w:rPr>
                <w:b/>
                <w:bCs/>
                <w:sz w:val="18"/>
                <w:szCs w:val="18"/>
              </w:rPr>
              <w:t>Additional comment</w:t>
            </w:r>
          </w:p>
        </w:tc>
        <w:tc>
          <w:tcPr>
            <w:tcW w:w="3751" w:type="pct"/>
          </w:tcPr>
          <w:p w14:paraId="1F8E0E17" w14:textId="72477126" w:rsidR="00AC5673" w:rsidRPr="00A21A50" w:rsidRDefault="00D5648B" w:rsidP="009642CA">
            <w:pPr>
              <w:rPr>
                <w:sz w:val="18"/>
                <w:szCs w:val="18"/>
              </w:rPr>
            </w:pPr>
            <w:r w:rsidRPr="00995B19">
              <w:rPr>
                <w:sz w:val="18"/>
                <w:szCs w:val="18"/>
              </w:rPr>
              <w:t xml:space="preserve">Charcoal </w:t>
            </w:r>
            <w:r w:rsidR="00AC5673" w:rsidRPr="00995B19">
              <w:rPr>
                <w:sz w:val="18"/>
                <w:szCs w:val="18"/>
              </w:rPr>
              <w:t>is expressed in wood equivalents,</w:t>
            </w:r>
            <w:r w:rsidRPr="00995B19">
              <w:rPr>
                <w:sz w:val="18"/>
                <w:szCs w:val="18"/>
              </w:rPr>
              <w:t xml:space="preserve"> and</w:t>
            </w:r>
            <w:r w:rsidR="00AC5673" w:rsidRPr="00995B19">
              <w:rPr>
                <w:sz w:val="18"/>
                <w:szCs w:val="18"/>
              </w:rPr>
              <w:t xml:space="preserve"> the NCV of firewood</w:t>
            </w:r>
            <w:r w:rsidR="00913CF5" w:rsidRPr="00995B19">
              <w:rPr>
                <w:sz w:val="18"/>
                <w:szCs w:val="18"/>
              </w:rPr>
              <w:t xml:space="preserve"> is applied</w:t>
            </w:r>
          </w:p>
        </w:tc>
      </w:tr>
    </w:tbl>
    <w:p w14:paraId="786AC919" w14:textId="77777777" w:rsidR="00AC5673" w:rsidRPr="00A21A50" w:rsidRDefault="00AC5673" w:rsidP="00AC5673">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9"/>
        <w:gridCol w:w="7213"/>
      </w:tblGrid>
      <w:tr w:rsidR="00AC5673" w:rsidRPr="00A21A50" w14:paraId="74BCDA33" w14:textId="77777777" w:rsidTr="009642CA">
        <w:tc>
          <w:tcPr>
            <w:tcW w:w="1252" w:type="pct"/>
            <w:shd w:val="clear" w:color="auto" w:fill="D0CECE" w:themeFill="background2" w:themeFillShade="E6"/>
          </w:tcPr>
          <w:p w14:paraId="0D48FE0E" w14:textId="77777777" w:rsidR="00AC5673" w:rsidRPr="00A21A50" w:rsidRDefault="00AC5673" w:rsidP="009642CA">
            <w:pPr>
              <w:rPr>
                <w:b/>
                <w:bCs/>
                <w:sz w:val="18"/>
                <w:szCs w:val="18"/>
              </w:rPr>
            </w:pPr>
            <w:r w:rsidRPr="00A21A50">
              <w:rPr>
                <w:b/>
                <w:bCs/>
                <w:sz w:val="18"/>
                <w:szCs w:val="18"/>
              </w:rPr>
              <w:t>Data / Parameter:</w:t>
            </w:r>
          </w:p>
        </w:tc>
        <w:tc>
          <w:tcPr>
            <w:tcW w:w="3748" w:type="pct"/>
            <w:shd w:val="clear" w:color="auto" w:fill="auto"/>
          </w:tcPr>
          <w:p w14:paraId="44470CA4" w14:textId="77777777" w:rsidR="00AC5673" w:rsidRPr="00A21A50" w:rsidRDefault="00AC5673" w:rsidP="009642CA">
            <w:pPr>
              <w:rPr>
                <w:sz w:val="18"/>
                <w:szCs w:val="18"/>
                <w:vertAlign w:val="subscript"/>
              </w:rPr>
            </w:pPr>
            <w:r w:rsidRPr="00A21A50">
              <w:rPr>
                <w:sz w:val="18"/>
                <w:szCs w:val="18"/>
              </w:rPr>
              <w:t>Charcoal to wood ratio</w:t>
            </w:r>
          </w:p>
        </w:tc>
      </w:tr>
      <w:tr w:rsidR="00AC5673" w:rsidRPr="00A21A50" w14:paraId="0535AFDB" w14:textId="77777777" w:rsidTr="009642CA">
        <w:tc>
          <w:tcPr>
            <w:tcW w:w="1252" w:type="pct"/>
            <w:shd w:val="clear" w:color="auto" w:fill="D0CECE" w:themeFill="background2" w:themeFillShade="E6"/>
          </w:tcPr>
          <w:p w14:paraId="0C0BC294" w14:textId="77777777" w:rsidR="00AC5673" w:rsidRPr="00A21A50" w:rsidRDefault="00AC5673" w:rsidP="009642CA">
            <w:pPr>
              <w:rPr>
                <w:b/>
                <w:bCs/>
                <w:sz w:val="18"/>
                <w:szCs w:val="18"/>
              </w:rPr>
            </w:pPr>
            <w:r w:rsidRPr="00A21A50">
              <w:rPr>
                <w:b/>
                <w:bCs/>
                <w:sz w:val="18"/>
                <w:szCs w:val="18"/>
              </w:rPr>
              <w:t>Unit</w:t>
            </w:r>
          </w:p>
        </w:tc>
        <w:tc>
          <w:tcPr>
            <w:tcW w:w="3748" w:type="pct"/>
            <w:shd w:val="clear" w:color="auto" w:fill="auto"/>
          </w:tcPr>
          <w:p w14:paraId="3A34588B" w14:textId="77777777" w:rsidR="00AC5673" w:rsidRPr="00A21A50" w:rsidRDefault="00AC5673" w:rsidP="009642CA">
            <w:pPr>
              <w:rPr>
                <w:b/>
                <w:sz w:val="18"/>
                <w:szCs w:val="18"/>
              </w:rPr>
            </w:pPr>
            <w:r w:rsidRPr="00A21A50">
              <w:rPr>
                <w:sz w:val="18"/>
                <w:szCs w:val="18"/>
              </w:rPr>
              <w:t>[_]</w:t>
            </w:r>
          </w:p>
        </w:tc>
      </w:tr>
      <w:tr w:rsidR="00AC5673" w:rsidRPr="00A21A50" w14:paraId="1DEA7509" w14:textId="77777777" w:rsidTr="009642CA">
        <w:tc>
          <w:tcPr>
            <w:tcW w:w="1252" w:type="pct"/>
            <w:shd w:val="clear" w:color="auto" w:fill="D0CECE" w:themeFill="background2" w:themeFillShade="E6"/>
          </w:tcPr>
          <w:p w14:paraId="77A8127D" w14:textId="77777777" w:rsidR="00AC5673" w:rsidRPr="00A21A50" w:rsidRDefault="00AC5673" w:rsidP="009642CA">
            <w:pPr>
              <w:rPr>
                <w:b/>
                <w:bCs/>
                <w:sz w:val="18"/>
                <w:szCs w:val="18"/>
              </w:rPr>
            </w:pPr>
            <w:r w:rsidRPr="00A21A50">
              <w:rPr>
                <w:b/>
                <w:bCs/>
                <w:sz w:val="18"/>
                <w:szCs w:val="18"/>
              </w:rPr>
              <w:t>Description:</w:t>
            </w:r>
          </w:p>
        </w:tc>
        <w:tc>
          <w:tcPr>
            <w:tcW w:w="3748" w:type="pct"/>
            <w:shd w:val="clear" w:color="auto" w:fill="auto"/>
          </w:tcPr>
          <w:p w14:paraId="05DA2C84" w14:textId="77777777" w:rsidR="00AC5673" w:rsidRPr="00A21A50" w:rsidRDefault="00AC5673" w:rsidP="009642CA">
            <w:pPr>
              <w:rPr>
                <w:sz w:val="18"/>
                <w:szCs w:val="18"/>
              </w:rPr>
            </w:pPr>
            <w:r w:rsidRPr="00A21A50">
              <w:rPr>
                <w:sz w:val="18"/>
                <w:szCs w:val="18"/>
              </w:rPr>
              <w:t>Charcoal to wood conversion ratio</w:t>
            </w:r>
          </w:p>
        </w:tc>
      </w:tr>
      <w:tr w:rsidR="00AC5673" w:rsidRPr="00A21A50" w14:paraId="472F7A43" w14:textId="77777777" w:rsidTr="009642CA">
        <w:tc>
          <w:tcPr>
            <w:tcW w:w="1252" w:type="pct"/>
            <w:shd w:val="clear" w:color="auto" w:fill="D0CECE" w:themeFill="background2" w:themeFillShade="E6"/>
          </w:tcPr>
          <w:p w14:paraId="46988CC5" w14:textId="77777777" w:rsidR="00AC5673" w:rsidRPr="00A21A50" w:rsidRDefault="00AC5673" w:rsidP="009642CA">
            <w:pPr>
              <w:rPr>
                <w:b/>
                <w:bCs/>
                <w:sz w:val="18"/>
                <w:szCs w:val="18"/>
              </w:rPr>
            </w:pPr>
            <w:r w:rsidRPr="00A21A50">
              <w:rPr>
                <w:b/>
                <w:bCs/>
                <w:sz w:val="18"/>
                <w:szCs w:val="18"/>
              </w:rPr>
              <w:t xml:space="preserve">Source of data </w:t>
            </w:r>
          </w:p>
        </w:tc>
        <w:tc>
          <w:tcPr>
            <w:tcW w:w="3748" w:type="pct"/>
            <w:shd w:val="clear" w:color="auto" w:fill="auto"/>
          </w:tcPr>
          <w:p w14:paraId="655D4BBD" w14:textId="77777777" w:rsidR="00AC5673" w:rsidRPr="00A21A50" w:rsidRDefault="00AC5673" w:rsidP="009642CA">
            <w:pPr>
              <w:rPr>
                <w:sz w:val="18"/>
                <w:szCs w:val="18"/>
              </w:rPr>
            </w:pPr>
            <w:r w:rsidRPr="00A21A50">
              <w:rPr>
                <w:sz w:val="18"/>
                <w:szCs w:val="18"/>
              </w:rPr>
              <w:t>SAR IPCC</w:t>
            </w:r>
          </w:p>
        </w:tc>
      </w:tr>
      <w:tr w:rsidR="00AC5673" w:rsidRPr="00A21A50" w14:paraId="6A500D0B" w14:textId="77777777" w:rsidTr="009642CA">
        <w:tc>
          <w:tcPr>
            <w:tcW w:w="1252" w:type="pct"/>
            <w:shd w:val="clear" w:color="auto" w:fill="D0CECE" w:themeFill="background2" w:themeFillShade="E6"/>
          </w:tcPr>
          <w:p w14:paraId="037225B3" w14:textId="77777777" w:rsidR="00AC5673" w:rsidRPr="00A21A50" w:rsidRDefault="00AC5673" w:rsidP="009642CA">
            <w:pPr>
              <w:rPr>
                <w:b/>
                <w:bCs/>
                <w:sz w:val="18"/>
                <w:szCs w:val="18"/>
              </w:rPr>
            </w:pPr>
            <w:r w:rsidRPr="00A21A50">
              <w:rPr>
                <w:b/>
                <w:bCs/>
                <w:sz w:val="18"/>
                <w:szCs w:val="18"/>
              </w:rPr>
              <w:t xml:space="preserve">Value (s) Applied </w:t>
            </w:r>
          </w:p>
        </w:tc>
        <w:tc>
          <w:tcPr>
            <w:tcW w:w="3748" w:type="pct"/>
            <w:shd w:val="clear" w:color="auto" w:fill="auto"/>
          </w:tcPr>
          <w:p w14:paraId="4D1CF0D6" w14:textId="77777777" w:rsidR="00AC5673" w:rsidRPr="00A21A50" w:rsidRDefault="00AC5673" w:rsidP="009642CA">
            <w:pPr>
              <w:rPr>
                <w:sz w:val="18"/>
                <w:szCs w:val="18"/>
              </w:rPr>
            </w:pPr>
            <w:r w:rsidRPr="00A21A50">
              <w:rPr>
                <w:sz w:val="18"/>
                <w:szCs w:val="18"/>
              </w:rPr>
              <w:t>1:6</w:t>
            </w:r>
          </w:p>
        </w:tc>
      </w:tr>
      <w:tr w:rsidR="00AC5673" w:rsidRPr="00A21A50" w14:paraId="3744662D" w14:textId="77777777" w:rsidTr="009642CA">
        <w:tc>
          <w:tcPr>
            <w:tcW w:w="1252" w:type="pct"/>
            <w:shd w:val="clear" w:color="auto" w:fill="D0CECE" w:themeFill="background2" w:themeFillShade="E6"/>
          </w:tcPr>
          <w:p w14:paraId="1C114DE4" w14:textId="77777777" w:rsidR="00AC5673" w:rsidRPr="00A21A50" w:rsidRDefault="00AC5673" w:rsidP="009642CA">
            <w:pPr>
              <w:rPr>
                <w:b/>
                <w:bCs/>
                <w:sz w:val="18"/>
                <w:szCs w:val="18"/>
              </w:rPr>
            </w:pPr>
            <w:r w:rsidRPr="00A21A50">
              <w:rPr>
                <w:b/>
                <w:bCs/>
                <w:sz w:val="18"/>
                <w:szCs w:val="18"/>
              </w:rPr>
              <w:t>Choice of data or Measurement methods and procedures</w:t>
            </w:r>
          </w:p>
        </w:tc>
        <w:tc>
          <w:tcPr>
            <w:tcW w:w="3748" w:type="pct"/>
            <w:shd w:val="clear" w:color="auto" w:fill="auto"/>
          </w:tcPr>
          <w:p w14:paraId="5EE5F712" w14:textId="77777777" w:rsidR="00AC5673" w:rsidRPr="00A21A50" w:rsidRDefault="00AC5673" w:rsidP="009642CA">
            <w:pPr>
              <w:rPr>
                <w:sz w:val="18"/>
                <w:szCs w:val="18"/>
              </w:rPr>
            </w:pPr>
            <w:r w:rsidRPr="00A21A50">
              <w:rPr>
                <w:sz w:val="18"/>
                <w:szCs w:val="18"/>
              </w:rPr>
              <w:t>N/A</w:t>
            </w:r>
          </w:p>
        </w:tc>
      </w:tr>
      <w:tr w:rsidR="00AC5673" w:rsidRPr="00A21A50" w14:paraId="6EBE2BD4" w14:textId="77777777" w:rsidTr="009642CA">
        <w:tc>
          <w:tcPr>
            <w:tcW w:w="1252" w:type="pct"/>
            <w:shd w:val="clear" w:color="auto" w:fill="D0CECE" w:themeFill="background2" w:themeFillShade="E6"/>
          </w:tcPr>
          <w:p w14:paraId="561090C2" w14:textId="77777777" w:rsidR="00AC5673" w:rsidRPr="00A21A50" w:rsidRDefault="00AC5673" w:rsidP="009642CA">
            <w:pPr>
              <w:rPr>
                <w:b/>
                <w:bCs/>
                <w:sz w:val="18"/>
                <w:szCs w:val="18"/>
              </w:rPr>
            </w:pPr>
            <w:r w:rsidRPr="00A21A50">
              <w:rPr>
                <w:b/>
                <w:bCs/>
                <w:sz w:val="18"/>
                <w:szCs w:val="18"/>
              </w:rPr>
              <w:t>Purpose of data</w:t>
            </w:r>
          </w:p>
        </w:tc>
        <w:tc>
          <w:tcPr>
            <w:tcW w:w="3748" w:type="pct"/>
            <w:shd w:val="clear" w:color="auto" w:fill="auto"/>
          </w:tcPr>
          <w:p w14:paraId="548E3618"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07380FF2" w14:textId="77777777" w:rsidTr="009642CA">
        <w:tc>
          <w:tcPr>
            <w:tcW w:w="1252" w:type="pct"/>
            <w:shd w:val="clear" w:color="auto" w:fill="D0CECE" w:themeFill="background2" w:themeFillShade="E6"/>
          </w:tcPr>
          <w:p w14:paraId="10A4608D" w14:textId="77777777" w:rsidR="00AC5673" w:rsidRPr="00A21A50" w:rsidRDefault="00AC5673" w:rsidP="009642CA">
            <w:pPr>
              <w:rPr>
                <w:b/>
                <w:bCs/>
                <w:sz w:val="18"/>
                <w:szCs w:val="18"/>
              </w:rPr>
            </w:pPr>
            <w:r w:rsidRPr="00A21A50">
              <w:rPr>
                <w:b/>
                <w:bCs/>
                <w:sz w:val="18"/>
                <w:szCs w:val="18"/>
              </w:rPr>
              <w:t>Any comment:</w:t>
            </w:r>
          </w:p>
        </w:tc>
        <w:tc>
          <w:tcPr>
            <w:tcW w:w="3748" w:type="pct"/>
            <w:shd w:val="clear" w:color="auto" w:fill="auto"/>
          </w:tcPr>
          <w:p w14:paraId="0D18B081" w14:textId="6381C5AD" w:rsidR="00AC5673" w:rsidRPr="00A21A50" w:rsidRDefault="00AC5673" w:rsidP="009642CA">
            <w:pPr>
              <w:rPr>
                <w:sz w:val="18"/>
                <w:szCs w:val="18"/>
              </w:rPr>
            </w:pPr>
            <w:r w:rsidRPr="00A21A50">
              <w:rPr>
                <w:sz w:val="18"/>
                <w:szCs w:val="18"/>
              </w:rPr>
              <w:t xml:space="preserve">From IPCC 1996 revised guidelines, Chapter 1, page 45: </w:t>
            </w:r>
            <w:hyperlink r:id="rId34" w:history="1">
              <w:r w:rsidR="00AF0B71" w:rsidRPr="00AB4FFC">
                <w:rPr>
                  <w:rStyle w:val="Hyperlink"/>
                  <w:rFonts w:ascii="Verdana" w:hAnsi="Verdana"/>
                  <w:sz w:val="18"/>
                  <w:szCs w:val="18"/>
                </w:rPr>
                <w:t>http://www.ipcc-nggip.iges.or.jp/public/gl/guidelin/ch1ref3.pdf</w:t>
              </w:r>
            </w:hyperlink>
            <w:r w:rsidR="00AF0B71">
              <w:rPr>
                <w:sz w:val="18"/>
                <w:szCs w:val="18"/>
              </w:rPr>
              <w:t xml:space="preserve"> </w:t>
            </w:r>
          </w:p>
        </w:tc>
      </w:tr>
    </w:tbl>
    <w:p w14:paraId="103A1009" w14:textId="77777777" w:rsidR="00AC5673" w:rsidRPr="00A21A50" w:rsidRDefault="00AC5673" w:rsidP="00AC5673">
      <w:pPr>
        <w:rPr>
          <w:sz w:val="18"/>
          <w:szCs w:val="18"/>
        </w:rPr>
      </w:pPr>
    </w:p>
    <w:tbl>
      <w:tblPr>
        <w:tblW w:w="97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0" w:type="dxa"/>
          <w:bottom w:w="20" w:type="dxa"/>
        </w:tblCellMar>
        <w:tblLook w:val="00C0" w:firstRow="0" w:lastRow="1" w:firstColumn="1" w:lastColumn="0" w:noHBand="0" w:noVBand="0"/>
      </w:tblPr>
      <w:tblGrid>
        <w:gridCol w:w="2405"/>
        <w:gridCol w:w="7310"/>
      </w:tblGrid>
      <w:tr w:rsidR="00AC5673" w:rsidRPr="00A21A50" w14:paraId="18AA38CA"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23BE1BD2" w14:textId="77777777" w:rsidR="00AC5673" w:rsidRPr="00A21A50" w:rsidRDefault="00AC5673" w:rsidP="009642CA">
            <w:pPr>
              <w:rPr>
                <w:sz w:val="18"/>
                <w:szCs w:val="18"/>
              </w:rPr>
            </w:pPr>
            <w:r w:rsidRPr="00A21A50">
              <w:rPr>
                <w:sz w:val="18"/>
                <w:szCs w:val="18"/>
              </w:rPr>
              <w:t>Data/Parameter</w:t>
            </w:r>
          </w:p>
        </w:tc>
        <w:tc>
          <w:tcPr>
            <w:tcW w:w="7310" w:type="dxa"/>
            <w:shd w:val="clear" w:color="auto" w:fill="auto"/>
            <w:tcMar>
              <w:top w:w="28" w:type="dxa"/>
              <w:left w:w="57" w:type="dxa"/>
              <w:bottom w:w="28" w:type="dxa"/>
              <w:right w:w="57" w:type="dxa"/>
            </w:tcMar>
            <w:vAlign w:val="center"/>
          </w:tcPr>
          <w:p w14:paraId="4F3E009C" w14:textId="77777777" w:rsidR="00AC5673" w:rsidRPr="00A21A50" w:rsidRDefault="00AC5673" w:rsidP="009642CA">
            <w:pPr>
              <w:rPr>
                <w:sz w:val="18"/>
                <w:szCs w:val="18"/>
              </w:rPr>
            </w:pPr>
            <w:r w:rsidRPr="00A21A50">
              <w:rPr>
                <w:sz w:val="18"/>
                <w:szCs w:val="18"/>
              </w:rPr>
              <w:t>B</w:t>
            </w:r>
            <w:r w:rsidRPr="00A21A50">
              <w:rPr>
                <w:sz w:val="18"/>
                <w:szCs w:val="18"/>
                <w:vertAlign w:val="subscript"/>
              </w:rPr>
              <w:t>b</w:t>
            </w:r>
            <w:proofErr w:type="gramStart"/>
            <w:r w:rsidRPr="00A21A50">
              <w:rPr>
                <w:sz w:val="18"/>
                <w:szCs w:val="18"/>
                <w:vertAlign w:val="subscript"/>
              </w:rPr>
              <w:t>1,wood</w:t>
            </w:r>
            <w:proofErr w:type="gramEnd"/>
          </w:p>
        </w:tc>
      </w:tr>
      <w:tr w:rsidR="00AC5673" w:rsidRPr="00A21A50" w14:paraId="6154837E"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5551683C" w14:textId="77777777" w:rsidR="00AC5673" w:rsidRPr="00A21A50" w:rsidDel="00785F13" w:rsidRDefault="00AC5673" w:rsidP="009642CA">
            <w:pPr>
              <w:rPr>
                <w:sz w:val="18"/>
                <w:szCs w:val="18"/>
              </w:rPr>
            </w:pPr>
            <w:r w:rsidRPr="00A21A50">
              <w:rPr>
                <w:sz w:val="18"/>
                <w:szCs w:val="18"/>
              </w:rPr>
              <w:t>Unit</w:t>
            </w:r>
          </w:p>
        </w:tc>
        <w:tc>
          <w:tcPr>
            <w:tcW w:w="7310" w:type="dxa"/>
            <w:shd w:val="clear" w:color="auto" w:fill="auto"/>
            <w:tcMar>
              <w:top w:w="28" w:type="dxa"/>
              <w:left w:w="57" w:type="dxa"/>
              <w:bottom w:w="28" w:type="dxa"/>
              <w:right w:w="57" w:type="dxa"/>
            </w:tcMar>
            <w:vAlign w:val="center"/>
          </w:tcPr>
          <w:p w14:paraId="2F18B13F" w14:textId="77777777" w:rsidR="00AC5673" w:rsidRPr="00A21A50" w:rsidRDefault="00AC5673" w:rsidP="009642CA">
            <w:pPr>
              <w:rPr>
                <w:sz w:val="18"/>
                <w:szCs w:val="18"/>
              </w:rPr>
            </w:pPr>
            <w:proofErr w:type="spellStart"/>
            <w:r w:rsidRPr="00A21A50">
              <w:rPr>
                <w:sz w:val="18"/>
                <w:szCs w:val="18"/>
              </w:rPr>
              <w:t>Tonnes</w:t>
            </w:r>
            <w:proofErr w:type="spellEnd"/>
            <w:r w:rsidRPr="00A21A50">
              <w:rPr>
                <w:sz w:val="18"/>
                <w:szCs w:val="18"/>
              </w:rPr>
              <w:t>/year</w:t>
            </w:r>
          </w:p>
        </w:tc>
      </w:tr>
      <w:tr w:rsidR="00AC5673" w:rsidRPr="00A21A50" w14:paraId="1F2EEB7E"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02456F2A" w14:textId="77777777" w:rsidR="00AC5673" w:rsidRPr="00A21A50" w:rsidRDefault="00AC5673" w:rsidP="009642CA">
            <w:pPr>
              <w:rPr>
                <w:sz w:val="18"/>
                <w:szCs w:val="18"/>
              </w:rPr>
            </w:pPr>
            <w:r w:rsidRPr="00A21A50">
              <w:rPr>
                <w:sz w:val="18"/>
                <w:szCs w:val="18"/>
              </w:rPr>
              <w:t>Description</w:t>
            </w:r>
          </w:p>
        </w:tc>
        <w:tc>
          <w:tcPr>
            <w:tcW w:w="7310" w:type="dxa"/>
            <w:shd w:val="clear" w:color="auto" w:fill="auto"/>
            <w:tcMar>
              <w:top w:w="28" w:type="dxa"/>
              <w:left w:w="57" w:type="dxa"/>
              <w:bottom w:w="28" w:type="dxa"/>
              <w:right w:w="57" w:type="dxa"/>
            </w:tcMar>
            <w:vAlign w:val="center"/>
          </w:tcPr>
          <w:p w14:paraId="3CC6516F" w14:textId="77777777" w:rsidR="00AC5673" w:rsidRPr="00A21A50" w:rsidRDefault="00AC5673" w:rsidP="009642CA">
            <w:pPr>
              <w:pStyle w:val="SDMTableBoxParaNotNumbered"/>
              <w:rPr>
                <w:sz w:val="18"/>
                <w:szCs w:val="18"/>
              </w:rPr>
            </w:pPr>
            <w:r w:rsidRPr="00A21A50">
              <w:rPr>
                <w:sz w:val="18"/>
                <w:szCs w:val="18"/>
              </w:rPr>
              <w:t>Amount of woody biomass used in the baseline scenario b1</w:t>
            </w:r>
          </w:p>
        </w:tc>
      </w:tr>
      <w:tr w:rsidR="00AC5673" w:rsidRPr="00A21A50" w14:paraId="628D4C23"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660CF4EC" w14:textId="77777777" w:rsidR="00AC5673" w:rsidRPr="00A21A50" w:rsidRDefault="00AC5673" w:rsidP="009642CA">
            <w:pPr>
              <w:rPr>
                <w:sz w:val="18"/>
                <w:szCs w:val="18"/>
              </w:rPr>
            </w:pPr>
            <w:r w:rsidRPr="00A21A50">
              <w:rPr>
                <w:sz w:val="18"/>
                <w:szCs w:val="18"/>
              </w:rPr>
              <w:t>Source of data</w:t>
            </w:r>
          </w:p>
        </w:tc>
        <w:tc>
          <w:tcPr>
            <w:tcW w:w="7310" w:type="dxa"/>
            <w:shd w:val="clear" w:color="auto" w:fill="auto"/>
            <w:tcMar>
              <w:top w:w="28" w:type="dxa"/>
              <w:left w:w="57" w:type="dxa"/>
              <w:bottom w:w="28" w:type="dxa"/>
              <w:right w:w="57" w:type="dxa"/>
            </w:tcMar>
            <w:vAlign w:val="center"/>
          </w:tcPr>
          <w:p w14:paraId="1A1CEBC3" w14:textId="7DDB2A6B" w:rsidR="00AC5673" w:rsidRPr="00A21A50" w:rsidRDefault="00AC5673" w:rsidP="009642CA">
            <w:pPr>
              <w:rPr>
                <w:sz w:val="18"/>
                <w:szCs w:val="18"/>
              </w:rPr>
            </w:pPr>
            <w:r w:rsidRPr="00A21A50">
              <w:rPr>
                <w:sz w:val="18"/>
                <w:szCs w:val="18"/>
              </w:rPr>
              <w:t>BFT study MPI – file CPIII MPI spreadsheet</w:t>
            </w:r>
            <w:r w:rsidR="00CF442F">
              <w:rPr>
                <w:sz w:val="18"/>
                <w:szCs w:val="18"/>
              </w:rPr>
              <w:t>,</w:t>
            </w:r>
            <w:r w:rsidRPr="00A21A50">
              <w:rPr>
                <w:sz w:val="18"/>
                <w:szCs w:val="18"/>
              </w:rPr>
              <w:t xml:space="preserve"> </w:t>
            </w:r>
            <w:r w:rsidR="00F651EF">
              <w:rPr>
                <w:sz w:val="18"/>
                <w:szCs w:val="18"/>
              </w:rPr>
              <w:t>ta</w:t>
            </w:r>
            <w:r w:rsidR="00120010">
              <w:rPr>
                <w:sz w:val="18"/>
                <w:szCs w:val="18"/>
              </w:rPr>
              <w:t>b</w:t>
            </w:r>
            <w:r w:rsidR="00F651EF">
              <w:rPr>
                <w:sz w:val="18"/>
                <w:szCs w:val="18"/>
              </w:rPr>
              <w:t xml:space="preserve"> ER_FUEL</w:t>
            </w:r>
            <w:r w:rsidR="00CF442F">
              <w:rPr>
                <w:sz w:val="18"/>
                <w:szCs w:val="18"/>
              </w:rPr>
              <w:t>,</w:t>
            </w:r>
            <w:r w:rsidR="00F651EF">
              <w:rPr>
                <w:sz w:val="18"/>
                <w:szCs w:val="18"/>
              </w:rPr>
              <w:t xml:space="preserve"> D21</w:t>
            </w:r>
          </w:p>
        </w:tc>
      </w:tr>
      <w:tr w:rsidR="00AC5673" w:rsidRPr="00A21A50" w14:paraId="29D16E6A"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61AED2AC" w14:textId="77777777" w:rsidR="00AC5673" w:rsidRPr="00A21A50" w:rsidRDefault="00AC5673" w:rsidP="009642CA">
            <w:pPr>
              <w:rPr>
                <w:sz w:val="18"/>
                <w:szCs w:val="18"/>
              </w:rPr>
            </w:pPr>
            <w:r w:rsidRPr="00A21A50">
              <w:rPr>
                <w:sz w:val="18"/>
                <w:szCs w:val="18"/>
              </w:rPr>
              <w:t>Value(s) applied</w:t>
            </w:r>
          </w:p>
        </w:tc>
        <w:tc>
          <w:tcPr>
            <w:tcW w:w="7310" w:type="dxa"/>
            <w:shd w:val="clear" w:color="auto" w:fill="auto"/>
            <w:tcMar>
              <w:top w:w="28" w:type="dxa"/>
              <w:left w:w="57" w:type="dxa"/>
              <w:bottom w:w="28" w:type="dxa"/>
              <w:right w:w="57" w:type="dxa"/>
            </w:tcMar>
          </w:tcPr>
          <w:p w14:paraId="0AD50946" w14:textId="77777777" w:rsidR="00AC5673" w:rsidRPr="00A21A50" w:rsidRDefault="00AC5673" w:rsidP="00153B4D">
            <w:pPr>
              <w:rPr>
                <w:sz w:val="18"/>
                <w:szCs w:val="18"/>
              </w:rPr>
            </w:pPr>
            <w:r w:rsidRPr="00A21A50">
              <w:rPr>
                <w:sz w:val="18"/>
                <w:szCs w:val="18"/>
              </w:rPr>
              <w:t>1.145815</w:t>
            </w:r>
          </w:p>
        </w:tc>
      </w:tr>
      <w:tr w:rsidR="00AC5673" w:rsidRPr="00A21A50" w14:paraId="0FCA74DC"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6285A3E2" w14:textId="77777777" w:rsidR="00AC5673" w:rsidRPr="00A21A50" w:rsidRDefault="00AC5673" w:rsidP="009642CA">
            <w:pPr>
              <w:rPr>
                <w:sz w:val="18"/>
                <w:szCs w:val="18"/>
              </w:rPr>
            </w:pPr>
            <w:r w:rsidRPr="00A21A50">
              <w:rPr>
                <w:sz w:val="18"/>
                <w:szCs w:val="18"/>
              </w:rPr>
              <w:t xml:space="preserve">Choice of data or measurement methods and procedures </w:t>
            </w:r>
          </w:p>
        </w:tc>
        <w:tc>
          <w:tcPr>
            <w:tcW w:w="7310" w:type="dxa"/>
            <w:shd w:val="clear" w:color="auto" w:fill="auto"/>
            <w:tcMar>
              <w:top w:w="28" w:type="dxa"/>
              <w:left w:w="57" w:type="dxa"/>
              <w:bottom w:w="28" w:type="dxa"/>
              <w:right w:w="57" w:type="dxa"/>
            </w:tcMar>
            <w:vAlign w:val="center"/>
          </w:tcPr>
          <w:p w14:paraId="3BED0AF7" w14:textId="77777777" w:rsidR="00AC5673" w:rsidRPr="00A21A50" w:rsidRDefault="00AC5673" w:rsidP="009642CA">
            <w:pPr>
              <w:rPr>
                <w:sz w:val="18"/>
                <w:szCs w:val="18"/>
              </w:rPr>
            </w:pPr>
            <w:r w:rsidRPr="00A21A50">
              <w:rPr>
                <w:sz w:val="18"/>
                <w:szCs w:val="18"/>
              </w:rPr>
              <w:t>Baseline fuel consumption will be determined with a Kitchen Performance Test as per the requirements of the TPDDTEC methodology.</w:t>
            </w:r>
          </w:p>
        </w:tc>
      </w:tr>
      <w:tr w:rsidR="00AC5673" w:rsidRPr="00A21A50" w14:paraId="7E80FC74"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64F1C834" w14:textId="77777777" w:rsidR="00AC5673" w:rsidRPr="00A21A50" w:rsidRDefault="00AC5673" w:rsidP="009642CA">
            <w:pPr>
              <w:rPr>
                <w:sz w:val="18"/>
                <w:szCs w:val="18"/>
              </w:rPr>
            </w:pPr>
            <w:r w:rsidRPr="00A21A50">
              <w:rPr>
                <w:sz w:val="18"/>
                <w:szCs w:val="18"/>
              </w:rPr>
              <w:t>Purpose of data</w:t>
            </w:r>
          </w:p>
        </w:tc>
        <w:tc>
          <w:tcPr>
            <w:tcW w:w="7310" w:type="dxa"/>
            <w:shd w:val="clear" w:color="auto" w:fill="auto"/>
            <w:tcMar>
              <w:top w:w="28" w:type="dxa"/>
              <w:left w:w="57" w:type="dxa"/>
              <w:bottom w:w="28" w:type="dxa"/>
              <w:right w:w="57" w:type="dxa"/>
            </w:tcMar>
            <w:vAlign w:val="center"/>
          </w:tcPr>
          <w:p w14:paraId="2A9A5A25" w14:textId="77777777" w:rsidR="00AC5673" w:rsidRPr="00A21A50" w:rsidRDefault="00AC5673" w:rsidP="009642CA">
            <w:pPr>
              <w:rPr>
                <w:sz w:val="18"/>
                <w:szCs w:val="18"/>
              </w:rPr>
            </w:pPr>
            <w:r w:rsidRPr="00A21A50">
              <w:rPr>
                <w:sz w:val="18"/>
                <w:szCs w:val="18"/>
              </w:rPr>
              <w:t>Calculation of baseline emissions</w:t>
            </w:r>
          </w:p>
        </w:tc>
      </w:tr>
      <w:tr w:rsidR="00AC5673" w:rsidRPr="00A21A50" w14:paraId="23E5D228" w14:textId="77777777" w:rsidTr="009642CA">
        <w:trPr>
          <w:cantSplit/>
          <w:jc w:val="center"/>
        </w:trPr>
        <w:tc>
          <w:tcPr>
            <w:tcW w:w="2405" w:type="dxa"/>
            <w:shd w:val="clear" w:color="auto" w:fill="E6E5E5" w:themeFill="background2"/>
            <w:tcMar>
              <w:top w:w="28" w:type="dxa"/>
              <w:left w:w="57" w:type="dxa"/>
              <w:bottom w:w="28" w:type="dxa"/>
              <w:right w:w="57" w:type="dxa"/>
            </w:tcMar>
            <w:vAlign w:val="center"/>
          </w:tcPr>
          <w:p w14:paraId="3561E521" w14:textId="77777777" w:rsidR="00AC5673" w:rsidRPr="00A21A50" w:rsidRDefault="00AC5673" w:rsidP="009642CA">
            <w:pPr>
              <w:rPr>
                <w:sz w:val="18"/>
                <w:szCs w:val="18"/>
              </w:rPr>
            </w:pPr>
            <w:r w:rsidRPr="00A21A50">
              <w:rPr>
                <w:sz w:val="18"/>
                <w:szCs w:val="18"/>
              </w:rPr>
              <w:t>Additional comment</w:t>
            </w:r>
          </w:p>
        </w:tc>
        <w:tc>
          <w:tcPr>
            <w:tcW w:w="7310" w:type="dxa"/>
            <w:shd w:val="clear" w:color="auto" w:fill="auto"/>
            <w:tcMar>
              <w:top w:w="28" w:type="dxa"/>
              <w:left w:w="57" w:type="dxa"/>
              <w:bottom w:w="28" w:type="dxa"/>
              <w:right w:w="57" w:type="dxa"/>
            </w:tcMar>
            <w:vAlign w:val="center"/>
          </w:tcPr>
          <w:p w14:paraId="079FE78D" w14:textId="77777777" w:rsidR="00AC5673" w:rsidRPr="00A21A50" w:rsidRDefault="00AC5673" w:rsidP="009642CA">
            <w:pPr>
              <w:rPr>
                <w:sz w:val="18"/>
                <w:szCs w:val="18"/>
              </w:rPr>
            </w:pPr>
            <w:r w:rsidRPr="00A21A50">
              <w:rPr>
                <w:sz w:val="18"/>
                <w:szCs w:val="18"/>
              </w:rPr>
              <w:t xml:space="preserve">Fixed for CPIII. The test achieved a level of precision/confidence of 90/8 and thereby meeting the requirements. See in the same file sheet </w:t>
            </w:r>
            <w:proofErr w:type="spellStart"/>
            <w:r w:rsidRPr="00A21A50">
              <w:rPr>
                <w:sz w:val="18"/>
                <w:szCs w:val="18"/>
              </w:rPr>
              <w:t>Gen_analysis</w:t>
            </w:r>
            <w:proofErr w:type="spellEnd"/>
          </w:p>
          <w:p w14:paraId="1C82C76B" w14:textId="77777777" w:rsidR="00AC5673" w:rsidRPr="00A21A50" w:rsidRDefault="00AC5673" w:rsidP="009642CA">
            <w:pPr>
              <w:rPr>
                <w:sz w:val="18"/>
                <w:szCs w:val="18"/>
              </w:rPr>
            </w:pPr>
          </w:p>
          <w:p w14:paraId="60291A61" w14:textId="77777777" w:rsidR="00AC5673" w:rsidRPr="00A21A50" w:rsidRDefault="00AC5673" w:rsidP="009642CA">
            <w:pPr>
              <w:rPr>
                <w:sz w:val="18"/>
                <w:szCs w:val="18"/>
              </w:rPr>
            </w:pPr>
            <w:r w:rsidRPr="00A21A50">
              <w:rPr>
                <w:sz w:val="18"/>
                <w:szCs w:val="18"/>
              </w:rPr>
              <w:t>Next to woody biomass, households also used 13.04897 kg LPG on average per year, this is included in the scenario B1 as emission source.</w:t>
            </w:r>
          </w:p>
        </w:tc>
      </w:tr>
    </w:tbl>
    <w:p w14:paraId="42BC16FB" w14:textId="77777777" w:rsidR="00AC5673" w:rsidRPr="00A21A50" w:rsidRDefault="00AC5673" w:rsidP="00AC5673">
      <w:pPr>
        <w:pStyle w:val="SDMPDDPoASubSection1"/>
        <w:rPr>
          <w:sz w:val="18"/>
          <w:szCs w:val="18"/>
        </w:rPr>
      </w:pPr>
    </w:p>
    <w:tbl>
      <w:tblPr>
        <w:tblW w:w="962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0" w:type="dxa"/>
          <w:bottom w:w="20" w:type="dxa"/>
        </w:tblCellMar>
        <w:tblLook w:val="00C0" w:firstRow="0" w:lastRow="1" w:firstColumn="1" w:lastColumn="0" w:noHBand="0" w:noVBand="0"/>
      </w:tblPr>
      <w:tblGrid>
        <w:gridCol w:w="2405"/>
        <w:gridCol w:w="7224"/>
      </w:tblGrid>
      <w:tr w:rsidR="00AC5673" w:rsidRPr="00A21A50" w14:paraId="072B5BEB"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41A0B72B" w14:textId="77777777" w:rsidR="00AC5673" w:rsidRPr="00A21A50" w:rsidRDefault="00AC5673" w:rsidP="009642CA">
            <w:pPr>
              <w:rPr>
                <w:sz w:val="18"/>
                <w:szCs w:val="18"/>
              </w:rPr>
            </w:pPr>
            <w:r w:rsidRPr="00A21A50">
              <w:rPr>
                <w:sz w:val="18"/>
                <w:szCs w:val="18"/>
              </w:rPr>
              <w:t>Data/Parameter</w:t>
            </w:r>
          </w:p>
        </w:tc>
        <w:tc>
          <w:tcPr>
            <w:tcW w:w="7224" w:type="dxa"/>
            <w:shd w:val="clear" w:color="auto" w:fill="auto"/>
            <w:tcMar>
              <w:top w:w="28" w:type="dxa"/>
              <w:left w:w="57" w:type="dxa"/>
              <w:bottom w:w="28" w:type="dxa"/>
              <w:right w:w="57" w:type="dxa"/>
            </w:tcMar>
            <w:vAlign w:val="center"/>
          </w:tcPr>
          <w:p w14:paraId="4D9FD140" w14:textId="77777777" w:rsidR="00AC5673" w:rsidRPr="00A21A50" w:rsidRDefault="00AC5673" w:rsidP="009642CA">
            <w:pPr>
              <w:rPr>
                <w:sz w:val="18"/>
                <w:szCs w:val="18"/>
              </w:rPr>
            </w:pPr>
            <w:r w:rsidRPr="00A21A50">
              <w:rPr>
                <w:sz w:val="18"/>
                <w:szCs w:val="18"/>
              </w:rPr>
              <w:t>B</w:t>
            </w:r>
            <w:r w:rsidRPr="00A21A50">
              <w:rPr>
                <w:sz w:val="18"/>
                <w:szCs w:val="18"/>
                <w:vertAlign w:val="subscript"/>
              </w:rPr>
              <w:t>b</w:t>
            </w:r>
            <w:proofErr w:type="gramStart"/>
            <w:r w:rsidRPr="00A21A50">
              <w:rPr>
                <w:sz w:val="18"/>
                <w:szCs w:val="18"/>
                <w:vertAlign w:val="subscript"/>
              </w:rPr>
              <w:t>2,charcoal</w:t>
            </w:r>
            <w:proofErr w:type="gramEnd"/>
          </w:p>
        </w:tc>
      </w:tr>
      <w:tr w:rsidR="00AC5673" w:rsidRPr="00A21A50" w14:paraId="1CD7F42C"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25720DC8" w14:textId="77777777" w:rsidR="00AC5673" w:rsidRPr="00A21A50" w:rsidDel="00785F13" w:rsidRDefault="00AC5673" w:rsidP="009642CA">
            <w:pPr>
              <w:rPr>
                <w:sz w:val="18"/>
                <w:szCs w:val="18"/>
              </w:rPr>
            </w:pPr>
            <w:r w:rsidRPr="00A21A50">
              <w:rPr>
                <w:sz w:val="18"/>
                <w:szCs w:val="18"/>
              </w:rPr>
              <w:t>Unit</w:t>
            </w:r>
          </w:p>
        </w:tc>
        <w:tc>
          <w:tcPr>
            <w:tcW w:w="7224" w:type="dxa"/>
            <w:shd w:val="clear" w:color="auto" w:fill="auto"/>
            <w:tcMar>
              <w:top w:w="28" w:type="dxa"/>
              <w:left w:w="57" w:type="dxa"/>
              <w:bottom w:w="28" w:type="dxa"/>
              <w:right w:w="57" w:type="dxa"/>
            </w:tcMar>
            <w:vAlign w:val="center"/>
          </w:tcPr>
          <w:p w14:paraId="2387691B" w14:textId="77777777" w:rsidR="00AC5673" w:rsidRPr="00A21A50" w:rsidRDefault="00AC5673" w:rsidP="009642CA">
            <w:pPr>
              <w:rPr>
                <w:sz w:val="18"/>
                <w:szCs w:val="18"/>
              </w:rPr>
            </w:pPr>
            <w:proofErr w:type="spellStart"/>
            <w:r w:rsidRPr="00A21A50">
              <w:rPr>
                <w:sz w:val="18"/>
                <w:szCs w:val="18"/>
              </w:rPr>
              <w:t>Tonnes</w:t>
            </w:r>
            <w:proofErr w:type="spellEnd"/>
            <w:r w:rsidRPr="00A21A50">
              <w:rPr>
                <w:sz w:val="18"/>
                <w:szCs w:val="18"/>
              </w:rPr>
              <w:t>/year</w:t>
            </w:r>
          </w:p>
        </w:tc>
      </w:tr>
      <w:tr w:rsidR="00AC5673" w:rsidRPr="00A21A50" w14:paraId="601B2403"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23BEFAC7" w14:textId="77777777" w:rsidR="00AC5673" w:rsidRPr="00A21A50" w:rsidRDefault="00AC5673" w:rsidP="009642CA">
            <w:pPr>
              <w:rPr>
                <w:sz w:val="18"/>
                <w:szCs w:val="18"/>
              </w:rPr>
            </w:pPr>
            <w:r w:rsidRPr="00A21A50">
              <w:rPr>
                <w:sz w:val="18"/>
                <w:szCs w:val="18"/>
              </w:rPr>
              <w:t>Description</w:t>
            </w:r>
          </w:p>
        </w:tc>
        <w:tc>
          <w:tcPr>
            <w:tcW w:w="7224" w:type="dxa"/>
            <w:shd w:val="clear" w:color="auto" w:fill="auto"/>
            <w:tcMar>
              <w:top w:w="28" w:type="dxa"/>
              <w:left w:w="57" w:type="dxa"/>
              <w:bottom w:w="28" w:type="dxa"/>
              <w:right w:w="57" w:type="dxa"/>
            </w:tcMar>
            <w:vAlign w:val="center"/>
          </w:tcPr>
          <w:p w14:paraId="70A76002" w14:textId="77777777" w:rsidR="00AC5673" w:rsidRPr="00A21A50" w:rsidRDefault="00AC5673" w:rsidP="009642CA">
            <w:pPr>
              <w:rPr>
                <w:sz w:val="18"/>
                <w:szCs w:val="18"/>
              </w:rPr>
            </w:pPr>
            <w:r w:rsidRPr="00A21A50">
              <w:rPr>
                <w:sz w:val="18"/>
                <w:szCs w:val="18"/>
              </w:rPr>
              <w:t>Amount of charcoal (in fuel-wood equivalents) used in the baseline scenario b2</w:t>
            </w:r>
          </w:p>
        </w:tc>
      </w:tr>
      <w:tr w:rsidR="00AC5673" w:rsidRPr="00A21A50" w14:paraId="197FC41F"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0C416787" w14:textId="77777777" w:rsidR="00AC5673" w:rsidRPr="00A21A50" w:rsidRDefault="00AC5673" w:rsidP="009642CA">
            <w:pPr>
              <w:rPr>
                <w:sz w:val="18"/>
                <w:szCs w:val="18"/>
              </w:rPr>
            </w:pPr>
            <w:r w:rsidRPr="00A21A50">
              <w:rPr>
                <w:sz w:val="18"/>
                <w:szCs w:val="18"/>
              </w:rPr>
              <w:t>Source of data</w:t>
            </w:r>
          </w:p>
        </w:tc>
        <w:tc>
          <w:tcPr>
            <w:tcW w:w="7224" w:type="dxa"/>
            <w:shd w:val="clear" w:color="auto" w:fill="auto"/>
            <w:tcMar>
              <w:top w:w="28" w:type="dxa"/>
              <w:left w:w="57" w:type="dxa"/>
              <w:bottom w:w="28" w:type="dxa"/>
              <w:right w:w="57" w:type="dxa"/>
            </w:tcMar>
            <w:vAlign w:val="center"/>
          </w:tcPr>
          <w:p w14:paraId="442D50C1" w14:textId="3AE7F421" w:rsidR="00AC5673" w:rsidRPr="00A21A50" w:rsidRDefault="00AC5673" w:rsidP="009642CA">
            <w:pPr>
              <w:rPr>
                <w:sz w:val="18"/>
                <w:szCs w:val="18"/>
              </w:rPr>
            </w:pPr>
            <w:r w:rsidRPr="00A21A50">
              <w:rPr>
                <w:sz w:val="18"/>
                <w:szCs w:val="18"/>
              </w:rPr>
              <w:t>BFT study MPI – file CPIII MP</w:t>
            </w:r>
            <w:r w:rsidR="004B3ED6">
              <w:rPr>
                <w:sz w:val="18"/>
                <w:szCs w:val="18"/>
              </w:rPr>
              <w:t>I</w:t>
            </w:r>
            <w:r w:rsidRPr="00A21A50">
              <w:rPr>
                <w:sz w:val="18"/>
                <w:szCs w:val="18"/>
              </w:rPr>
              <w:t xml:space="preserve"> spreadsheet sheet</w:t>
            </w:r>
            <w:r w:rsidR="00A724B9">
              <w:rPr>
                <w:sz w:val="18"/>
                <w:szCs w:val="18"/>
              </w:rPr>
              <w:t>, Tab</w:t>
            </w:r>
            <w:r w:rsidRPr="00A21A50">
              <w:rPr>
                <w:sz w:val="18"/>
                <w:szCs w:val="18"/>
              </w:rPr>
              <w:t xml:space="preserve"> </w:t>
            </w:r>
            <w:proofErr w:type="spellStart"/>
            <w:r w:rsidRPr="00A21A50">
              <w:rPr>
                <w:sz w:val="18"/>
                <w:szCs w:val="18"/>
              </w:rPr>
              <w:t>ER_Fuel</w:t>
            </w:r>
            <w:proofErr w:type="spellEnd"/>
            <w:r w:rsidRPr="00A21A50">
              <w:rPr>
                <w:sz w:val="18"/>
                <w:szCs w:val="18"/>
              </w:rPr>
              <w:t xml:space="preserve"> cell D27</w:t>
            </w:r>
          </w:p>
        </w:tc>
      </w:tr>
      <w:tr w:rsidR="00AC5673" w:rsidRPr="00A21A50" w14:paraId="6BFC791B"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5593A217" w14:textId="77777777" w:rsidR="00AC5673" w:rsidRPr="00A21A50" w:rsidRDefault="00AC5673" w:rsidP="009642CA">
            <w:pPr>
              <w:rPr>
                <w:sz w:val="18"/>
                <w:szCs w:val="18"/>
              </w:rPr>
            </w:pPr>
            <w:r w:rsidRPr="00A21A50">
              <w:rPr>
                <w:sz w:val="18"/>
                <w:szCs w:val="18"/>
              </w:rPr>
              <w:t>Value(s) applied</w:t>
            </w:r>
          </w:p>
        </w:tc>
        <w:tc>
          <w:tcPr>
            <w:tcW w:w="7224" w:type="dxa"/>
            <w:shd w:val="clear" w:color="auto" w:fill="auto"/>
            <w:tcMar>
              <w:top w:w="28" w:type="dxa"/>
              <w:left w:w="57" w:type="dxa"/>
              <w:bottom w:w="28" w:type="dxa"/>
              <w:right w:w="57" w:type="dxa"/>
            </w:tcMar>
          </w:tcPr>
          <w:p w14:paraId="1BBE3B7A" w14:textId="77777777" w:rsidR="00AC5673" w:rsidRPr="00A21A50" w:rsidRDefault="00AC5673" w:rsidP="009642CA">
            <w:pPr>
              <w:rPr>
                <w:sz w:val="18"/>
                <w:szCs w:val="18"/>
              </w:rPr>
            </w:pPr>
            <w:r w:rsidRPr="00A21A50">
              <w:rPr>
                <w:sz w:val="18"/>
                <w:szCs w:val="18"/>
              </w:rPr>
              <w:t>3.6685 (expressed in wood equivalents)</w:t>
            </w:r>
          </w:p>
        </w:tc>
      </w:tr>
      <w:tr w:rsidR="00AC5673" w:rsidRPr="00A21A50" w14:paraId="31A1682F"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4FBEED14" w14:textId="77777777" w:rsidR="00AC5673" w:rsidRPr="00A21A50" w:rsidRDefault="00AC5673" w:rsidP="009642CA">
            <w:pPr>
              <w:rPr>
                <w:sz w:val="18"/>
                <w:szCs w:val="18"/>
              </w:rPr>
            </w:pPr>
            <w:r w:rsidRPr="00A21A50">
              <w:rPr>
                <w:sz w:val="18"/>
                <w:szCs w:val="18"/>
              </w:rPr>
              <w:t xml:space="preserve">Choice of data or measurement methods and procedures </w:t>
            </w:r>
          </w:p>
        </w:tc>
        <w:tc>
          <w:tcPr>
            <w:tcW w:w="7224" w:type="dxa"/>
            <w:shd w:val="clear" w:color="auto" w:fill="auto"/>
            <w:tcMar>
              <w:top w:w="28" w:type="dxa"/>
              <w:left w:w="57" w:type="dxa"/>
              <w:bottom w:w="28" w:type="dxa"/>
              <w:right w:w="57" w:type="dxa"/>
            </w:tcMar>
            <w:vAlign w:val="center"/>
          </w:tcPr>
          <w:p w14:paraId="6A9A043C" w14:textId="77777777" w:rsidR="00AC5673" w:rsidRPr="00A21A50" w:rsidRDefault="00AC5673" w:rsidP="009642CA">
            <w:pPr>
              <w:rPr>
                <w:sz w:val="18"/>
                <w:szCs w:val="18"/>
              </w:rPr>
            </w:pPr>
            <w:r w:rsidRPr="00A21A50">
              <w:rPr>
                <w:sz w:val="18"/>
                <w:szCs w:val="18"/>
              </w:rPr>
              <w:t>Households have been asked how much charcoal they use for cooking and undergo a Kitchen Performance Test as per the requirements of the TPDDTEC methodology.</w:t>
            </w:r>
          </w:p>
        </w:tc>
      </w:tr>
      <w:tr w:rsidR="00AC5673" w:rsidRPr="00A21A50" w14:paraId="35576B0A" w14:textId="77777777" w:rsidTr="00FB4DAF">
        <w:trPr>
          <w:cantSplit/>
          <w:jc w:val="center"/>
        </w:trPr>
        <w:tc>
          <w:tcPr>
            <w:tcW w:w="2405" w:type="dxa"/>
            <w:shd w:val="clear" w:color="auto" w:fill="E6E5E5" w:themeFill="background2"/>
            <w:tcMar>
              <w:top w:w="28" w:type="dxa"/>
              <w:left w:w="57" w:type="dxa"/>
              <w:bottom w:w="28" w:type="dxa"/>
              <w:right w:w="57" w:type="dxa"/>
            </w:tcMar>
            <w:vAlign w:val="center"/>
          </w:tcPr>
          <w:p w14:paraId="1826AC9E" w14:textId="77777777" w:rsidR="00AC5673" w:rsidRPr="00A21A50" w:rsidRDefault="00AC5673" w:rsidP="009642CA">
            <w:pPr>
              <w:rPr>
                <w:sz w:val="18"/>
                <w:szCs w:val="18"/>
              </w:rPr>
            </w:pPr>
            <w:r w:rsidRPr="00A21A50">
              <w:rPr>
                <w:sz w:val="18"/>
                <w:szCs w:val="18"/>
              </w:rPr>
              <w:t>Purpose of data</w:t>
            </w:r>
          </w:p>
        </w:tc>
        <w:tc>
          <w:tcPr>
            <w:tcW w:w="7224" w:type="dxa"/>
            <w:shd w:val="clear" w:color="auto" w:fill="auto"/>
            <w:tcMar>
              <w:top w:w="28" w:type="dxa"/>
              <w:left w:w="57" w:type="dxa"/>
              <w:bottom w:w="28" w:type="dxa"/>
              <w:right w:w="57" w:type="dxa"/>
            </w:tcMar>
            <w:vAlign w:val="center"/>
          </w:tcPr>
          <w:p w14:paraId="1EB8DF33" w14:textId="77777777" w:rsidR="00AC5673" w:rsidRPr="00A21A50" w:rsidRDefault="00AC5673" w:rsidP="009642CA">
            <w:pPr>
              <w:rPr>
                <w:sz w:val="18"/>
                <w:szCs w:val="18"/>
              </w:rPr>
            </w:pPr>
            <w:r w:rsidRPr="00A21A50">
              <w:rPr>
                <w:sz w:val="18"/>
                <w:szCs w:val="18"/>
              </w:rPr>
              <w:t>Calculation of baseline emissions</w:t>
            </w:r>
          </w:p>
        </w:tc>
      </w:tr>
      <w:tr w:rsidR="00AC5673" w:rsidRPr="00A21A50" w14:paraId="758048F2" w14:textId="77777777" w:rsidTr="00FB4DAF">
        <w:trPr>
          <w:cantSplit/>
          <w:trHeight w:val="28"/>
          <w:jc w:val="center"/>
        </w:trPr>
        <w:tc>
          <w:tcPr>
            <w:tcW w:w="2405" w:type="dxa"/>
            <w:shd w:val="clear" w:color="auto" w:fill="E6E5E5" w:themeFill="background2"/>
            <w:tcMar>
              <w:top w:w="28" w:type="dxa"/>
              <w:left w:w="57" w:type="dxa"/>
              <w:bottom w:w="28" w:type="dxa"/>
              <w:right w:w="57" w:type="dxa"/>
            </w:tcMar>
            <w:vAlign w:val="center"/>
          </w:tcPr>
          <w:p w14:paraId="75B22B5B" w14:textId="77777777" w:rsidR="00AC5673" w:rsidRPr="00A21A50" w:rsidRDefault="00AC5673" w:rsidP="009642CA">
            <w:pPr>
              <w:rPr>
                <w:sz w:val="18"/>
                <w:szCs w:val="18"/>
              </w:rPr>
            </w:pPr>
            <w:r w:rsidRPr="00A21A50">
              <w:rPr>
                <w:sz w:val="18"/>
                <w:szCs w:val="18"/>
              </w:rPr>
              <w:t>Additional comment</w:t>
            </w:r>
          </w:p>
        </w:tc>
        <w:tc>
          <w:tcPr>
            <w:tcW w:w="7224" w:type="dxa"/>
            <w:shd w:val="clear" w:color="auto" w:fill="auto"/>
            <w:tcMar>
              <w:top w:w="28" w:type="dxa"/>
              <w:left w:w="57" w:type="dxa"/>
              <w:bottom w:w="28" w:type="dxa"/>
              <w:right w:w="57" w:type="dxa"/>
            </w:tcMar>
            <w:vAlign w:val="center"/>
          </w:tcPr>
          <w:p w14:paraId="4F364243" w14:textId="50BF1CCD" w:rsidR="00AC5673" w:rsidRPr="00A21A50" w:rsidRDefault="00AC5673" w:rsidP="009642CA">
            <w:pPr>
              <w:rPr>
                <w:sz w:val="18"/>
                <w:szCs w:val="18"/>
              </w:rPr>
            </w:pPr>
            <w:r w:rsidRPr="00A21A50">
              <w:rPr>
                <w:sz w:val="18"/>
                <w:szCs w:val="18"/>
              </w:rPr>
              <w:t>The test achieved a level of precision/confidence of 90/12 and thereby meeting the requirements</w:t>
            </w:r>
            <w:r w:rsidRPr="00A83D18">
              <w:rPr>
                <w:sz w:val="18"/>
                <w:szCs w:val="18"/>
              </w:rPr>
              <w:t xml:space="preserve">. See in the same file sheet </w:t>
            </w:r>
            <w:proofErr w:type="spellStart"/>
            <w:r w:rsidRPr="00A83D18">
              <w:rPr>
                <w:sz w:val="18"/>
                <w:szCs w:val="18"/>
              </w:rPr>
              <w:t>Gen_analysis</w:t>
            </w:r>
            <w:proofErr w:type="spellEnd"/>
            <w:r w:rsidR="001D72E3" w:rsidRPr="00A83D18">
              <w:rPr>
                <w:sz w:val="18"/>
                <w:szCs w:val="18"/>
              </w:rPr>
              <w:t>.</w:t>
            </w:r>
          </w:p>
          <w:p w14:paraId="6F98D616" w14:textId="77777777" w:rsidR="00AC5673" w:rsidRPr="00A21A50" w:rsidRDefault="00AC5673" w:rsidP="009642CA">
            <w:pPr>
              <w:rPr>
                <w:sz w:val="18"/>
                <w:szCs w:val="18"/>
              </w:rPr>
            </w:pPr>
          </w:p>
          <w:p w14:paraId="5559EA59" w14:textId="77777777" w:rsidR="00AC5673" w:rsidRPr="00A21A50" w:rsidRDefault="00AC5673" w:rsidP="009642CA">
            <w:pPr>
              <w:rPr>
                <w:sz w:val="18"/>
                <w:szCs w:val="18"/>
              </w:rPr>
            </w:pPr>
            <w:r w:rsidRPr="00A21A50">
              <w:rPr>
                <w:sz w:val="18"/>
                <w:szCs w:val="18"/>
              </w:rPr>
              <w:t>Next to charcoal, households also used 29.701 kg LPG and 24.277 kg wood on average per year, this is included in the scenario B2 as emission source.</w:t>
            </w:r>
          </w:p>
        </w:tc>
      </w:tr>
    </w:tbl>
    <w:p w14:paraId="66F18350" w14:textId="77777777" w:rsidR="00AC5673" w:rsidRPr="00A21A50" w:rsidRDefault="00AC5673" w:rsidP="00AC5673">
      <w:pPr>
        <w:rPr>
          <w:sz w:val="18"/>
          <w:szCs w:val="18"/>
        </w:rPr>
      </w:pPr>
    </w:p>
    <w:tbl>
      <w:tblPr>
        <w:tblW w:w="498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7190"/>
      </w:tblGrid>
      <w:tr w:rsidR="00AC5673" w:rsidRPr="00A21A50" w14:paraId="5F978FDD" w14:textId="77777777" w:rsidTr="009642CA">
        <w:tc>
          <w:tcPr>
            <w:tcW w:w="1253" w:type="pct"/>
            <w:shd w:val="clear" w:color="auto" w:fill="E6E5E5" w:themeFill="background2"/>
          </w:tcPr>
          <w:p w14:paraId="3B9E4F6B" w14:textId="77777777" w:rsidR="00AC5673" w:rsidRPr="00A21A50" w:rsidRDefault="00AC5673" w:rsidP="009642CA">
            <w:pPr>
              <w:rPr>
                <w:sz w:val="18"/>
                <w:szCs w:val="18"/>
              </w:rPr>
            </w:pPr>
            <w:r w:rsidRPr="00A21A50">
              <w:rPr>
                <w:sz w:val="18"/>
                <w:szCs w:val="18"/>
              </w:rPr>
              <w:t>Data / Parameter:</w:t>
            </w:r>
          </w:p>
        </w:tc>
        <w:tc>
          <w:tcPr>
            <w:tcW w:w="3747" w:type="pct"/>
          </w:tcPr>
          <w:p w14:paraId="43599AE1" w14:textId="77777777" w:rsidR="00AC5673" w:rsidRPr="00A21A50" w:rsidRDefault="00AC5673" w:rsidP="009642CA">
            <w:pPr>
              <w:rPr>
                <w:sz w:val="18"/>
                <w:szCs w:val="18"/>
                <w:vertAlign w:val="subscript"/>
              </w:rPr>
            </w:pPr>
            <w:r w:rsidRPr="00A21A50">
              <w:rPr>
                <w:sz w:val="18"/>
                <w:szCs w:val="18"/>
              </w:rPr>
              <w:t>GWP</w:t>
            </w:r>
            <w:r w:rsidRPr="00A21A50">
              <w:rPr>
                <w:sz w:val="18"/>
                <w:szCs w:val="18"/>
                <w:vertAlign w:val="subscript"/>
              </w:rPr>
              <w:t>CH4</w:t>
            </w:r>
          </w:p>
        </w:tc>
      </w:tr>
      <w:tr w:rsidR="00AC5673" w:rsidRPr="00A21A50" w14:paraId="12CDCEBF" w14:textId="77777777" w:rsidTr="009642CA">
        <w:tc>
          <w:tcPr>
            <w:tcW w:w="1253" w:type="pct"/>
            <w:shd w:val="clear" w:color="auto" w:fill="E6E5E5" w:themeFill="background2"/>
          </w:tcPr>
          <w:p w14:paraId="5477013A" w14:textId="77777777" w:rsidR="00AC5673" w:rsidRPr="00A21A50" w:rsidRDefault="00AC5673" w:rsidP="009642CA">
            <w:pPr>
              <w:rPr>
                <w:sz w:val="18"/>
                <w:szCs w:val="18"/>
              </w:rPr>
            </w:pPr>
            <w:r w:rsidRPr="00A21A50">
              <w:rPr>
                <w:sz w:val="18"/>
                <w:szCs w:val="18"/>
              </w:rPr>
              <w:t>Unit</w:t>
            </w:r>
          </w:p>
        </w:tc>
        <w:tc>
          <w:tcPr>
            <w:tcW w:w="3747" w:type="pct"/>
          </w:tcPr>
          <w:p w14:paraId="7476F625" w14:textId="77777777" w:rsidR="00AC5673" w:rsidRPr="00A21A50" w:rsidRDefault="00AC5673" w:rsidP="009642CA">
            <w:pPr>
              <w:rPr>
                <w:sz w:val="18"/>
                <w:szCs w:val="18"/>
              </w:rPr>
            </w:pPr>
            <w:r w:rsidRPr="00A21A50">
              <w:rPr>
                <w:sz w:val="18"/>
                <w:szCs w:val="18"/>
              </w:rPr>
              <w:t>tCO</w:t>
            </w:r>
            <w:r w:rsidRPr="00A21A50">
              <w:rPr>
                <w:sz w:val="18"/>
                <w:szCs w:val="18"/>
                <w:vertAlign w:val="subscript"/>
              </w:rPr>
              <w:t>2</w:t>
            </w:r>
            <w:r w:rsidRPr="00A21A50">
              <w:rPr>
                <w:sz w:val="18"/>
                <w:szCs w:val="18"/>
              </w:rPr>
              <w:t>e per tCH4</w:t>
            </w:r>
          </w:p>
        </w:tc>
      </w:tr>
      <w:tr w:rsidR="00AC5673" w:rsidRPr="00A21A50" w14:paraId="41B63B2E" w14:textId="77777777" w:rsidTr="009642CA">
        <w:tc>
          <w:tcPr>
            <w:tcW w:w="1253" w:type="pct"/>
            <w:shd w:val="clear" w:color="auto" w:fill="E6E5E5" w:themeFill="background2"/>
          </w:tcPr>
          <w:p w14:paraId="7C813F0A" w14:textId="77777777" w:rsidR="00AC5673" w:rsidRPr="00A21A50" w:rsidRDefault="00AC5673" w:rsidP="009642CA">
            <w:pPr>
              <w:rPr>
                <w:sz w:val="18"/>
                <w:szCs w:val="18"/>
              </w:rPr>
            </w:pPr>
            <w:r w:rsidRPr="00A21A50">
              <w:rPr>
                <w:sz w:val="18"/>
                <w:szCs w:val="18"/>
              </w:rPr>
              <w:t>Description:</w:t>
            </w:r>
          </w:p>
        </w:tc>
        <w:tc>
          <w:tcPr>
            <w:tcW w:w="3747" w:type="pct"/>
          </w:tcPr>
          <w:p w14:paraId="055C51AE" w14:textId="77777777" w:rsidR="00AC5673" w:rsidRPr="00A21A50" w:rsidRDefault="00AC5673" w:rsidP="009642CA">
            <w:pPr>
              <w:rPr>
                <w:sz w:val="18"/>
                <w:szCs w:val="18"/>
              </w:rPr>
            </w:pPr>
            <w:r w:rsidRPr="00A21A50">
              <w:rPr>
                <w:sz w:val="18"/>
                <w:szCs w:val="18"/>
              </w:rPr>
              <w:t>Global Warming Potential (GWP) of methane</w:t>
            </w:r>
          </w:p>
        </w:tc>
      </w:tr>
      <w:tr w:rsidR="00AC5673" w:rsidRPr="00A21A50" w14:paraId="1AFD1251" w14:textId="77777777" w:rsidTr="009642CA">
        <w:tc>
          <w:tcPr>
            <w:tcW w:w="1253" w:type="pct"/>
            <w:shd w:val="clear" w:color="auto" w:fill="E6E5E5" w:themeFill="background2"/>
          </w:tcPr>
          <w:p w14:paraId="07092BAE" w14:textId="77777777" w:rsidR="00AC5673" w:rsidRPr="00A21A50" w:rsidRDefault="00AC5673" w:rsidP="009642CA">
            <w:pPr>
              <w:rPr>
                <w:sz w:val="18"/>
                <w:szCs w:val="18"/>
              </w:rPr>
            </w:pPr>
            <w:r w:rsidRPr="00A21A50">
              <w:rPr>
                <w:sz w:val="18"/>
                <w:szCs w:val="18"/>
              </w:rPr>
              <w:t xml:space="preserve">Source of data </w:t>
            </w:r>
          </w:p>
        </w:tc>
        <w:tc>
          <w:tcPr>
            <w:tcW w:w="3747" w:type="pct"/>
          </w:tcPr>
          <w:p w14:paraId="05DD6F22" w14:textId="4A7AA6F8" w:rsidR="00AC5673" w:rsidRPr="00A21A50" w:rsidRDefault="00D5648B" w:rsidP="009642CA">
            <w:pPr>
              <w:rPr>
                <w:sz w:val="18"/>
                <w:szCs w:val="18"/>
              </w:rPr>
            </w:pPr>
            <w:r>
              <w:rPr>
                <w:sz w:val="18"/>
                <w:szCs w:val="18"/>
              </w:rPr>
              <w:t>AR5 IPCC</w:t>
            </w:r>
          </w:p>
        </w:tc>
      </w:tr>
      <w:tr w:rsidR="00AC5673" w:rsidRPr="00A21A50" w14:paraId="4F282407" w14:textId="77777777" w:rsidTr="009642CA">
        <w:tc>
          <w:tcPr>
            <w:tcW w:w="1253" w:type="pct"/>
            <w:shd w:val="clear" w:color="auto" w:fill="E6E5E5" w:themeFill="background2"/>
          </w:tcPr>
          <w:p w14:paraId="79B47248" w14:textId="77777777" w:rsidR="00AC5673" w:rsidRPr="00A21A50" w:rsidRDefault="00AC5673" w:rsidP="009642CA">
            <w:pPr>
              <w:rPr>
                <w:sz w:val="18"/>
                <w:szCs w:val="18"/>
              </w:rPr>
            </w:pPr>
            <w:r w:rsidRPr="00A21A50">
              <w:rPr>
                <w:sz w:val="18"/>
                <w:szCs w:val="18"/>
              </w:rPr>
              <w:t>Value (s) applied</w:t>
            </w:r>
          </w:p>
        </w:tc>
        <w:tc>
          <w:tcPr>
            <w:tcW w:w="3747" w:type="pct"/>
          </w:tcPr>
          <w:p w14:paraId="1A913197" w14:textId="0DAA455A" w:rsidR="00AC5673" w:rsidRPr="00A21A50" w:rsidRDefault="00AC5673" w:rsidP="009642CA">
            <w:pPr>
              <w:rPr>
                <w:sz w:val="18"/>
                <w:szCs w:val="18"/>
              </w:rPr>
            </w:pPr>
            <w:r w:rsidRPr="00A21A50">
              <w:rPr>
                <w:sz w:val="18"/>
                <w:szCs w:val="18"/>
              </w:rPr>
              <w:t>2</w:t>
            </w:r>
            <w:r w:rsidR="0006117C">
              <w:rPr>
                <w:sz w:val="18"/>
                <w:szCs w:val="18"/>
              </w:rPr>
              <w:t>8</w:t>
            </w:r>
          </w:p>
        </w:tc>
      </w:tr>
      <w:tr w:rsidR="00AC5673" w:rsidRPr="00A21A50" w14:paraId="27CA9190" w14:textId="77777777" w:rsidTr="009642CA">
        <w:tc>
          <w:tcPr>
            <w:tcW w:w="1253" w:type="pct"/>
            <w:shd w:val="clear" w:color="auto" w:fill="E6E5E5" w:themeFill="background2"/>
          </w:tcPr>
          <w:p w14:paraId="51FB06E5" w14:textId="77777777" w:rsidR="00AC5673" w:rsidRPr="00A21A50" w:rsidRDefault="00AC5673" w:rsidP="009642CA">
            <w:pPr>
              <w:rPr>
                <w:sz w:val="18"/>
                <w:szCs w:val="18"/>
              </w:rPr>
            </w:pPr>
            <w:r w:rsidRPr="00A21A50">
              <w:rPr>
                <w:sz w:val="18"/>
                <w:szCs w:val="18"/>
              </w:rPr>
              <w:t>Choice of data or Measurement methods and procedures</w:t>
            </w:r>
          </w:p>
        </w:tc>
        <w:tc>
          <w:tcPr>
            <w:tcW w:w="3747" w:type="pct"/>
          </w:tcPr>
          <w:p w14:paraId="26445DAE" w14:textId="77777777" w:rsidR="00AC5673" w:rsidRPr="00A21A50" w:rsidRDefault="00AC5673" w:rsidP="009642CA">
            <w:pPr>
              <w:rPr>
                <w:sz w:val="18"/>
                <w:szCs w:val="18"/>
              </w:rPr>
            </w:pPr>
            <w:r w:rsidRPr="00A21A50">
              <w:rPr>
                <w:sz w:val="18"/>
                <w:szCs w:val="18"/>
              </w:rPr>
              <w:t>N/A</w:t>
            </w:r>
          </w:p>
        </w:tc>
      </w:tr>
      <w:tr w:rsidR="00AC5673" w:rsidRPr="00A21A50" w14:paraId="5DE75F1B" w14:textId="77777777" w:rsidTr="009642CA">
        <w:tc>
          <w:tcPr>
            <w:tcW w:w="1253" w:type="pct"/>
            <w:shd w:val="clear" w:color="auto" w:fill="E6E5E5" w:themeFill="background2"/>
          </w:tcPr>
          <w:p w14:paraId="213F0161" w14:textId="77777777" w:rsidR="00AC5673" w:rsidRPr="00A21A50" w:rsidRDefault="00AC5673" w:rsidP="009642CA">
            <w:pPr>
              <w:rPr>
                <w:sz w:val="18"/>
                <w:szCs w:val="18"/>
              </w:rPr>
            </w:pPr>
            <w:r w:rsidRPr="00A21A50">
              <w:rPr>
                <w:sz w:val="18"/>
                <w:szCs w:val="18"/>
              </w:rPr>
              <w:t>Purpose of data</w:t>
            </w:r>
          </w:p>
        </w:tc>
        <w:tc>
          <w:tcPr>
            <w:tcW w:w="3747" w:type="pct"/>
          </w:tcPr>
          <w:p w14:paraId="0924A555"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0ED0D44C" w14:textId="77777777" w:rsidTr="009642CA">
        <w:tc>
          <w:tcPr>
            <w:tcW w:w="1253" w:type="pct"/>
            <w:shd w:val="clear" w:color="auto" w:fill="E6E5E5" w:themeFill="background2"/>
          </w:tcPr>
          <w:p w14:paraId="1038759D" w14:textId="77777777" w:rsidR="00AC5673" w:rsidRPr="00A21A50" w:rsidRDefault="00AC5673" w:rsidP="009642CA">
            <w:pPr>
              <w:rPr>
                <w:sz w:val="18"/>
                <w:szCs w:val="18"/>
              </w:rPr>
            </w:pPr>
            <w:r w:rsidRPr="00A21A50">
              <w:rPr>
                <w:sz w:val="18"/>
                <w:szCs w:val="18"/>
              </w:rPr>
              <w:t>Additional comment:</w:t>
            </w:r>
          </w:p>
        </w:tc>
        <w:tc>
          <w:tcPr>
            <w:tcW w:w="3747" w:type="pct"/>
          </w:tcPr>
          <w:p w14:paraId="6104C39A" w14:textId="1F812C73" w:rsidR="00AC5673" w:rsidRPr="00A21A50" w:rsidRDefault="0006117C" w:rsidP="009642CA">
            <w:pPr>
              <w:rPr>
                <w:sz w:val="18"/>
                <w:szCs w:val="18"/>
              </w:rPr>
            </w:pPr>
            <w:r>
              <w:rPr>
                <w:sz w:val="18"/>
                <w:szCs w:val="18"/>
              </w:rPr>
              <w:t>Updated as per GS ruling</w:t>
            </w:r>
          </w:p>
        </w:tc>
      </w:tr>
    </w:tbl>
    <w:p w14:paraId="7C6D29EB" w14:textId="77777777" w:rsidR="00AC5673" w:rsidRPr="00A21A50" w:rsidRDefault="00AC5673" w:rsidP="00AC5673">
      <w:pPr>
        <w:rPr>
          <w:sz w:val="18"/>
          <w:szCs w:val="18"/>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7201"/>
      </w:tblGrid>
      <w:tr w:rsidR="00AC5673" w:rsidRPr="00A21A50" w14:paraId="7C8337D0" w14:textId="77777777" w:rsidTr="009642CA">
        <w:tc>
          <w:tcPr>
            <w:tcW w:w="2405" w:type="dxa"/>
            <w:shd w:val="clear" w:color="auto" w:fill="E6E5E5" w:themeFill="background2"/>
          </w:tcPr>
          <w:p w14:paraId="3973EFB8" w14:textId="77777777" w:rsidR="00AC5673" w:rsidRPr="00A21A50" w:rsidRDefault="00AC5673" w:rsidP="009642CA">
            <w:pPr>
              <w:rPr>
                <w:sz w:val="18"/>
                <w:szCs w:val="18"/>
              </w:rPr>
            </w:pPr>
            <w:r w:rsidRPr="00A21A50">
              <w:rPr>
                <w:sz w:val="18"/>
                <w:szCs w:val="18"/>
              </w:rPr>
              <w:t>Data / Parameter:</w:t>
            </w:r>
          </w:p>
        </w:tc>
        <w:tc>
          <w:tcPr>
            <w:tcW w:w="7201" w:type="dxa"/>
          </w:tcPr>
          <w:p w14:paraId="2FC03A24" w14:textId="77777777" w:rsidR="00AC5673" w:rsidRPr="00A21A50" w:rsidRDefault="00AC5673" w:rsidP="009642CA">
            <w:pPr>
              <w:rPr>
                <w:sz w:val="18"/>
                <w:szCs w:val="18"/>
                <w:vertAlign w:val="subscript"/>
              </w:rPr>
            </w:pPr>
            <w:r w:rsidRPr="00A21A50">
              <w:rPr>
                <w:sz w:val="18"/>
                <w:szCs w:val="18"/>
              </w:rPr>
              <w:t>GWP</w:t>
            </w:r>
            <w:r w:rsidRPr="00A21A50">
              <w:rPr>
                <w:sz w:val="18"/>
                <w:szCs w:val="18"/>
                <w:vertAlign w:val="subscript"/>
              </w:rPr>
              <w:t>N2O</w:t>
            </w:r>
          </w:p>
        </w:tc>
      </w:tr>
      <w:tr w:rsidR="00AC5673" w:rsidRPr="00A21A50" w14:paraId="40CC5422" w14:textId="77777777" w:rsidTr="009642CA">
        <w:tc>
          <w:tcPr>
            <w:tcW w:w="2405" w:type="dxa"/>
            <w:shd w:val="clear" w:color="auto" w:fill="E6E5E5" w:themeFill="background2"/>
          </w:tcPr>
          <w:p w14:paraId="5101245E" w14:textId="77777777" w:rsidR="00AC5673" w:rsidRPr="00A21A50" w:rsidRDefault="00AC5673" w:rsidP="009642CA">
            <w:pPr>
              <w:rPr>
                <w:sz w:val="18"/>
                <w:szCs w:val="18"/>
              </w:rPr>
            </w:pPr>
            <w:r w:rsidRPr="00A21A50">
              <w:rPr>
                <w:sz w:val="18"/>
                <w:szCs w:val="18"/>
              </w:rPr>
              <w:t>Unit</w:t>
            </w:r>
          </w:p>
        </w:tc>
        <w:tc>
          <w:tcPr>
            <w:tcW w:w="7201" w:type="dxa"/>
          </w:tcPr>
          <w:p w14:paraId="33DD0317" w14:textId="77777777" w:rsidR="00AC5673" w:rsidRPr="00A21A50" w:rsidRDefault="00AC5673" w:rsidP="009642CA">
            <w:pPr>
              <w:rPr>
                <w:b/>
                <w:sz w:val="18"/>
                <w:szCs w:val="18"/>
              </w:rPr>
            </w:pPr>
            <w:r w:rsidRPr="00A21A50">
              <w:rPr>
                <w:sz w:val="18"/>
                <w:szCs w:val="18"/>
              </w:rPr>
              <w:t>tCO</w:t>
            </w:r>
            <w:r w:rsidRPr="00A21A50">
              <w:rPr>
                <w:sz w:val="18"/>
                <w:szCs w:val="18"/>
                <w:vertAlign w:val="subscript"/>
              </w:rPr>
              <w:t>2</w:t>
            </w:r>
            <w:r w:rsidRPr="00A21A50">
              <w:rPr>
                <w:sz w:val="18"/>
                <w:szCs w:val="18"/>
              </w:rPr>
              <w:t>e per tN</w:t>
            </w:r>
            <w:r w:rsidRPr="00A21A50">
              <w:rPr>
                <w:sz w:val="18"/>
                <w:szCs w:val="18"/>
                <w:vertAlign w:val="subscript"/>
              </w:rPr>
              <w:t>2</w:t>
            </w:r>
            <w:r w:rsidRPr="00A21A50">
              <w:rPr>
                <w:sz w:val="18"/>
                <w:szCs w:val="18"/>
              </w:rPr>
              <w:t>O</w:t>
            </w:r>
          </w:p>
        </w:tc>
      </w:tr>
      <w:tr w:rsidR="00AC5673" w:rsidRPr="00A21A50" w14:paraId="4AF542D2" w14:textId="77777777" w:rsidTr="009642CA">
        <w:tc>
          <w:tcPr>
            <w:tcW w:w="2405" w:type="dxa"/>
            <w:shd w:val="clear" w:color="auto" w:fill="E6E5E5" w:themeFill="background2"/>
          </w:tcPr>
          <w:p w14:paraId="79C480D4" w14:textId="77777777" w:rsidR="00AC5673" w:rsidRPr="00A21A50" w:rsidRDefault="00AC5673" w:rsidP="009642CA">
            <w:pPr>
              <w:rPr>
                <w:sz w:val="18"/>
                <w:szCs w:val="18"/>
              </w:rPr>
            </w:pPr>
            <w:r w:rsidRPr="00A21A50">
              <w:rPr>
                <w:sz w:val="18"/>
                <w:szCs w:val="18"/>
              </w:rPr>
              <w:t>Description:</w:t>
            </w:r>
          </w:p>
        </w:tc>
        <w:tc>
          <w:tcPr>
            <w:tcW w:w="7201" w:type="dxa"/>
          </w:tcPr>
          <w:p w14:paraId="028F351D" w14:textId="77777777" w:rsidR="00AC5673" w:rsidRPr="00A21A50" w:rsidRDefault="00AC5673" w:rsidP="009642CA">
            <w:pPr>
              <w:rPr>
                <w:sz w:val="18"/>
                <w:szCs w:val="18"/>
              </w:rPr>
            </w:pPr>
            <w:r w:rsidRPr="00A21A50">
              <w:rPr>
                <w:sz w:val="18"/>
                <w:szCs w:val="18"/>
              </w:rPr>
              <w:t>Global Warming Potential (GWP) of nitrous oxide</w:t>
            </w:r>
          </w:p>
        </w:tc>
      </w:tr>
      <w:tr w:rsidR="00AC5673" w:rsidRPr="00A21A50" w14:paraId="5182F161" w14:textId="77777777" w:rsidTr="009642CA">
        <w:tc>
          <w:tcPr>
            <w:tcW w:w="2405" w:type="dxa"/>
            <w:shd w:val="clear" w:color="auto" w:fill="E6E5E5" w:themeFill="background2"/>
          </w:tcPr>
          <w:p w14:paraId="3E114F5A" w14:textId="77777777" w:rsidR="00AC5673" w:rsidRPr="00A21A50" w:rsidRDefault="00AC5673" w:rsidP="009642CA">
            <w:pPr>
              <w:rPr>
                <w:sz w:val="18"/>
                <w:szCs w:val="18"/>
              </w:rPr>
            </w:pPr>
            <w:r w:rsidRPr="00A21A50">
              <w:rPr>
                <w:sz w:val="18"/>
                <w:szCs w:val="18"/>
              </w:rPr>
              <w:t xml:space="preserve">Source of data </w:t>
            </w:r>
          </w:p>
        </w:tc>
        <w:tc>
          <w:tcPr>
            <w:tcW w:w="7201" w:type="dxa"/>
          </w:tcPr>
          <w:p w14:paraId="391E111A" w14:textId="5EDCAF40" w:rsidR="00AC5673" w:rsidRPr="00A21A50" w:rsidRDefault="00D5648B" w:rsidP="009642CA">
            <w:pPr>
              <w:rPr>
                <w:sz w:val="18"/>
                <w:szCs w:val="18"/>
              </w:rPr>
            </w:pPr>
            <w:r>
              <w:rPr>
                <w:sz w:val="18"/>
                <w:szCs w:val="18"/>
              </w:rPr>
              <w:t>AR5 IPCC</w:t>
            </w:r>
          </w:p>
        </w:tc>
      </w:tr>
      <w:tr w:rsidR="00AC5673" w:rsidRPr="00A21A50" w14:paraId="42C52ED0" w14:textId="77777777" w:rsidTr="009642CA">
        <w:tc>
          <w:tcPr>
            <w:tcW w:w="2405" w:type="dxa"/>
            <w:shd w:val="clear" w:color="auto" w:fill="E6E5E5" w:themeFill="background2"/>
          </w:tcPr>
          <w:p w14:paraId="2772F566" w14:textId="77777777" w:rsidR="00AC5673" w:rsidRPr="00A21A50" w:rsidRDefault="00AC5673" w:rsidP="009642CA">
            <w:pPr>
              <w:rPr>
                <w:sz w:val="18"/>
                <w:szCs w:val="18"/>
              </w:rPr>
            </w:pPr>
            <w:r w:rsidRPr="00A21A50">
              <w:rPr>
                <w:sz w:val="18"/>
                <w:szCs w:val="18"/>
              </w:rPr>
              <w:t>Value (s) applied</w:t>
            </w:r>
          </w:p>
        </w:tc>
        <w:tc>
          <w:tcPr>
            <w:tcW w:w="7201" w:type="dxa"/>
          </w:tcPr>
          <w:p w14:paraId="003D17C2" w14:textId="10C8B41E" w:rsidR="00AC5673" w:rsidRPr="00A21A50" w:rsidRDefault="0006117C" w:rsidP="009642CA">
            <w:pPr>
              <w:rPr>
                <w:sz w:val="18"/>
                <w:szCs w:val="18"/>
              </w:rPr>
            </w:pPr>
            <w:r>
              <w:rPr>
                <w:sz w:val="18"/>
                <w:szCs w:val="18"/>
              </w:rPr>
              <w:t>265</w:t>
            </w:r>
          </w:p>
        </w:tc>
      </w:tr>
      <w:tr w:rsidR="00AC5673" w:rsidRPr="00A21A50" w14:paraId="232F5D0D" w14:textId="77777777" w:rsidTr="009642CA">
        <w:trPr>
          <w:trHeight w:val="53"/>
        </w:trPr>
        <w:tc>
          <w:tcPr>
            <w:tcW w:w="2405" w:type="dxa"/>
            <w:shd w:val="clear" w:color="auto" w:fill="E6E5E5" w:themeFill="background2"/>
          </w:tcPr>
          <w:p w14:paraId="21A1CA64" w14:textId="77777777" w:rsidR="00AC5673" w:rsidRPr="00A21A50" w:rsidRDefault="00AC5673" w:rsidP="009642CA">
            <w:pPr>
              <w:rPr>
                <w:sz w:val="18"/>
                <w:szCs w:val="18"/>
              </w:rPr>
            </w:pPr>
            <w:r w:rsidRPr="00A21A50">
              <w:rPr>
                <w:sz w:val="18"/>
                <w:szCs w:val="18"/>
              </w:rPr>
              <w:t>Choice of data or Measurement methods and procedures</w:t>
            </w:r>
          </w:p>
        </w:tc>
        <w:tc>
          <w:tcPr>
            <w:tcW w:w="7201" w:type="dxa"/>
          </w:tcPr>
          <w:p w14:paraId="56DE249C" w14:textId="77777777" w:rsidR="00AC5673" w:rsidRPr="00A21A50" w:rsidRDefault="00AC5673" w:rsidP="009642CA">
            <w:pPr>
              <w:rPr>
                <w:sz w:val="18"/>
                <w:szCs w:val="18"/>
              </w:rPr>
            </w:pPr>
            <w:r w:rsidRPr="00A21A50">
              <w:rPr>
                <w:sz w:val="18"/>
                <w:szCs w:val="18"/>
              </w:rPr>
              <w:t>N/A</w:t>
            </w:r>
          </w:p>
        </w:tc>
      </w:tr>
      <w:tr w:rsidR="00AC5673" w:rsidRPr="00A21A50" w14:paraId="553DE392" w14:textId="77777777" w:rsidTr="009642CA">
        <w:tc>
          <w:tcPr>
            <w:tcW w:w="2405" w:type="dxa"/>
            <w:shd w:val="clear" w:color="auto" w:fill="E6E5E5" w:themeFill="background2"/>
          </w:tcPr>
          <w:p w14:paraId="6B11702C" w14:textId="77777777" w:rsidR="00AC5673" w:rsidRPr="00A21A50" w:rsidRDefault="00AC5673" w:rsidP="009642CA">
            <w:pPr>
              <w:rPr>
                <w:sz w:val="18"/>
                <w:szCs w:val="18"/>
              </w:rPr>
            </w:pPr>
            <w:r w:rsidRPr="00A21A50">
              <w:rPr>
                <w:sz w:val="18"/>
                <w:szCs w:val="18"/>
              </w:rPr>
              <w:t>Purpose of data</w:t>
            </w:r>
          </w:p>
        </w:tc>
        <w:tc>
          <w:tcPr>
            <w:tcW w:w="7201" w:type="dxa"/>
          </w:tcPr>
          <w:p w14:paraId="17092785"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02511136" w14:textId="77777777" w:rsidTr="009642CA">
        <w:tc>
          <w:tcPr>
            <w:tcW w:w="2405" w:type="dxa"/>
            <w:shd w:val="clear" w:color="auto" w:fill="E6E5E5" w:themeFill="background2"/>
          </w:tcPr>
          <w:p w14:paraId="4250321A" w14:textId="77777777" w:rsidR="00AC5673" w:rsidRPr="00A21A50" w:rsidRDefault="00AC5673" w:rsidP="009642CA">
            <w:pPr>
              <w:rPr>
                <w:sz w:val="18"/>
                <w:szCs w:val="18"/>
              </w:rPr>
            </w:pPr>
            <w:r w:rsidRPr="00A21A50">
              <w:rPr>
                <w:sz w:val="18"/>
                <w:szCs w:val="18"/>
              </w:rPr>
              <w:t>Additional comment:</w:t>
            </w:r>
          </w:p>
        </w:tc>
        <w:tc>
          <w:tcPr>
            <w:tcW w:w="7201" w:type="dxa"/>
          </w:tcPr>
          <w:p w14:paraId="199EF606" w14:textId="69DD85B8" w:rsidR="00AC5673" w:rsidRPr="00A21A50" w:rsidRDefault="0006117C" w:rsidP="009642CA">
            <w:pPr>
              <w:rPr>
                <w:sz w:val="18"/>
                <w:szCs w:val="18"/>
              </w:rPr>
            </w:pPr>
            <w:r>
              <w:rPr>
                <w:sz w:val="18"/>
                <w:szCs w:val="18"/>
              </w:rPr>
              <w:t>Updated as per GS ruling</w:t>
            </w:r>
          </w:p>
        </w:tc>
      </w:tr>
    </w:tbl>
    <w:p w14:paraId="6061147F" w14:textId="77777777" w:rsidR="00AC5673" w:rsidRPr="00A21A50" w:rsidRDefault="00AC5673" w:rsidP="00AC5673">
      <w:pPr>
        <w:rPr>
          <w:sz w:val="18"/>
          <w:szCs w:val="18"/>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7201"/>
      </w:tblGrid>
      <w:tr w:rsidR="00AC5673" w:rsidRPr="00A21A50" w14:paraId="22614737" w14:textId="77777777" w:rsidTr="009642CA">
        <w:tc>
          <w:tcPr>
            <w:tcW w:w="2405" w:type="dxa"/>
            <w:shd w:val="clear" w:color="auto" w:fill="E6E5E5" w:themeFill="background2"/>
          </w:tcPr>
          <w:p w14:paraId="23B02ADA" w14:textId="77777777" w:rsidR="00AC5673" w:rsidRPr="00A21A50" w:rsidRDefault="00AC5673" w:rsidP="009642CA">
            <w:pPr>
              <w:rPr>
                <w:sz w:val="18"/>
                <w:szCs w:val="18"/>
              </w:rPr>
            </w:pPr>
            <w:r w:rsidRPr="00A21A50">
              <w:rPr>
                <w:sz w:val="18"/>
                <w:szCs w:val="18"/>
              </w:rPr>
              <w:t>Data / Parameter:</w:t>
            </w:r>
          </w:p>
        </w:tc>
        <w:tc>
          <w:tcPr>
            <w:tcW w:w="7201" w:type="dxa"/>
          </w:tcPr>
          <w:p w14:paraId="3868AA7D" w14:textId="77777777" w:rsidR="00AC5673" w:rsidRPr="00A21A50" w:rsidRDefault="00AC5673" w:rsidP="009642CA">
            <w:pPr>
              <w:rPr>
                <w:sz w:val="18"/>
                <w:szCs w:val="18"/>
              </w:rPr>
            </w:pPr>
            <w:r w:rsidRPr="00A21A50">
              <w:rPr>
                <w:sz w:val="18"/>
                <w:szCs w:val="18"/>
              </w:rPr>
              <w:t xml:space="preserve">VS </w:t>
            </w:r>
            <w:r w:rsidRPr="00A21A50">
              <w:rPr>
                <w:sz w:val="18"/>
                <w:szCs w:val="18"/>
                <w:vertAlign w:val="subscript"/>
              </w:rPr>
              <w:t>(T)</w:t>
            </w:r>
          </w:p>
        </w:tc>
      </w:tr>
      <w:tr w:rsidR="00AC5673" w:rsidRPr="00A21A50" w14:paraId="3632E476" w14:textId="77777777" w:rsidTr="009642CA">
        <w:tc>
          <w:tcPr>
            <w:tcW w:w="2405" w:type="dxa"/>
            <w:shd w:val="clear" w:color="auto" w:fill="E6E5E5" w:themeFill="background2"/>
          </w:tcPr>
          <w:p w14:paraId="08F5DF9A" w14:textId="77777777" w:rsidR="00AC5673" w:rsidRPr="00A21A50" w:rsidRDefault="00AC5673" w:rsidP="009642CA">
            <w:pPr>
              <w:rPr>
                <w:sz w:val="18"/>
                <w:szCs w:val="18"/>
                <w:highlight w:val="yellow"/>
              </w:rPr>
            </w:pPr>
            <w:r w:rsidRPr="00A21A50">
              <w:rPr>
                <w:sz w:val="18"/>
                <w:szCs w:val="18"/>
              </w:rPr>
              <w:t>Unit</w:t>
            </w:r>
          </w:p>
        </w:tc>
        <w:tc>
          <w:tcPr>
            <w:tcW w:w="7201" w:type="dxa"/>
          </w:tcPr>
          <w:p w14:paraId="5B8FC985" w14:textId="77777777" w:rsidR="00AC5673" w:rsidRPr="00A21A50" w:rsidRDefault="00AC5673" w:rsidP="009642CA">
            <w:pPr>
              <w:rPr>
                <w:sz w:val="18"/>
                <w:szCs w:val="18"/>
              </w:rPr>
            </w:pPr>
            <w:r w:rsidRPr="00A21A50">
              <w:rPr>
                <w:sz w:val="18"/>
                <w:szCs w:val="18"/>
              </w:rPr>
              <w:t>kg dry matter per animal per day</w:t>
            </w:r>
          </w:p>
        </w:tc>
      </w:tr>
      <w:tr w:rsidR="00AC5673" w:rsidRPr="00A21A50" w14:paraId="0F1FEC72" w14:textId="77777777" w:rsidTr="009642CA">
        <w:tc>
          <w:tcPr>
            <w:tcW w:w="2405" w:type="dxa"/>
            <w:shd w:val="clear" w:color="auto" w:fill="E6E5E5" w:themeFill="background2"/>
          </w:tcPr>
          <w:p w14:paraId="597340FB" w14:textId="77777777" w:rsidR="00AC5673" w:rsidRPr="00A21A50" w:rsidRDefault="00AC5673" w:rsidP="009642CA">
            <w:pPr>
              <w:rPr>
                <w:sz w:val="18"/>
                <w:szCs w:val="18"/>
              </w:rPr>
            </w:pPr>
            <w:r w:rsidRPr="00A21A50">
              <w:rPr>
                <w:sz w:val="18"/>
                <w:szCs w:val="18"/>
              </w:rPr>
              <w:t>Description:</w:t>
            </w:r>
          </w:p>
        </w:tc>
        <w:tc>
          <w:tcPr>
            <w:tcW w:w="7201" w:type="dxa"/>
          </w:tcPr>
          <w:p w14:paraId="3590CD47" w14:textId="77777777" w:rsidR="00AC5673" w:rsidRPr="00A21A50" w:rsidRDefault="00AC5673" w:rsidP="009642CA">
            <w:pPr>
              <w:rPr>
                <w:sz w:val="18"/>
                <w:szCs w:val="18"/>
              </w:rPr>
            </w:pPr>
            <w:r w:rsidRPr="00A21A50">
              <w:rPr>
                <w:sz w:val="18"/>
                <w:szCs w:val="18"/>
              </w:rPr>
              <w:t>Daily volatile solid excreted for livestock category T</w:t>
            </w:r>
          </w:p>
        </w:tc>
      </w:tr>
      <w:tr w:rsidR="00AC5673" w:rsidRPr="00A21A50" w14:paraId="39770130" w14:textId="77777777" w:rsidTr="009642CA">
        <w:tc>
          <w:tcPr>
            <w:tcW w:w="2405" w:type="dxa"/>
            <w:shd w:val="clear" w:color="auto" w:fill="E6E5E5" w:themeFill="background2"/>
          </w:tcPr>
          <w:p w14:paraId="56BE881C" w14:textId="77777777" w:rsidR="00AC5673" w:rsidRPr="00A21A50" w:rsidRDefault="00AC5673" w:rsidP="009642CA">
            <w:pPr>
              <w:rPr>
                <w:sz w:val="18"/>
                <w:szCs w:val="18"/>
              </w:rPr>
            </w:pPr>
            <w:r w:rsidRPr="00A21A50">
              <w:rPr>
                <w:sz w:val="18"/>
                <w:szCs w:val="18"/>
              </w:rPr>
              <w:t xml:space="preserve">Source of data </w:t>
            </w:r>
          </w:p>
        </w:tc>
        <w:tc>
          <w:tcPr>
            <w:tcW w:w="7201" w:type="dxa"/>
          </w:tcPr>
          <w:p w14:paraId="66788AF0" w14:textId="249EB1FB" w:rsidR="00AC5673" w:rsidRPr="00A21A50" w:rsidRDefault="00AC5673" w:rsidP="009642CA">
            <w:pPr>
              <w:rPr>
                <w:sz w:val="18"/>
                <w:szCs w:val="18"/>
              </w:rPr>
            </w:pPr>
            <w:r w:rsidRPr="00A21A50">
              <w:rPr>
                <w:sz w:val="18"/>
                <w:szCs w:val="18"/>
              </w:rPr>
              <w:t xml:space="preserve">Volume 4 of the 2006 IPCC Guidelines for National Greenhouse Gas Inventories, chapter 10 (online: </w:t>
            </w:r>
            <w:hyperlink r:id="rId35" w:history="1">
              <w:r w:rsidRPr="00A21A50">
                <w:rPr>
                  <w:rStyle w:val="Hyperlink"/>
                  <w:sz w:val="18"/>
                  <w:szCs w:val="18"/>
                </w:rPr>
                <w:t>http://www.ipcc-nggip.iges.or.jp/public/2006gl/vol4.html</w:t>
              </w:r>
            </w:hyperlink>
            <w:r w:rsidRPr="00A21A50">
              <w:rPr>
                <w:sz w:val="18"/>
                <w:szCs w:val="18"/>
              </w:rPr>
              <w:t xml:space="preserve">) </w:t>
            </w:r>
          </w:p>
        </w:tc>
      </w:tr>
      <w:tr w:rsidR="00AC5673" w:rsidRPr="00A21A50" w14:paraId="0A8E410E" w14:textId="77777777" w:rsidTr="009642CA">
        <w:tc>
          <w:tcPr>
            <w:tcW w:w="2405" w:type="dxa"/>
            <w:shd w:val="clear" w:color="auto" w:fill="E6E5E5" w:themeFill="background2"/>
          </w:tcPr>
          <w:p w14:paraId="25756CC6" w14:textId="77777777" w:rsidR="00AC5673" w:rsidRPr="00A21A50" w:rsidRDefault="00AC5673" w:rsidP="009642CA">
            <w:pPr>
              <w:rPr>
                <w:sz w:val="18"/>
                <w:szCs w:val="18"/>
              </w:rPr>
            </w:pPr>
            <w:r w:rsidRPr="00A21A50">
              <w:rPr>
                <w:sz w:val="18"/>
                <w:szCs w:val="18"/>
              </w:rPr>
              <w:t>Value (s) applied</w:t>
            </w:r>
          </w:p>
        </w:tc>
        <w:tc>
          <w:tcPr>
            <w:tcW w:w="7201" w:type="dxa"/>
          </w:tcPr>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485"/>
              <w:gridCol w:w="3490"/>
            </w:tblGrid>
            <w:tr w:rsidR="00AC5673" w:rsidRPr="00A21A50" w14:paraId="57578927" w14:textId="77777777" w:rsidTr="009642CA">
              <w:tc>
                <w:tcPr>
                  <w:tcW w:w="3533" w:type="dxa"/>
                  <w:shd w:val="clear" w:color="auto" w:fill="A6A6A6" w:themeFill="background1" w:themeFillShade="A6"/>
                </w:tcPr>
                <w:p w14:paraId="24DAB5B5" w14:textId="77777777" w:rsidR="00AC5673" w:rsidRPr="00A21A50" w:rsidRDefault="00AC5673" w:rsidP="009642CA">
                  <w:pPr>
                    <w:rPr>
                      <w:sz w:val="18"/>
                      <w:szCs w:val="18"/>
                    </w:rPr>
                  </w:pPr>
                  <w:r w:rsidRPr="00A21A50">
                    <w:rPr>
                      <w:sz w:val="18"/>
                      <w:szCs w:val="18"/>
                    </w:rPr>
                    <w:t>Animal</w:t>
                  </w:r>
                </w:p>
              </w:tc>
              <w:tc>
                <w:tcPr>
                  <w:tcW w:w="3534" w:type="dxa"/>
                  <w:shd w:val="clear" w:color="auto" w:fill="A6A6A6" w:themeFill="background1" w:themeFillShade="A6"/>
                </w:tcPr>
                <w:p w14:paraId="7579A90F" w14:textId="77777777" w:rsidR="00AC5673" w:rsidRPr="00A21A50" w:rsidRDefault="00AC5673" w:rsidP="009642CA">
                  <w:pPr>
                    <w:rPr>
                      <w:sz w:val="18"/>
                      <w:szCs w:val="18"/>
                    </w:rPr>
                  </w:pPr>
                  <w:proofErr w:type="spellStart"/>
                  <w:r w:rsidRPr="00A21A50">
                    <w:rPr>
                      <w:sz w:val="18"/>
                      <w:szCs w:val="18"/>
                    </w:rPr>
                    <w:t>kgVS</w:t>
                  </w:r>
                  <w:proofErr w:type="spellEnd"/>
                  <w:r w:rsidRPr="00A21A50">
                    <w:rPr>
                      <w:sz w:val="18"/>
                      <w:szCs w:val="18"/>
                    </w:rPr>
                    <w:t>/day</w:t>
                  </w:r>
                </w:p>
              </w:tc>
            </w:tr>
            <w:tr w:rsidR="00AC5673" w:rsidRPr="00A21A50" w14:paraId="52C3F072" w14:textId="77777777" w:rsidTr="009642CA">
              <w:tc>
                <w:tcPr>
                  <w:tcW w:w="3533" w:type="dxa"/>
                </w:tcPr>
                <w:p w14:paraId="54357BCD" w14:textId="77777777" w:rsidR="00AC5673" w:rsidRPr="00A21A50" w:rsidRDefault="00AC5673" w:rsidP="009642CA">
                  <w:pPr>
                    <w:rPr>
                      <w:sz w:val="18"/>
                      <w:szCs w:val="18"/>
                    </w:rPr>
                  </w:pPr>
                  <w:r w:rsidRPr="00A21A50">
                    <w:rPr>
                      <w:sz w:val="18"/>
                      <w:szCs w:val="18"/>
                    </w:rPr>
                    <w:t>Pig</w:t>
                  </w:r>
                </w:p>
              </w:tc>
              <w:tc>
                <w:tcPr>
                  <w:tcW w:w="3534" w:type="dxa"/>
                </w:tcPr>
                <w:p w14:paraId="22DB5120" w14:textId="77777777" w:rsidR="00AC5673" w:rsidRPr="00A21A50" w:rsidRDefault="00AC5673" w:rsidP="009642CA">
                  <w:pPr>
                    <w:rPr>
                      <w:sz w:val="18"/>
                      <w:szCs w:val="18"/>
                    </w:rPr>
                  </w:pPr>
                  <w:r w:rsidRPr="00A21A50">
                    <w:rPr>
                      <w:sz w:val="18"/>
                      <w:szCs w:val="18"/>
                    </w:rPr>
                    <w:t>0.3</w:t>
                  </w:r>
                </w:p>
              </w:tc>
            </w:tr>
            <w:tr w:rsidR="00AC5673" w:rsidRPr="00A21A50" w14:paraId="152D53DF" w14:textId="77777777" w:rsidTr="009642CA">
              <w:tc>
                <w:tcPr>
                  <w:tcW w:w="3533" w:type="dxa"/>
                </w:tcPr>
                <w:p w14:paraId="41EC2B9E" w14:textId="77777777" w:rsidR="00AC5673" w:rsidRPr="00A21A50" w:rsidRDefault="00AC5673" w:rsidP="009642CA">
                  <w:pPr>
                    <w:rPr>
                      <w:sz w:val="18"/>
                      <w:szCs w:val="18"/>
                    </w:rPr>
                  </w:pPr>
                  <w:r w:rsidRPr="00A21A50">
                    <w:rPr>
                      <w:sz w:val="18"/>
                      <w:szCs w:val="18"/>
                    </w:rPr>
                    <w:t>Buffalo</w:t>
                  </w:r>
                </w:p>
              </w:tc>
              <w:tc>
                <w:tcPr>
                  <w:tcW w:w="3534" w:type="dxa"/>
                </w:tcPr>
                <w:p w14:paraId="1C521CF3" w14:textId="77777777" w:rsidR="00AC5673" w:rsidRPr="00A21A50" w:rsidRDefault="00AC5673" w:rsidP="009642CA">
                  <w:pPr>
                    <w:rPr>
                      <w:sz w:val="18"/>
                      <w:szCs w:val="18"/>
                    </w:rPr>
                  </w:pPr>
                  <w:r w:rsidRPr="00A21A50">
                    <w:rPr>
                      <w:sz w:val="18"/>
                      <w:szCs w:val="18"/>
                    </w:rPr>
                    <w:t>3.9</w:t>
                  </w:r>
                </w:p>
              </w:tc>
            </w:tr>
            <w:tr w:rsidR="00AC5673" w:rsidRPr="00A21A50" w14:paraId="34FFBFBE" w14:textId="77777777" w:rsidTr="009642CA">
              <w:tc>
                <w:tcPr>
                  <w:tcW w:w="3533" w:type="dxa"/>
                </w:tcPr>
                <w:p w14:paraId="06F75154" w14:textId="77777777" w:rsidR="00AC5673" w:rsidRPr="00A21A50" w:rsidRDefault="00AC5673" w:rsidP="009642CA">
                  <w:pPr>
                    <w:rPr>
                      <w:sz w:val="18"/>
                      <w:szCs w:val="18"/>
                    </w:rPr>
                  </w:pPr>
                  <w:r w:rsidRPr="00A21A50">
                    <w:rPr>
                      <w:sz w:val="18"/>
                      <w:szCs w:val="18"/>
                    </w:rPr>
                    <w:t>Cow</w:t>
                  </w:r>
                </w:p>
              </w:tc>
              <w:tc>
                <w:tcPr>
                  <w:tcW w:w="3534" w:type="dxa"/>
                </w:tcPr>
                <w:p w14:paraId="58F7C9A6" w14:textId="77777777" w:rsidR="00AC5673" w:rsidRPr="00A21A50" w:rsidRDefault="00AC5673" w:rsidP="009642CA">
                  <w:pPr>
                    <w:rPr>
                      <w:sz w:val="18"/>
                      <w:szCs w:val="18"/>
                    </w:rPr>
                  </w:pPr>
                  <w:r w:rsidRPr="00A21A50">
                    <w:rPr>
                      <w:sz w:val="18"/>
                      <w:szCs w:val="18"/>
                    </w:rPr>
                    <w:t>2.3</w:t>
                  </w:r>
                </w:p>
              </w:tc>
            </w:tr>
          </w:tbl>
          <w:p w14:paraId="526BBF14" w14:textId="77777777" w:rsidR="00AC5673" w:rsidRPr="00A21A50" w:rsidRDefault="00AC5673" w:rsidP="009642CA">
            <w:pPr>
              <w:rPr>
                <w:sz w:val="18"/>
                <w:szCs w:val="18"/>
              </w:rPr>
            </w:pPr>
          </w:p>
        </w:tc>
      </w:tr>
      <w:tr w:rsidR="00AC5673" w:rsidRPr="00A21A50" w14:paraId="51D72D82" w14:textId="77777777" w:rsidTr="009642CA">
        <w:tc>
          <w:tcPr>
            <w:tcW w:w="2405" w:type="dxa"/>
            <w:shd w:val="clear" w:color="auto" w:fill="E6E5E5" w:themeFill="background2"/>
          </w:tcPr>
          <w:p w14:paraId="0E6260F3" w14:textId="77777777" w:rsidR="00AC5673" w:rsidRPr="00A21A50" w:rsidRDefault="00AC5673" w:rsidP="009642CA">
            <w:pPr>
              <w:rPr>
                <w:sz w:val="18"/>
                <w:szCs w:val="18"/>
              </w:rPr>
            </w:pPr>
            <w:r w:rsidRPr="00A21A50">
              <w:rPr>
                <w:sz w:val="18"/>
                <w:szCs w:val="18"/>
              </w:rPr>
              <w:t>Choice of data or Measurement methods and procedures</w:t>
            </w:r>
          </w:p>
        </w:tc>
        <w:tc>
          <w:tcPr>
            <w:tcW w:w="7201" w:type="dxa"/>
          </w:tcPr>
          <w:p w14:paraId="6F2DF9DB" w14:textId="77777777" w:rsidR="00AC5673" w:rsidRPr="00A21A50" w:rsidRDefault="00AC5673" w:rsidP="009642CA">
            <w:pPr>
              <w:rPr>
                <w:sz w:val="18"/>
                <w:szCs w:val="18"/>
              </w:rPr>
            </w:pPr>
            <w:r w:rsidRPr="00A21A50">
              <w:rPr>
                <w:sz w:val="18"/>
                <w:szCs w:val="18"/>
              </w:rPr>
              <w:t>IPCC default value</w:t>
            </w:r>
          </w:p>
        </w:tc>
      </w:tr>
      <w:tr w:rsidR="00AC5673" w:rsidRPr="00A21A50" w14:paraId="1A7A34DC" w14:textId="77777777" w:rsidTr="009642CA">
        <w:tc>
          <w:tcPr>
            <w:tcW w:w="2405" w:type="dxa"/>
            <w:shd w:val="clear" w:color="auto" w:fill="E6E5E5" w:themeFill="background2"/>
          </w:tcPr>
          <w:p w14:paraId="46F9C43F" w14:textId="77777777" w:rsidR="00AC5673" w:rsidRPr="00A21A50" w:rsidRDefault="00AC5673" w:rsidP="009642CA">
            <w:pPr>
              <w:rPr>
                <w:sz w:val="18"/>
                <w:szCs w:val="18"/>
              </w:rPr>
            </w:pPr>
            <w:r w:rsidRPr="00A21A50">
              <w:rPr>
                <w:sz w:val="18"/>
                <w:szCs w:val="18"/>
              </w:rPr>
              <w:t>Purpose of data</w:t>
            </w:r>
          </w:p>
        </w:tc>
        <w:tc>
          <w:tcPr>
            <w:tcW w:w="7201" w:type="dxa"/>
          </w:tcPr>
          <w:p w14:paraId="76EA6D90"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33685CF1" w14:textId="77777777" w:rsidTr="009642CA">
        <w:tc>
          <w:tcPr>
            <w:tcW w:w="2405" w:type="dxa"/>
            <w:shd w:val="clear" w:color="auto" w:fill="E6E5E5" w:themeFill="background2"/>
          </w:tcPr>
          <w:p w14:paraId="5D4AA606" w14:textId="77777777" w:rsidR="00AC5673" w:rsidRPr="00A21A50" w:rsidRDefault="00AC5673" w:rsidP="009642CA">
            <w:pPr>
              <w:rPr>
                <w:sz w:val="18"/>
                <w:szCs w:val="18"/>
                <w:highlight w:val="yellow"/>
              </w:rPr>
            </w:pPr>
            <w:r w:rsidRPr="00A21A50">
              <w:rPr>
                <w:sz w:val="18"/>
                <w:szCs w:val="18"/>
              </w:rPr>
              <w:t>Additional comment:</w:t>
            </w:r>
          </w:p>
        </w:tc>
        <w:tc>
          <w:tcPr>
            <w:tcW w:w="7201" w:type="dxa"/>
          </w:tcPr>
          <w:p w14:paraId="13D026AC" w14:textId="39CCA0D0" w:rsidR="00AC5673" w:rsidRPr="00A21A50" w:rsidRDefault="00AC5673" w:rsidP="00002E31">
            <w:pPr>
              <w:jc w:val="both"/>
              <w:rPr>
                <w:sz w:val="18"/>
                <w:szCs w:val="18"/>
              </w:rPr>
            </w:pPr>
            <w:r w:rsidRPr="00A21A50">
              <w:rPr>
                <w:sz w:val="18"/>
                <w:szCs w:val="18"/>
              </w:rPr>
              <w:t>Any comment: 365 = basis for calculating annual VS production, days per year, region Asia and for animal weights of 319 kg for cow, 380</w:t>
            </w:r>
            <w:r w:rsidR="00117CD5">
              <w:rPr>
                <w:sz w:val="18"/>
                <w:szCs w:val="18"/>
              </w:rPr>
              <w:t xml:space="preserve"> kg</w:t>
            </w:r>
            <w:r w:rsidRPr="00A21A50">
              <w:rPr>
                <w:sz w:val="18"/>
                <w:szCs w:val="18"/>
              </w:rPr>
              <w:t xml:space="preserve"> for buffalo and 28 k</w:t>
            </w:r>
            <w:r w:rsidR="00FB025B">
              <w:rPr>
                <w:sz w:val="18"/>
                <w:szCs w:val="18"/>
              </w:rPr>
              <w:t>g</w:t>
            </w:r>
            <w:r w:rsidRPr="00A21A50">
              <w:rPr>
                <w:sz w:val="18"/>
                <w:szCs w:val="18"/>
              </w:rPr>
              <w:t xml:space="preserve"> for market and breeding swine. The VS value will be proportionally adjusted when credible animal weight data is available as per equation 3 of AMS-III.D v21 and see section B.6.2</w:t>
            </w:r>
            <w:r w:rsidR="009F79C9">
              <w:rPr>
                <w:sz w:val="18"/>
                <w:szCs w:val="18"/>
              </w:rPr>
              <w:t xml:space="preserve"> of PDD.</w:t>
            </w:r>
          </w:p>
        </w:tc>
      </w:tr>
    </w:tbl>
    <w:p w14:paraId="4B637C68" w14:textId="77777777" w:rsidR="00AC5673" w:rsidRPr="00A21A50" w:rsidRDefault="00AC5673" w:rsidP="00AC5673">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9"/>
        <w:gridCol w:w="7213"/>
      </w:tblGrid>
      <w:tr w:rsidR="00AC5673" w:rsidRPr="00A21A50" w14:paraId="3378ED87" w14:textId="77777777" w:rsidTr="009642CA">
        <w:tc>
          <w:tcPr>
            <w:tcW w:w="1252" w:type="pct"/>
            <w:shd w:val="clear" w:color="auto" w:fill="E6E5E5" w:themeFill="background2"/>
          </w:tcPr>
          <w:p w14:paraId="74FA1A84" w14:textId="77777777" w:rsidR="00AC5673" w:rsidRPr="00A21A50" w:rsidRDefault="00AC5673" w:rsidP="009642CA">
            <w:pPr>
              <w:rPr>
                <w:sz w:val="18"/>
                <w:szCs w:val="18"/>
              </w:rPr>
            </w:pPr>
            <w:r w:rsidRPr="00A21A50">
              <w:rPr>
                <w:sz w:val="18"/>
                <w:szCs w:val="18"/>
              </w:rPr>
              <w:t>Data / Parameter:</w:t>
            </w:r>
          </w:p>
        </w:tc>
        <w:tc>
          <w:tcPr>
            <w:tcW w:w="3748" w:type="pct"/>
          </w:tcPr>
          <w:p w14:paraId="39D8210E" w14:textId="77777777" w:rsidR="00AC5673" w:rsidRPr="00A21A50" w:rsidRDefault="00AC5673" w:rsidP="009642CA">
            <w:pPr>
              <w:rPr>
                <w:sz w:val="18"/>
                <w:szCs w:val="18"/>
              </w:rPr>
            </w:pPr>
            <w:r w:rsidRPr="00A21A50">
              <w:rPr>
                <w:sz w:val="18"/>
                <w:szCs w:val="18"/>
              </w:rPr>
              <w:t>Bo</w:t>
            </w:r>
            <w:r w:rsidRPr="00A21A50">
              <w:rPr>
                <w:sz w:val="18"/>
                <w:szCs w:val="18"/>
                <w:vertAlign w:val="subscript"/>
              </w:rPr>
              <w:t>(T)</w:t>
            </w:r>
          </w:p>
        </w:tc>
      </w:tr>
      <w:tr w:rsidR="00AC5673" w:rsidRPr="00A21A50" w14:paraId="45C80CBE" w14:textId="77777777" w:rsidTr="009642CA">
        <w:tc>
          <w:tcPr>
            <w:tcW w:w="1252" w:type="pct"/>
            <w:shd w:val="clear" w:color="auto" w:fill="E6E5E5" w:themeFill="background2"/>
          </w:tcPr>
          <w:p w14:paraId="413D2CE8" w14:textId="77777777" w:rsidR="00AC5673" w:rsidRPr="00A21A50" w:rsidRDefault="00AC5673" w:rsidP="009642CA">
            <w:pPr>
              <w:rPr>
                <w:sz w:val="18"/>
                <w:szCs w:val="18"/>
              </w:rPr>
            </w:pPr>
            <w:r w:rsidRPr="00A21A50">
              <w:rPr>
                <w:sz w:val="18"/>
                <w:szCs w:val="18"/>
              </w:rPr>
              <w:t>Unit</w:t>
            </w:r>
          </w:p>
        </w:tc>
        <w:tc>
          <w:tcPr>
            <w:tcW w:w="3748" w:type="pct"/>
          </w:tcPr>
          <w:p w14:paraId="62F0AA74" w14:textId="77777777" w:rsidR="00AC5673" w:rsidRPr="00A21A50" w:rsidRDefault="00AC5673" w:rsidP="009642CA">
            <w:pPr>
              <w:rPr>
                <w:sz w:val="18"/>
                <w:szCs w:val="18"/>
              </w:rPr>
            </w:pPr>
            <w:r w:rsidRPr="00A21A50">
              <w:rPr>
                <w:sz w:val="18"/>
                <w:szCs w:val="18"/>
              </w:rPr>
              <w:t>m</w:t>
            </w:r>
            <w:r w:rsidRPr="00A21A50">
              <w:rPr>
                <w:sz w:val="18"/>
                <w:szCs w:val="18"/>
                <w:vertAlign w:val="superscript"/>
              </w:rPr>
              <w:t>3</w:t>
            </w:r>
            <w:r w:rsidRPr="00A21A50">
              <w:rPr>
                <w:sz w:val="18"/>
                <w:szCs w:val="18"/>
              </w:rPr>
              <w:t xml:space="preserve"> CH</w:t>
            </w:r>
            <w:r w:rsidRPr="00A21A50">
              <w:rPr>
                <w:sz w:val="18"/>
                <w:szCs w:val="18"/>
                <w:vertAlign w:val="subscript"/>
              </w:rPr>
              <w:t>4</w:t>
            </w:r>
            <w:r w:rsidRPr="00A21A50">
              <w:rPr>
                <w:sz w:val="18"/>
                <w:szCs w:val="18"/>
              </w:rPr>
              <w:t xml:space="preserve"> per kg of VS excreted</w:t>
            </w:r>
          </w:p>
        </w:tc>
      </w:tr>
      <w:tr w:rsidR="00AC5673" w:rsidRPr="00A21A50" w14:paraId="151C0173" w14:textId="77777777" w:rsidTr="009642CA">
        <w:tc>
          <w:tcPr>
            <w:tcW w:w="1252" w:type="pct"/>
            <w:shd w:val="clear" w:color="auto" w:fill="E6E5E5" w:themeFill="background2"/>
          </w:tcPr>
          <w:p w14:paraId="269D9E61" w14:textId="77777777" w:rsidR="00AC5673" w:rsidRPr="00A21A50" w:rsidRDefault="00AC5673" w:rsidP="009642CA">
            <w:pPr>
              <w:rPr>
                <w:sz w:val="18"/>
                <w:szCs w:val="18"/>
              </w:rPr>
            </w:pPr>
            <w:r w:rsidRPr="00A21A50">
              <w:rPr>
                <w:sz w:val="18"/>
                <w:szCs w:val="18"/>
              </w:rPr>
              <w:t>Description:</w:t>
            </w:r>
          </w:p>
        </w:tc>
        <w:tc>
          <w:tcPr>
            <w:tcW w:w="3748" w:type="pct"/>
          </w:tcPr>
          <w:p w14:paraId="07D1C26A" w14:textId="77777777" w:rsidR="00AC5673" w:rsidRPr="00A21A50" w:rsidRDefault="00AC5673" w:rsidP="009642CA">
            <w:pPr>
              <w:rPr>
                <w:sz w:val="18"/>
                <w:szCs w:val="18"/>
              </w:rPr>
            </w:pPr>
            <w:r w:rsidRPr="00A21A50">
              <w:rPr>
                <w:sz w:val="18"/>
                <w:szCs w:val="18"/>
              </w:rPr>
              <w:t>Maximum methane production capacity for manure produced by livestock category T</w:t>
            </w:r>
          </w:p>
        </w:tc>
      </w:tr>
      <w:tr w:rsidR="00AC5673" w:rsidRPr="00A21A50" w14:paraId="2915A443" w14:textId="77777777" w:rsidTr="009642CA">
        <w:tc>
          <w:tcPr>
            <w:tcW w:w="1252" w:type="pct"/>
            <w:shd w:val="clear" w:color="auto" w:fill="E6E5E5" w:themeFill="background2"/>
          </w:tcPr>
          <w:p w14:paraId="6E70614E" w14:textId="77777777" w:rsidR="00AC5673" w:rsidRPr="00A21A50" w:rsidRDefault="00AC5673" w:rsidP="009642CA">
            <w:pPr>
              <w:rPr>
                <w:sz w:val="18"/>
                <w:szCs w:val="18"/>
              </w:rPr>
            </w:pPr>
            <w:r w:rsidRPr="00A21A50">
              <w:rPr>
                <w:sz w:val="18"/>
                <w:szCs w:val="18"/>
              </w:rPr>
              <w:t xml:space="preserve">Source of data </w:t>
            </w:r>
          </w:p>
        </w:tc>
        <w:tc>
          <w:tcPr>
            <w:tcW w:w="3748" w:type="pct"/>
          </w:tcPr>
          <w:p w14:paraId="6851E6F1" w14:textId="716A1653" w:rsidR="00AC5673" w:rsidRPr="00A21A50" w:rsidRDefault="00AC5673" w:rsidP="009642CA">
            <w:pPr>
              <w:rPr>
                <w:sz w:val="18"/>
                <w:szCs w:val="18"/>
              </w:rPr>
            </w:pPr>
            <w:r w:rsidRPr="00A21A50">
              <w:rPr>
                <w:sz w:val="18"/>
                <w:szCs w:val="18"/>
              </w:rPr>
              <w:t xml:space="preserve">Volume 4 of the 2006 IPCC Guidelines for National Greenhouse Gas Inventories, chapter 10 (online: </w:t>
            </w:r>
            <w:hyperlink r:id="rId36" w:history="1">
              <w:r w:rsidRPr="00A21A50">
                <w:rPr>
                  <w:rStyle w:val="Hyperlink"/>
                  <w:sz w:val="18"/>
                  <w:szCs w:val="18"/>
                </w:rPr>
                <w:t>http://www.ipcc-nggip.iges.or.jp/public/2006gl/vol4.html</w:t>
              </w:r>
            </w:hyperlink>
            <w:r w:rsidRPr="00A21A50">
              <w:rPr>
                <w:sz w:val="18"/>
                <w:szCs w:val="18"/>
              </w:rPr>
              <w:t xml:space="preserve">) </w:t>
            </w:r>
          </w:p>
        </w:tc>
      </w:tr>
      <w:tr w:rsidR="00AC5673" w:rsidRPr="00A21A50" w14:paraId="042EFA91" w14:textId="77777777" w:rsidTr="009642CA">
        <w:tc>
          <w:tcPr>
            <w:tcW w:w="1252" w:type="pct"/>
            <w:shd w:val="clear" w:color="auto" w:fill="E6E5E5" w:themeFill="background2"/>
          </w:tcPr>
          <w:p w14:paraId="3E4B69B8" w14:textId="77777777" w:rsidR="00AC5673" w:rsidRPr="00A21A50" w:rsidRDefault="00AC5673" w:rsidP="009642CA">
            <w:pPr>
              <w:rPr>
                <w:sz w:val="18"/>
                <w:szCs w:val="18"/>
              </w:rPr>
            </w:pPr>
            <w:r w:rsidRPr="00A21A50">
              <w:rPr>
                <w:sz w:val="18"/>
                <w:szCs w:val="18"/>
              </w:rPr>
              <w:t>Value (s) applied</w:t>
            </w:r>
          </w:p>
        </w:tc>
        <w:tc>
          <w:tcPr>
            <w:tcW w:w="3748" w:type="pct"/>
          </w:tcPr>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489"/>
              <w:gridCol w:w="3498"/>
            </w:tblGrid>
            <w:tr w:rsidR="00AC5673" w:rsidRPr="00A21A50" w14:paraId="3CEC0D5D" w14:textId="77777777" w:rsidTr="009642CA">
              <w:tc>
                <w:tcPr>
                  <w:tcW w:w="3533" w:type="dxa"/>
                  <w:shd w:val="clear" w:color="auto" w:fill="A6A6A6" w:themeFill="background1" w:themeFillShade="A6"/>
                </w:tcPr>
                <w:p w14:paraId="6E238757" w14:textId="77777777" w:rsidR="00AC5673" w:rsidRPr="00A21A50" w:rsidRDefault="00AC5673" w:rsidP="009642CA">
                  <w:pPr>
                    <w:rPr>
                      <w:sz w:val="18"/>
                      <w:szCs w:val="18"/>
                    </w:rPr>
                  </w:pPr>
                  <w:r w:rsidRPr="00A21A50">
                    <w:rPr>
                      <w:sz w:val="18"/>
                      <w:szCs w:val="18"/>
                    </w:rPr>
                    <w:t>Animal T</w:t>
                  </w:r>
                </w:p>
              </w:tc>
              <w:tc>
                <w:tcPr>
                  <w:tcW w:w="3534" w:type="dxa"/>
                  <w:shd w:val="clear" w:color="auto" w:fill="A6A6A6" w:themeFill="background1" w:themeFillShade="A6"/>
                </w:tcPr>
                <w:p w14:paraId="640C0A17" w14:textId="77777777" w:rsidR="00AC5673" w:rsidRPr="00A21A50" w:rsidRDefault="00AC5673" w:rsidP="009642CA">
                  <w:pPr>
                    <w:rPr>
                      <w:sz w:val="18"/>
                      <w:szCs w:val="18"/>
                    </w:rPr>
                  </w:pPr>
                  <w:r w:rsidRPr="00A21A50">
                    <w:rPr>
                      <w:sz w:val="18"/>
                      <w:szCs w:val="18"/>
                    </w:rPr>
                    <w:t>Bo</w:t>
                  </w:r>
                  <w:r w:rsidRPr="00A21A50">
                    <w:rPr>
                      <w:sz w:val="18"/>
                      <w:szCs w:val="18"/>
                      <w:vertAlign w:val="subscript"/>
                    </w:rPr>
                    <w:t>(T)</w:t>
                  </w:r>
                  <w:r w:rsidRPr="00A21A50">
                    <w:rPr>
                      <w:sz w:val="18"/>
                      <w:szCs w:val="18"/>
                    </w:rPr>
                    <w:t xml:space="preserve"> m</w:t>
                  </w:r>
                  <w:r w:rsidRPr="00A21A50">
                    <w:rPr>
                      <w:sz w:val="18"/>
                      <w:szCs w:val="18"/>
                      <w:vertAlign w:val="superscript"/>
                    </w:rPr>
                    <w:t>3</w:t>
                  </w:r>
                  <w:r w:rsidRPr="00A21A50">
                    <w:rPr>
                      <w:sz w:val="18"/>
                      <w:szCs w:val="18"/>
                    </w:rPr>
                    <w:t>CH</w:t>
                  </w:r>
                  <w:r w:rsidRPr="00A21A50">
                    <w:rPr>
                      <w:sz w:val="18"/>
                      <w:szCs w:val="18"/>
                      <w:vertAlign w:val="subscript"/>
                    </w:rPr>
                    <w:t>4</w:t>
                  </w:r>
                  <w:r w:rsidRPr="00A21A50">
                    <w:rPr>
                      <w:sz w:val="18"/>
                      <w:szCs w:val="18"/>
                    </w:rPr>
                    <w:t>/</w:t>
                  </w:r>
                  <w:proofErr w:type="spellStart"/>
                  <w:r w:rsidRPr="00A21A50">
                    <w:rPr>
                      <w:sz w:val="18"/>
                      <w:szCs w:val="18"/>
                    </w:rPr>
                    <w:t>kgVS</w:t>
                  </w:r>
                  <w:proofErr w:type="spellEnd"/>
                </w:p>
              </w:tc>
            </w:tr>
            <w:tr w:rsidR="00AC5673" w:rsidRPr="00A21A50" w14:paraId="601846ED" w14:textId="77777777" w:rsidTr="009642CA">
              <w:tc>
                <w:tcPr>
                  <w:tcW w:w="3533" w:type="dxa"/>
                </w:tcPr>
                <w:p w14:paraId="46C99009" w14:textId="77777777" w:rsidR="00AC5673" w:rsidRPr="00A21A50" w:rsidRDefault="00AC5673" w:rsidP="009642CA">
                  <w:pPr>
                    <w:rPr>
                      <w:sz w:val="18"/>
                      <w:szCs w:val="18"/>
                    </w:rPr>
                  </w:pPr>
                  <w:r w:rsidRPr="00A21A50">
                    <w:rPr>
                      <w:sz w:val="18"/>
                      <w:szCs w:val="18"/>
                    </w:rPr>
                    <w:t>Pig</w:t>
                  </w:r>
                </w:p>
              </w:tc>
              <w:tc>
                <w:tcPr>
                  <w:tcW w:w="3534" w:type="dxa"/>
                </w:tcPr>
                <w:p w14:paraId="3DA78EA6" w14:textId="77777777" w:rsidR="00AC5673" w:rsidRPr="00A21A50" w:rsidRDefault="00AC5673" w:rsidP="009642CA">
                  <w:pPr>
                    <w:rPr>
                      <w:sz w:val="18"/>
                      <w:szCs w:val="18"/>
                    </w:rPr>
                  </w:pPr>
                  <w:r w:rsidRPr="00A21A50">
                    <w:rPr>
                      <w:sz w:val="18"/>
                      <w:szCs w:val="18"/>
                    </w:rPr>
                    <w:t>0.29</w:t>
                  </w:r>
                </w:p>
              </w:tc>
            </w:tr>
            <w:tr w:rsidR="00AC5673" w:rsidRPr="00A21A50" w14:paraId="6A182B61" w14:textId="77777777" w:rsidTr="009642CA">
              <w:tc>
                <w:tcPr>
                  <w:tcW w:w="3533" w:type="dxa"/>
                </w:tcPr>
                <w:p w14:paraId="1E65DD06" w14:textId="77777777" w:rsidR="00AC5673" w:rsidRPr="00A21A50" w:rsidRDefault="00AC5673" w:rsidP="009642CA">
                  <w:pPr>
                    <w:rPr>
                      <w:sz w:val="18"/>
                      <w:szCs w:val="18"/>
                    </w:rPr>
                  </w:pPr>
                  <w:r w:rsidRPr="00A21A50">
                    <w:rPr>
                      <w:sz w:val="18"/>
                      <w:szCs w:val="18"/>
                    </w:rPr>
                    <w:t>Buffalo</w:t>
                  </w:r>
                </w:p>
              </w:tc>
              <w:tc>
                <w:tcPr>
                  <w:tcW w:w="3534" w:type="dxa"/>
                </w:tcPr>
                <w:p w14:paraId="44DCEA60" w14:textId="77777777" w:rsidR="00AC5673" w:rsidRPr="00A21A50" w:rsidRDefault="00AC5673" w:rsidP="009642CA">
                  <w:pPr>
                    <w:rPr>
                      <w:sz w:val="18"/>
                      <w:szCs w:val="18"/>
                    </w:rPr>
                  </w:pPr>
                  <w:r w:rsidRPr="00A21A50">
                    <w:rPr>
                      <w:sz w:val="18"/>
                      <w:szCs w:val="18"/>
                    </w:rPr>
                    <w:t>0.10</w:t>
                  </w:r>
                </w:p>
              </w:tc>
            </w:tr>
            <w:tr w:rsidR="00AC5673" w:rsidRPr="00A21A50" w14:paraId="4B9198DC" w14:textId="77777777" w:rsidTr="009642CA">
              <w:tc>
                <w:tcPr>
                  <w:tcW w:w="3533" w:type="dxa"/>
                </w:tcPr>
                <w:p w14:paraId="3C452585" w14:textId="7A421583" w:rsidR="00AC5673" w:rsidRPr="00A21A50" w:rsidRDefault="00AC5673" w:rsidP="009642CA">
                  <w:pPr>
                    <w:rPr>
                      <w:sz w:val="18"/>
                      <w:szCs w:val="18"/>
                    </w:rPr>
                  </w:pPr>
                  <w:r w:rsidRPr="00A21A50">
                    <w:rPr>
                      <w:sz w:val="18"/>
                      <w:szCs w:val="18"/>
                    </w:rPr>
                    <w:t>C</w:t>
                  </w:r>
                  <w:r w:rsidR="006A6157">
                    <w:rPr>
                      <w:sz w:val="18"/>
                      <w:szCs w:val="18"/>
                    </w:rPr>
                    <w:t>ow</w:t>
                  </w:r>
                </w:p>
              </w:tc>
              <w:tc>
                <w:tcPr>
                  <w:tcW w:w="3534" w:type="dxa"/>
                </w:tcPr>
                <w:p w14:paraId="43BD2DC4" w14:textId="77777777" w:rsidR="00AC5673" w:rsidRPr="00A21A50" w:rsidRDefault="00AC5673" w:rsidP="009642CA">
                  <w:pPr>
                    <w:rPr>
                      <w:sz w:val="18"/>
                      <w:szCs w:val="18"/>
                    </w:rPr>
                  </w:pPr>
                  <w:r w:rsidRPr="00A21A50">
                    <w:rPr>
                      <w:sz w:val="18"/>
                      <w:szCs w:val="18"/>
                    </w:rPr>
                    <w:t>0.10</w:t>
                  </w:r>
                </w:p>
              </w:tc>
            </w:tr>
          </w:tbl>
          <w:p w14:paraId="2BA215E7" w14:textId="77777777" w:rsidR="00AC5673" w:rsidRPr="00A21A50" w:rsidRDefault="00AC5673" w:rsidP="009642CA">
            <w:pPr>
              <w:rPr>
                <w:sz w:val="18"/>
                <w:szCs w:val="18"/>
              </w:rPr>
            </w:pPr>
          </w:p>
        </w:tc>
      </w:tr>
      <w:tr w:rsidR="00AC5673" w:rsidRPr="00A21A50" w14:paraId="053405AE" w14:textId="77777777" w:rsidTr="009642CA">
        <w:tc>
          <w:tcPr>
            <w:tcW w:w="1252" w:type="pct"/>
            <w:shd w:val="clear" w:color="auto" w:fill="E6E5E5" w:themeFill="background2"/>
          </w:tcPr>
          <w:p w14:paraId="194F3045" w14:textId="77777777" w:rsidR="00AC5673" w:rsidRPr="00A21A50" w:rsidRDefault="00AC5673" w:rsidP="009642CA">
            <w:pPr>
              <w:rPr>
                <w:sz w:val="18"/>
                <w:szCs w:val="18"/>
              </w:rPr>
            </w:pPr>
            <w:r w:rsidRPr="00A21A50">
              <w:rPr>
                <w:sz w:val="18"/>
                <w:szCs w:val="18"/>
              </w:rPr>
              <w:t>Choice of data or Measurement methods and procedures</w:t>
            </w:r>
          </w:p>
        </w:tc>
        <w:tc>
          <w:tcPr>
            <w:tcW w:w="3748" w:type="pct"/>
          </w:tcPr>
          <w:p w14:paraId="0DFB8543" w14:textId="77777777" w:rsidR="00AC5673" w:rsidRPr="00A21A50" w:rsidRDefault="00AC5673" w:rsidP="009642CA">
            <w:pPr>
              <w:rPr>
                <w:sz w:val="18"/>
                <w:szCs w:val="18"/>
              </w:rPr>
            </w:pPr>
            <w:r w:rsidRPr="00A21A50">
              <w:rPr>
                <w:sz w:val="18"/>
                <w:szCs w:val="18"/>
              </w:rPr>
              <w:t>IPCC default value</w:t>
            </w:r>
          </w:p>
        </w:tc>
      </w:tr>
      <w:tr w:rsidR="00AC5673" w:rsidRPr="00A21A50" w14:paraId="0BA994F3" w14:textId="77777777" w:rsidTr="009642CA">
        <w:tc>
          <w:tcPr>
            <w:tcW w:w="1252" w:type="pct"/>
            <w:shd w:val="clear" w:color="auto" w:fill="E6E5E5" w:themeFill="background2"/>
          </w:tcPr>
          <w:p w14:paraId="37CA8960" w14:textId="77777777" w:rsidR="00AC5673" w:rsidRPr="00A21A50" w:rsidRDefault="00AC5673" w:rsidP="009642CA">
            <w:pPr>
              <w:rPr>
                <w:sz w:val="18"/>
                <w:szCs w:val="18"/>
              </w:rPr>
            </w:pPr>
            <w:r w:rsidRPr="00A21A50">
              <w:rPr>
                <w:sz w:val="18"/>
                <w:szCs w:val="18"/>
              </w:rPr>
              <w:t>Purpose of data</w:t>
            </w:r>
          </w:p>
        </w:tc>
        <w:tc>
          <w:tcPr>
            <w:tcW w:w="3748" w:type="pct"/>
          </w:tcPr>
          <w:p w14:paraId="7005054F"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6D308B97" w14:textId="77777777" w:rsidTr="009642CA">
        <w:tc>
          <w:tcPr>
            <w:tcW w:w="1252" w:type="pct"/>
            <w:shd w:val="clear" w:color="auto" w:fill="E6E5E5" w:themeFill="background2"/>
          </w:tcPr>
          <w:p w14:paraId="03C3DB77" w14:textId="77777777" w:rsidR="00AC5673" w:rsidRPr="00A21A50" w:rsidRDefault="00AC5673" w:rsidP="009642CA">
            <w:pPr>
              <w:rPr>
                <w:sz w:val="18"/>
                <w:szCs w:val="18"/>
              </w:rPr>
            </w:pPr>
            <w:r w:rsidRPr="00A21A50">
              <w:rPr>
                <w:sz w:val="18"/>
                <w:szCs w:val="18"/>
              </w:rPr>
              <w:t>Additional comment:</w:t>
            </w:r>
          </w:p>
        </w:tc>
        <w:tc>
          <w:tcPr>
            <w:tcW w:w="3748" w:type="pct"/>
          </w:tcPr>
          <w:p w14:paraId="0BC705A7" w14:textId="77777777" w:rsidR="00AC5673" w:rsidRPr="00A21A50" w:rsidRDefault="00AC5673" w:rsidP="009642CA">
            <w:pPr>
              <w:rPr>
                <w:sz w:val="18"/>
                <w:szCs w:val="18"/>
              </w:rPr>
            </w:pPr>
            <w:r w:rsidRPr="00A21A50">
              <w:rPr>
                <w:sz w:val="18"/>
                <w:szCs w:val="18"/>
              </w:rPr>
              <w:t>N/A</w:t>
            </w:r>
          </w:p>
        </w:tc>
      </w:tr>
    </w:tbl>
    <w:p w14:paraId="7A681B56" w14:textId="77777777" w:rsidR="00AC5673" w:rsidRPr="00A21A50" w:rsidRDefault="00AC5673" w:rsidP="00AC5673">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03"/>
        <w:gridCol w:w="8119"/>
      </w:tblGrid>
      <w:tr w:rsidR="00AC5673" w:rsidRPr="00A21A50" w14:paraId="125AE75A" w14:textId="77777777" w:rsidTr="00AD13E5">
        <w:tc>
          <w:tcPr>
            <w:tcW w:w="1176" w:type="pct"/>
            <w:shd w:val="clear" w:color="auto" w:fill="E6E5E5" w:themeFill="background2"/>
          </w:tcPr>
          <w:p w14:paraId="324DED97" w14:textId="77777777" w:rsidR="00AC5673" w:rsidRPr="00A21A50" w:rsidRDefault="00AC5673" w:rsidP="009642CA">
            <w:pPr>
              <w:rPr>
                <w:sz w:val="18"/>
                <w:szCs w:val="18"/>
              </w:rPr>
            </w:pPr>
            <w:r w:rsidRPr="00A21A50">
              <w:rPr>
                <w:sz w:val="18"/>
                <w:szCs w:val="18"/>
              </w:rPr>
              <w:t>Data / Parameter</w:t>
            </w:r>
          </w:p>
        </w:tc>
        <w:tc>
          <w:tcPr>
            <w:tcW w:w="3824" w:type="pct"/>
          </w:tcPr>
          <w:p w14:paraId="72A07FFC" w14:textId="77777777" w:rsidR="00AC5673" w:rsidRPr="00A21A50" w:rsidRDefault="00AC5673" w:rsidP="009642CA">
            <w:pPr>
              <w:rPr>
                <w:sz w:val="18"/>
                <w:szCs w:val="18"/>
                <w:vertAlign w:val="subscript"/>
              </w:rPr>
            </w:pPr>
            <w:r w:rsidRPr="00A21A50">
              <w:rPr>
                <w:sz w:val="18"/>
                <w:szCs w:val="18"/>
              </w:rPr>
              <w:t>MCF(k)</w:t>
            </w:r>
            <w:r w:rsidRPr="00A21A50" w:rsidDel="00B55D55">
              <w:rPr>
                <w:rStyle w:val="CommentReference"/>
                <w:sz w:val="18"/>
                <w:szCs w:val="18"/>
              </w:rPr>
              <w:t xml:space="preserve"> </w:t>
            </w:r>
          </w:p>
        </w:tc>
      </w:tr>
      <w:tr w:rsidR="00AC5673" w:rsidRPr="00A21A50" w14:paraId="6F22A8DC" w14:textId="77777777" w:rsidTr="00AD13E5">
        <w:tc>
          <w:tcPr>
            <w:tcW w:w="1176" w:type="pct"/>
            <w:shd w:val="clear" w:color="auto" w:fill="E6E5E5" w:themeFill="background2"/>
          </w:tcPr>
          <w:p w14:paraId="446A2476" w14:textId="77777777" w:rsidR="00AC5673" w:rsidRPr="00A21A50" w:rsidRDefault="00AC5673" w:rsidP="009642CA">
            <w:pPr>
              <w:rPr>
                <w:sz w:val="18"/>
                <w:szCs w:val="18"/>
              </w:rPr>
            </w:pPr>
            <w:r w:rsidRPr="00A21A50">
              <w:rPr>
                <w:sz w:val="18"/>
                <w:szCs w:val="18"/>
              </w:rPr>
              <w:t>Unit</w:t>
            </w:r>
          </w:p>
        </w:tc>
        <w:tc>
          <w:tcPr>
            <w:tcW w:w="3824" w:type="pct"/>
          </w:tcPr>
          <w:p w14:paraId="3705A89F" w14:textId="77777777" w:rsidR="00AC5673" w:rsidRPr="00A21A50" w:rsidRDefault="00AC5673" w:rsidP="009642CA">
            <w:pPr>
              <w:rPr>
                <w:sz w:val="18"/>
                <w:szCs w:val="18"/>
              </w:rPr>
            </w:pPr>
            <w:r w:rsidRPr="00A21A50">
              <w:rPr>
                <w:sz w:val="18"/>
                <w:szCs w:val="18"/>
              </w:rPr>
              <w:t>%</w:t>
            </w:r>
          </w:p>
        </w:tc>
      </w:tr>
      <w:tr w:rsidR="00AC5673" w:rsidRPr="00A21A50" w14:paraId="54FBD523" w14:textId="77777777" w:rsidTr="00AD13E5">
        <w:tc>
          <w:tcPr>
            <w:tcW w:w="1176" w:type="pct"/>
            <w:shd w:val="clear" w:color="auto" w:fill="E6E5E5" w:themeFill="background2"/>
          </w:tcPr>
          <w:p w14:paraId="1FB4FC9B" w14:textId="77777777" w:rsidR="00AC5673" w:rsidRPr="00A21A50" w:rsidRDefault="00AC5673" w:rsidP="009642CA">
            <w:pPr>
              <w:rPr>
                <w:sz w:val="18"/>
                <w:szCs w:val="18"/>
              </w:rPr>
            </w:pPr>
            <w:r w:rsidRPr="00A21A50">
              <w:rPr>
                <w:sz w:val="18"/>
                <w:szCs w:val="18"/>
              </w:rPr>
              <w:t>Description</w:t>
            </w:r>
          </w:p>
        </w:tc>
        <w:tc>
          <w:tcPr>
            <w:tcW w:w="3824" w:type="pct"/>
          </w:tcPr>
          <w:p w14:paraId="7D4B835F" w14:textId="751BC257" w:rsidR="00AC5673" w:rsidRPr="00A21A50" w:rsidRDefault="00AC5673" w:rsidP="009642CA">
            <w:pPr>
              <w:rPr>
                <w:sz w:val="18"/>
                <w:szCs w:val="18"/>
              </w:rPr>
            </w:pPr>
            <w:r w:rsidRPr="00A21A50">
              <w:rPr>
                <w:sz w:val="18"/>
                <w:szCs w:val="18"/>
              </w:rPr>
              <w:t xml:space="preserve">Methane conversion factors for each manure management system by climate </w:t>
            </w:r>
            <w:r w:rsidR="006B0BE7">
              <w:rPr>
                <w:sz w:val="18"/>
                <w:szCs w:val="18"/>
              </w:rPr>
              <w:t>zone</w:t>
            </w:r>
            <w:r w:rsidR="00346097">
              <w:rPr>
                <w:sz w:val="18"/>
                <w:szCs w:val="18"/>
              </w:rPr>
              <w:t>,</w:t>
            </w:r>
            <w:r w:rsidR="002C6651">
              <w:rPr>
                <w:sz w:val="18"/>
                <w:szCs w:val="18"/>
              </w:rPr>
              <w:t xml:space="preserve"> Cambodia </w:t>
            </w:r>
            <w:r w:rsidR="007E321E">
              <w:rPr>
                <w:sz w:val="18"/>
                <w:szCs w:val="18"/>
              </w:rPr>
              <w:t>located in Warm Tropical Wet for</w:t>
            </w:r>
            <w:r w:rsidR="0071555D">
              <w:rPr>
                <w:sz w:val="18"/>
                <w:szCs w:val="18"/>
              </w:rPr>
              <w:t xml:space="preserve"> 10</w:t>
            </w:r>
            <w:r w:rsidR="00F56EF8">
              <w:rPr>
                <w:sz w:val="18"/>
                <w:szCs w:val="18"/>
              </w:rPr>
              <w:t xml:space="preserve"> months and in Warm Tropical Dry</w:t>
            </w:r>
            <w:r w:rsidR="007817E8">
              <w:rPr>
                <w:sz w:val="18"/>
                <w:szCs w:val="18"/>
              </w:rPr>
              <w:t xml:space="preserve"> for 2 months based on </w:t>
            </w:r>
            <w:r w:rsidR="00CB3652">
              <w:rPr>
                <w:sz w:val="18"/>
                <w:szCs w:val="18"/>
              </w:rPr>
              <w:t xml:space="preserve">the </w:t>
            </w:r>
            <w:r w:rsidR="007817E8">
              <w:rPr>
                <w:sz w:val="18"/>
                <w:szCs w:val="18"/>
              </w:rPr>
              <w:t>average monthly temperature</w:t>
            </w:r>
            <w:r w:rsidR="00CB3652">
              <w:rPr>
                <w:sz w:val="18"/>
                <w:szCs w:val="18"/>
              </w:rPr>
              <w:t xml:space="preserve"> defi</w:t>
            </w:r>
            <w:r w:rsidR="0061400E">
              <w:rPr>
                <w:sz w:val="18"/>
                <w:szCs w:val="18"/>
              </w:rPr>
              <w:t>ned in IPCC, 2019</w:t>
            </w:r>
            <w:r w:rsidR="0063068C">
              <w:rPr>
                <w:sz w:val="18"/>
                <w:szCs w:val="18"/>
              </w:rPr>
              <w:t xml:space="preserve"> refinement</w:t>
            </w:r>
            <w:r w:rsidR="00DA67B6">
              <w:rPr>
                <w:rStyle w:val="FootnoteReference"/>
                <w:sz w:val="18"/>
                <w:szCs w:val="18"/>
              </w:rPr>
              <w:footnoteReference w:id="10"/>
            </w:r>
            <w:r w:rsidR="00FE2ABB">
              <w:rPr>
                <w:sz w:val="18"/>
                <w:szCs w:val="18"/>
              </w:rPr>
              <w:t>.</w:t>
            </w:r>
          </w:p>
        </w:tc>
      </w:tr>
      <w:tr w:rsidR="00AC5673" w:rsidRPr="00A21A50" w14:paraId="53036484" w14:textId="77777777" w:rsidTr="00AD13E5">
        <w:tc>
          <w:tcPr>
            <w:tcW w:w="1176" w:type="pct"/>
            <w:shd w:val="clear" w:color="auto" w:fill="E6E5E5" w:themeFill="background2"/>
          </w:tcPr>
          <w:p w14:paraId="5C2C82D8" w14:textId="77777777" w:rsidR="00AC5673" w:rsidRPr="00A21A50" w:rsidRDefault="00AC5673" w:rsidP="009642CA">
            <w:pPr>
              <w:rPr>
                <w:sz w:val="18"/>
                <w:szCs w:val="18"/>
              </w:rPr>
            </w:pPr>
            <w:r w:rsidRPr="00A21A50">
              <w:rPr>
                <w:sz w:val="18"/>
                <w:szCs w:val="18"/>
              </w:rPr>
              <w:t>Source of data</w:t>
            </w:r>
          </w:p>
        </w:tc>
        <w:tc>
          <w:tcPr>
            <w:tcW w:w="3824" w:type="pct"/>
          </w:tcPr>
          <w:p w14:paraId="32A47E39" w14:textId="653959F8" w:rsidR="00AC5673" w:rsidRPr="00A21A50" w:rsidRDefault="00AC5673" w:rsidP="009642CA">
            <w:pPr>
              <w:rPr>
                <w:sz w:val="18"/>
                <w:szCs w:val="18"/>
              </w:rPr>
            </w:pPr>
            <w:r w:rsidRPr="00A21A50">
              <w:rPr>
                <w:sz w:val="18"/>
                <w:szCs w:val="18"/>
              </w:rPr>
              <w:t xml:space="preserve">IPCC default values </w:t>
            </w:r>
            <w:r w:rsidR="00BC1F96" w:rsidRPr="00A21A50">
              <w:rPr>
                <w:sz w:val="18"/>
                <w:szCs w:val="18"/>
              </w:rPr>
              <w:t>from Tables 10.</w:t>
            </w:r>
            <w:r w:rsidR="00BC1F96">
              <w:rPr>
                <w:sz w:val="18"/>
                <w:szCs w:val="18"/>
              </w:rPr>
              <w:t>17</w:t>
            </w:r>
            <w:r w:rsidR="00BC1F96" w:rsidRPr="00A21A50">
              <w:rPr>
                <w:sz w:val="18"/>
                <w:szCs w:val="18"/>
              </w:rPr>
              <w:t>, Chapter 10, Volume 4 of the 20</w:t>
            </w:r>
            <w:r w:rsidR="00BC1F96">
              <w:rPr>
                <w:sz w:val="18"/>
                <w:szCs w:val="18"/>
              </w:rPr>
              <w:t>19</w:t>
            </w:r>
            <w:r w:rsidR="00BC1F96" w:rsidRPr="00A21A50">
              <w:rPr>
                <w:sz w:val="18"/>
                <w:szCs w:val="18"/>
              </w:rPr>
              <w:t xml:space="preserve"> </w:t>
            </w:r>
            <w:r w:rsidR="00BC1F96">
              <w:rPr>
                <w:sz w:val="18"/>
                <w:szCs w:val="18"/>
              </w:rPr>
              <w:t xml:space="preserve">refinement to the </w:t>
            </w:r>
            <w:r w:rsidR="00BC1F96" w:rsidRPr="00A21A50">
              <w:rPr>
                <w:sz w:val="18"/>
                <w:szCs w:val="18"/>
              </w:rPr>
              <w:t xml:space="preserve">IPCC </w:t>
            </w:r>
            <w:r w:rsidR="00BC1F96">
              <w:rPr>
                <w:sz w:val="18"/>
                <w:szCs w:val="18"/>
              </w:rPr>
              <w:t xml:space="preserve">2006 </w:t>
            </w:r>
            <w:r w:rsidR="00BC1F96" w:rsidRPr="00A21A50">
              <w:rPr>
                <w:sz w:val="18"/>
                <w:szCs w:val="18"/>
              </w:rPr>
              <w:t>Guidelines</w:t>
            </w:r>
            <w:r w:rsidR="00CF3D94">
              <w:rPr>
                <w:sz w:val="18"/>
                <w:szCs w:val="18"/>
              </w:rPr>
              <w:t xml:space="preserve"> and ER spreadsheet</w:t>
            </w:r>
            <w:r w:rsidR="007D2FE8">
              <w:rPr>
                <w:sz w:val="18"/>
                <w:szCs w:val="18"/>
              </w:rPr>
              <w:t>, Tab</w:t>
            </w:r>
            <w:r w:rsidR="00CF3D94">
              <w:rPr>
                <w:sz w:val="18"/>
                <w:szCs w:val="18"/>
              </w:rPr>
              <w:t xml:space="preserve"> </w:t>
            </w:r>
            <w:r w:rsidR="007D2FE8" w:rsidRPr="007D2FE8">
              <w:rPr>
                <w:sz w:val="18"/>
                <w:szCs w:val="18"/>
              </w:rPr>
              <w:t>MS_AWMS</w:t>
            </w:r>
            <w:r w:rsidR="005E6CDA">
              <w:rPr>
                <w:sz w:val="18"/>
                <w:szCs w:val="18"/>
              </w:rPr>
              <w:t xml:space="preserve">, </w:t>
            </w:r>
            <w:r w:rsidR="0022626A">
              <w:rPr>
                <w:sz w:val="18"/>
                <w:szCs w:val="18"/>
              </w:rPr>
              <w:t>B15:J15.</w:t>
            </w:r>
          </w:p>
          <w:p w14:paraId="6B8B1DCE" w14:textId="77777777" w:rsidR="00AC5673" w:rsidRPr="00A21A50" w:rsidRDefault="00AC5673" w:rsidP="009642CA">
            <w:pPr>
              <w:rPr>
                <w:sz w:val="18"/>
                <w:szCs w:val="18"/>
              </w:rPr>
            </w:pPr>
          </w:p>
        </w:tc>
      </w:tr>
      <w:tr w:rsidR="00AC5673" w:rsidRPr="00A21A50" w14:paraId="1C3CC497" w14:textId="77777777" w:rsidTr="00AD13E5">
        <w:tc>
          <w:tcPr>
            <w:tcW w:w="1176" w:type="pct"/>
            <w:shd w:val="clear" w:color="auto" w:fill="E6E5E5" w:themeFill="background2"/>
          </w:tcPr>
          <w:p w14:paraId="4433FF62" w14:textId="77777777" w:rsidR="00AC5673" w:rsidRPr="00A21A50" w:rsidRDefault="00AC5673" w:rsidP="009642CA">
            <w:pPr>
              <w:rPr>
                <w:sz w:val="18"/>
                <w:szCs w:val="18"/>
              </w:rPr>
            </w:pPr>
            <w:r w:rsidRPr="00A21A50">
              <w:rPr>
                <w:sz w:val="18"/>
                <w:szCs w:val="18"/>
              </w:rPr>
              <w:t>Value(s) applied</w:t>
            </w:r>
          </w:p>
        </w:tc>
        <w:tc>
          <w:tcPr>
            <w:tcW w:w="3824" w:type="pct"/>
          </w:tcPr>
          <w:p w14:paraId="19D92DDE" w14:textId="77777777" w:rsidR="00AC5673" w:rsidRPr="00A21A50" w:rsidRDefault="00AC5673" w:rsidP="009642CA">
            <w:pPr>
              <w:rPr>
                <w:sz w:val="18"/>
                <w:szCs w:val="18"/>
              </w:rPr>
            </w:pPr>
            <w:r w:rsidRPr="00A21A50">
              <w:rPr>
                <w:sz w:val="18"/>
                <w:szCs w:val="18"/>
              </w:rPr>
              <w:t xml:space="preserve"> </w:t>
            </w:r>
          </w:p>
          <w:tbl>
            <w:tblPr>
              <w:tblStyle w:val="SDMTableDocInfo"/>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75"/>
              <w:gridCol w:w="933"/>
              <w:gridCol w:w="830"/>
              <w:gridCol w:w="1341"/>
              <w:gridCol w:w="1401"/>
              <w:gridCol w:w="727"/>
              <w:gridCol w:w="896"/>
            </w:tblGrid>
            <w:tr w:rsidR="00AC5673" w:rsidRPr="00A21A50" w14:paraId="4C93878A" w14:textId="77777777" w:rsidTr="009642CA">
              <w:trPr>
                <w:cnfStyle w:val="100000000000" w:firstRow="1" w:lastRow="0" w:firstColumn="0" w:lastColumn="0" w:oddVBand="0" w:evenVBand="0" w:oddHBand="0" w:evenHBand="0" w:firstRowFirstColumn="0" w:firstRowLastColumn="0" w:lastRowFirstColumn="0" w:lastRowLastColumn="0"/>
                <w:trHeight w:val="292"/>
              </w:trPr>
              <w:tc>
                <w:tcPr>
                  <w:tcW w:w="795" w:type="pct"/>
                  <w:shd w:val="clear" w:color="auto" w:fill="A6A6A6" w:themeFill="background1" w:themeFillShade="A6"/>
                  <w:noWrap/>
                  <w:hideMark/>
                </w:tcPr>
                <w:p w14:paraId="3BC15A44" w14:textId="77777777" w:rsidR="00AC5673" w:rsidRPr="00A21A50" w:rsidRDefault="00AC5673" w:rsidP="00AC5673">
                  <w:pPr>
                    <w:rPr>
                      <w:sz w:val="18"/>
                      <w:szCs w:val="18"/>
                    </w:rPr>
                  </w:pPr>
                  <w:r w:rsidRPr="00A21A50">
                    <w:rPr>
                      <w:sz w:val="18"/>
                      <w:szCs w:val="18"/>
                    </w:rPr>
                    <w:t>Anaerobic lagoon</w:t>
                  </w:r>
                </w:p>
              </w:tc>
              <w:tc>
                <w:tcPr>
                  <w:tcW w:w="491" w:type="pct"/>
                  <w:shd w:val="clear" w:color="auto" w:fill="A6A6A6" w:themeFill="background1" w:themeFillShade="A6"/>
                </w:tcPr>
                <w:p w14:paraId="03B0BA86" w14:textId="77777777" w:rsidR="00AC5673" w:rsidRPr="00A21A50" w:rsidRDefault="00AC5673" w:rsidP="00AC5673">
                  <w:pPr>
                    <w:rPr>
                      <w:sz w:val="18"/>
                      <w:szCs w:val="18"/>
                    </w:rPr>
                  </w:pPr>
                  <w:r w:rsidRPr="00A21A50">
                    <w:rPr>
                      <w:sz w:val="18"/>
                      <w:szCs w:val="18"/>
                    </w:rPr>
                    <w:t>Slurry</w:t>
                  </w:r>
                </w:p>
              </w:tc>
              <w:tc>
                <w:tcPr>
                  <w:tcW w:w="796" w:type="pct"/>
                  <w:shd w:val="clear" w:color="auto" w:fill="A6A6A6" w:themeFill="background1" w:themeFillShade="A6"/>
                  <w:noWrap/>
                  <w:hideMark/>
                </w:tcPr>
                <w:p w14:paraId="2DF055A9" w14:textId="77777777" w:rsidR="00AC5673" w:rsidRPr="00A21A50" w:rsidRDefault="00AC5673" w:rsidP="00AC5673">
                  <w:pPr>
                    <w:rPr>
                      <w:sz w:val="18"/>
                      <w:szCs w:val="18"/>
                    </w:rPr>
                  </w:pPr>
                  <w:r w:rsidRPr="00A21A50">
                    <w:rPr>
                      <w:sz w:val="18"/>
                      <w:szCs w:val="18"/>
                    </w:rPr>
                    <w:t>Dry lot</w:t>
                  </w:r>
                </w:p>
              </w:tc>
              <w:tc>
                <w:tcPr>
                  <w:tcW w:w="696" w:type="pct"/>
                  <w:shd w:val="clear" w:color="auto" w:fill="A6A6A6" w:themeFill="background1" w:themeFillShade="A6"/>
                  <w:noWrap/>
                  <w:hideMark/>
                </w:tcPr>
                <w:p w14:paraId="781309F6" w14:textId="77777777" w:rsidR="00AC5673" w:rsidRPr="00A21A50" w:rsidRDefault="00AC5673" w:rsidP="00AC5673">
                  <w:pPr>
                    <w:rPr>
                      <w:sz w:val="18"/>
                      <w:szCs w:val="18"/>
                    </w:rPr>
                  </w:pPr>
                  <w:r w:rsidRPr="00A21A50">
                    <w:rPr>
                      <w:sz w:val="18"/>
                      <w:szCs w:val="18"/>
                    </w:rPr>
                    <w:t>Daily spread</w:t>
                  </w:r>
                </w:p>
              </w:tc>
              <w:tc>
                <w:tcPr>
                  <w:tcW w:w="696" w:type="pct"/>
                  <w:shd w:val="clear" w:color="auto" w:fill="A6A6A6" w:themeFill="background1" w:themeFillShade="A6"/>
                  <w:noWrap/>
                  <w:hideMark/>
                </w:tcPr>
                <w:p w14:paraId="0D720CD8" w14:textId="77777777" w:rsidR="00AC5673" w:rsidRPr="00A21A50" w:rsidRDefault="00AC5673" w:rsidP="00AC5673">
                  <w:pPr>
                    <w:rPr>
                      <w:sz w:val="18"/>
                      <w:szCs w:val="18"/>
                    </w:rPr>
                  </w:pPr>
                  <w:r w:rsidRPr="00A21A50">
                    <w:rPr>
                      <w:sz w:val="18"/>
                      <w:szCs w:val="18"/>
                    </w:rPr>
                    <w:t>Solid storage</w:t>
                  </w:r>
                </w:p>
              </w:tc>
              <w:tc>
                <w:tcPr>
                  <w:tcW w:w="696" w:type="pct"/>
                  <w:shd w:val="clear" w:color="auto" w:fill="A6A6A6" w:themeFill="background1" w:themeFillShade="A6"/>
                  <w:noWrap/>
                  <w:hideMark/>
                </w:tcPr>
                <w:p w14:paraId="6B63724A" w14:textId="77777777" w:rsidR="00AC5673" w:rsidRPr="00A21A50" w:rsidRDefault="00AC5673" w:rsidP="00AC5673">
                  <w:pPr>
                    <w:rPr>
                      <w:sz w:val="18"/>
                      <w:szCs w:val="18"/>
                    </w:rPr>
                  </w:pPr>
                  <w:r w:rsidRPr="00A21A50">
                    <w:rPr>
                      <w:sz w:val="18"/>
                      <w:szCs w:val="18"/>
                    </w:rPr>
                    <w:t>Other</w:t>
                  </w:r>
                </w:p>
              </w:tc>
              <w:tc>
                <w:tcPr>
                  <w:tcW w:w="831" w:type="pct"/>
                  <w:shd w:val="clear" w:color="auto" w:fill="A6A6A6" w:themeFill="background1" w:themeFillShade="A6"/>
                  <w:noWrap/>
                  <w:hideMark/>
                </w:tcPr>
                <w:p w14:paraId="61246715" w14:textId="77777777" w:rsidR="00AC5673" w:rsidRPr="00A21A50" w:rsidRDefault="00AC5673" w:rsidP="00AC5673">
                  <w:pPr>
                    <w:rPr>
                      <w:sz w:val="18"/>
                      <w:szCs w:val="18"/>
                    </w:rPr>
                  </w:pPr>
                  <w:r w:rsidRPr="00A21A50">
                    <w:rPr>
                      <w:sz w:val="18"/>
                      <w:szCs w:val="18"/>
                    </w:rPr>
                    <w:t>Pasture</w:t>
                  </w:r>
                </w:p>
              </w:tc>
            </w:tr>
            <w:tr w:rsidR="00AC5673" w:rsidRPr="00A21A50" w14:paraId="711A4373" w14:textId="77777777" w:rsidTr="009642CA">
              <w:trPr>
                <w:trHeight w:val="300"/>
              </w:trPr>
              <w:tc>
                <w:tcPr>
                  <w:tcW w:w="795" w:type="pct"/>
                  <w:noWrap/>
                  <w:hideMark/>
                </w:tcPr>
                <w:p w14:paraId="52C39D16" w14:textId="77777777" w:rsidR="00AC5673" w:rsidRPr="00A21A50" w:rsidRDefault="00AC5673" w:rsidP="00AC5673">
                  <w:pPr>
                    <w:rPr>
                      <w:sz w:val="18"/>
                      <w:szCs w:val="18"/>
                    </w:rPr>
                  </w:pPr>
                  <w:r w:rsidRPr="00A21A50">
                    <w:rPr>
                      <w:sz w:val="18"/>
                      <w:szCs w:val="18"/>
                    </w:rPr>
                    <w:t>80%</w:t>
                  </w:r>
                </w:p>
              </w:tc>
              <w:tc>
                <w:tcPr>
                  <w:tcW w:w="491" w:type="pct"/>
                </w:tcPr>
                <w:p w14:paraId="356E3AAC" w14:textId="643D6585" w:rsidR="00AC5673" w:rsidRPr="00A21A50" w:rsidRDefault="00AC5673" w:rsidP="00AC5673">
                  <w:pPr>
                    <w:rPr>
                      <w:sz w:val="18"/>
                      <w:szCs w:val="18"/>
                    </w:rPr>
                  </w:pPr>
                  <w:r w:rsidRPr="00A21A50">
                    <w:rPr>
                      <w:sz w:val="18"/>
                      <w:szCs w:val="18"/>
                    </w:rPr>
                    <w:t>7</w:t>
                  </w:r>
                  <w:r w:rsidR="00D44480">
                    <w:rPr>
                      <w:sz w:val="18"/>
                      <w:szCs w:val="18"/>
                    </w:rPr>
                    <w:t>4.22</w:t>
                  </w:r>
                  <w:r w:rsidRPr="00A21A50">
                    <w:rPr>
                      <w:sz w:val="18"/>
                      <w:szCs w:val="18"/>
                    </w:rPr>
                    <w:t>%</w:t>
                  </w:r>
                </w:p>
              </w:tc>
              <w:tc>
                <w:tcPr>
                  <w:tcW w:w="796" w:type="pct"/>
                  <w:noWrap/>
                  <w:hideMark/>
                </w:tcPr>
                <w:p w14:paraId="60CD9E9E" w14:textId="77777777" w:rsidR="00AC5673" w:rsidRPr="00A21A50" w:rsidRDefault="00AC5673" w:rsidP="00AC5673">
                  <w:pPr>
                    <w:rPr>
                      <w:sz w:val="18"/>
                      <w:szCs w:val="18"/>
                    </w:rPr>
                  </w:pPr>
                  <w:r w:rsidRPr="00A21A50">
                    <w:rPr>
                      <w:sz w:val="18"/>
                      <w:szCs w:val="18"/>
                    </w:rPr>
                    <w:t>2%</w:t>
                  </w:r>
                </w:p>
              </w:tc>
              <w:tc>
                <w:tcPr>
                  <w:tcW w:w="696" w:type="pct"/>
                  <w:noWrap/>
                  <w:hideMark/>
                </w:tcPr>
                <w:p w14:paraId="4B4AEDD6" w14:textId="77777777" w:rsidR="00AC5673" w:rsidRPr="00A21A50" w:rsidRDefault="00AC5673" w:rsidP="00AC5673">
                  <w:pPr>
                    <w:rPr>
                      <w:sz w:val="18"/>
                      <w:szCs w:val="18"/>
                    </w:rPr>
                  </w:pPr>
                  <w:r w:rsidRPr="00A21A50">
                    <w:rPr>
                      <w:sz w:val="18"/>
                      <w:szCs w:val="18"/>
                    </w:rPr>
                    <w:t>1.0%</w:t>
                  </w:r>
                </w:p>
              </w:tc>
              <w:tc>
                <w:tcPr>
                  <w:tcW w:w="696" w:type="pct"/>
                  <w:noWrap/>
                  <w:hideMark/>
                </w:tcPr>
                <w:p w14:paraId="14930DCD" w14:textId="77777777" w:rsidR="00AC5673" w:rsidRPr="00A21A50" w:rsidRDefault="00AC5673" w:rsidP="00AC5673">
                  <w:pPr>
                    <w:rPr>
                      <w:sz w:val="18"/>
                      <w:szCs w:val="18"/>
                    </w:rPr>
                  </w:pPr>
                  <w:r w:rsidRPr="00A21A50">
                    <w:rPr>
                      <w:sz w:val="18"/>
                      <w:szCs w:val="18"/>
                    </w:rPr>
                    <w:t>5%</w:t>
                  </w:r>
                </w:p>
              </w:tc>
              <w:tc>
                <w:tcPr>
                  <w:tcW w:w="696" w:type="pct"/>
                  <w:noWrap/>
                  <w:hideMark/>
                </w:tcPr>
                <w:p w14:paraId="688529E4" w14:textId="77777777" w:rsidR="00AC5673" w:rsidRPr="00A21A50" w:rsidRDefault="00AC5673" w:rsidP="00AC5673">
                  <w:pPr>
                    <w:rPr>
                      <w:sz w:val="18"/>
                      <w:szCs w:val="18"/>
                    </w:rPr>
                  </w:pPr>
                  <w:r w:rsidRPr="00A21A50">
                    <w:rPr>
                      <w:sz w:val="18"/>
                      <w:szCs w:val="18"/>
                    </w:rPr>
                    <w:t>1%</w:t>
                  </w:r>
                </w:p>
              </w:tc>
              <w:tc>
                <w:tcPr>
                  <w:tcW w:w="831" w:type="pct"/>
                  <w:noWrap/>
                  <w:hideMark/>
                </w:tcPr>
                <w:p w14:paraId="57A5076A" w14:textId="77777777" w:rsidR="00AC5673" w:rsidRPr="00A21A50" w:rsidRDefault="00AC5673" w:rsidP="00AC5673">
                  <w:pPr>
                    <w:rPr>
                      <w:sz w:val="18"/>
                      <w:szCs w:val="18"/>
                    </w:rPr>
                  </w:pPr>
                  <w:r w:rsidRPr="00A21A50">
                    <w:rPr>
                      <w:sz w:val="18"/>
                      <w:szCs w:val="18"/>
                    </w:rPr>
                    <w:t>2%</w:t>
                  </w:r>
                </w:p>
              </w:tc>
            </w:tr>
          </w:tbl>
          <w:p w14:paraId="179A79BB" w14:textId="77777777" w:rsidR="00AC5673" w:rsidRPr="00A21A50" w:rsidRDefault="00AC5673" w:rsidP="009642CA">
            <w:pPr>
              <w:rPr>
                <w:sz w:val="18"/>
                <w:szCs w:val="18"/>
              </w:rPr>
            </w:pPr>
          </w:p>
        </w:tc>
      </w:tr>
      <w:tr w:rsidR="00AC5673" w:rsidRPr="00A21A50" w14:paraId="54008E38" w14:textId="77777777" w:rsidTr="00AD13E5">
        <w:tc>
          <w:tcPr>
            <w:tcW w:w="1176" w:type="pct"/>
            <w:shd w:val="clear" w:color="auto" w:fill="E6E5E5" w:themeFill="background2"/>
            <w:vAlign w:val="center"/>
          </w:tcPr>
          <w:p w14:paraId="624E9D89" w14:textId="77777777" w:rsidR="00AC5673" w:rsidRPr="00A21A50" w:rsidRDefault="00AC5673" w:rsidP="009642CA">
            <w:pPr>
              <w:rPr>
                <w:sz w:val="18"/>
                <w:szCs w:val="18"/>
              </w:rPr>
            </w:pPr>
            <w:r w:rsidRPr="00A21A50">
              <w:rPr>
                <w:sz w:val="18"/>
                <w:szCs w:val="18"/>
              </w:rPr>
              <w:t xml:space="preserve">Choice of data or measurement methods and procedures </w:t>
            </w:r>
          </w:p>
        </w:tc>
        <w:tc>
          <w:tcPr>
            <w:tcW w:w="3824" w:type="pct"/>
            <w:vAlign w:val="center"/>
          </w:tcPr>
          <w:p w14:paraId="7CFE71F3" w14:textId="382E5129" w:rsidR="00AC5673" w:rsidRPr="00A21A50" w:rsidRDefault="00AC5673" w:rsidP="009642CA">
            <w:pPr>
              <w:pStyle w:val="SDMTableBoxParaNotNumbered"/>
              <w:rPr>
                <w:sz w:val="18"/>
                <w:szCs w:val="18"/>
              </w:rPr>
            </w:pPr>
            <w:r w:rsidRPr="00A21A50">
              <w:rPr>
                <w:sz w:val="18"/>
                <w:szCs w:val="18"/>
              </w:rPr>
              <w:t>As per requirement of the methodology and sourced from Tables 10.</w:t>
            </w:r>
            <w:r w:rsidR="0063068C">
              <w:rPr>
                <w:sz w:val="18"/>
                <w:szCs w:val="18"/>
              </w:rPr>
              <w:t>17</w:t>
            </w:r>
            <w:r w:rsidRPr="00A21A50">
              <w:rPr>
                <w:sz w:val="18"/>
                <w:szCs w:val="18"/>
              </w:rPr>
              <w:t>, Chapter 10, Volume 4 of the 20</w:t>
            </w:r>
            <w:r w:rsidR="00D2262C">
              <w:rPr>
                <w:sz w:val="18"/>
                <w:szCs w:val="18"/>
              </w:rPr>
              <w:t>19</w:t>
            </w:r>
            <w:r w:rsidRPr="00A21A50">
              <w:rPr>
                <w:sz w:val="18"/>
                <w:szCs w:val="18"/>
              </w:rPr>
              <w:t xml:space="preserve"> </w:t>
            </w:r>
            <w:r w:rsidR="00DE7335">
              <w:rPr>
                <w:sz w:val="18"/>
                <w:szCs w:val="18"/>
              </w:rPr>
              <w:t xml:space="preserve">refinement to the </w:t>
            </w:r>
            <w:r w:rsidRPr="00A21A50">
              <w:rPr>
                <w:sz w:val="18"/>
                <w:szCs w:val="18"/>
              </w:rPr>
              <w:t xml:space="preserve">IPCC </w:t>
            </w:r>
            <w:r w:rsidR="00DE7335">
              <w:rPr>
                <w:sz w:val="18"/>
                <w:szCs w:val="18"/>
              </w:rPr>
              <w:t xml:space="preserve">2006 </w:t>
            </w:r>
            <w:r w:rsidRPr="00A21A50">
              <w:rPr>
                <w:sz w:val="18"/>
                <w:szCs w:val="18"/>
              </w:rPr>
              <w:t>Guidelines</w:t>
            </w:r>
          </w:p>
          <w:p w14:paraId="486667AB" w14:textId="77777777" w:rsidR="00AC5673" w:rsidRPr="00A21A50" w:rsidRDefault="00AC5673" w:rsidP="009642CA">
            <w:pPr>
              <w:pStyle w:val="SDMTableBoxParaNotNumbered"/>
              <w:rPr>
                <w:sz w:val="18"/>
                <w:szCs w:val="18"/>
              </w:rPr>
            </w:pPr>
          </w:p>
          <w:p w14:paraId="1BA3F6A5" w14:textId="77777777" w:rsidR="00AC5673" w:rsidRPr="00A21A50" w:rsidRDefault="00AC5673" w:rsidP="009642CA">
            <w:pPr>
              <w:pStyle w:val="SDMTableBoxParaNotNumbered"/>
              <w:rPr>
                <w:sz w:val="18"/>
                <w:szCs w:val="18"/>
              </w:rPr>
            </w:pPr>
            <w:r w:rsidRPr="00A21A50">
              <w:rPr>
                <w:sz w:val="18"/>
                <w:szCs w:val="18"/>
              </w:rPr>
              <w:t>The IPCC is a standard, credible source of emissions factors</w:t>
            </w:r>
            <w:r w:rsidRPr="00A21A50">
              <w:rPr>
                <w:i/>
                <w:sz w:val="18"/>
                <w:szCs w:val="18"/>
              </w:rPr>
              <w:t>.</w:t>
            </w:r>
          </w:p>
          <w:p w14:paraId="7C39E484" w14:textId="77777777" w:rsidR="00AC5673" w:rsidRPr="00A21A50" w:rsidRDefault="00AC5673" w:rsidP="009642CA">
            <w:pPr>
              <w:rPr>
                <w:sz w:val="18"/>
                <w:szCs w:val="18"/>
              </w:rPr>
            </w:pPr>
          </w:p>
        </w:tc>
      </w:tr>
      <w:tr w:rsidR="00AC5673" w:rsidRPr="00A21A50" w14:paraId="11FBAC90" w14:textId="77777777" w:rsidTr="00AD13E5">
        <w:tc>
          <w:tcPr>
            <w:tcW w:w="1176" w:type="pct"/>
            <w:shd w:val="clear" w:color="auto" w:fill="E6E5E5" w:themeFill="background2"/>
            <w:vAlign w:val="center"/>
          </w:tcPr>
          <w:p w14:paraId="345CD455" w14:textId="77777777" w:rsidR="00AC5673" w:rsidRPr="00A21A50" w:rsidRDefault="00AC5673" w:rsidP="009642CA">
            <w:pPr>
              <w:rPr>
                <w:sz w:val="18"/>
                <w:szCs w:val="18"/>
              </w:rPr>
            </w:pPr>
            <w:r w:rsidRPr="00A21A50">
              <w:rPr>
                <w:sz w:val="18"/>
                <w:szCs w:val="18"/>
              </w:rPr>
              <w:t>Purpose of data</w:t>
            </w:r>
          </w:p>
        </w:tc>
        <w:tc>
          <w:tcPr>
            <w:tcW w:w="3824" w:type="pct"/>
            <w:vAlign w:val="center"/>
          </w:tcPr>
          <w:p w14:paraId="684AA07C" w14:textId="77777777" w:rsidR="00AC5673" w:rsidRPr="00A21A50" w:rsidRDefault="00AC5673" w:rsidP="009642CA">
            <w:pPr>
              <w:rPr>
                <w:sz w:val="18"/>
                <w:szCs w:val="18"/>
              </w:rPr>
            </w:pPr>
            <w:r w:rsidRPr="00A21A50">
              <w:rPr>
                <w:sz w:val="18"/>
                <w:szCs w:val="18"/>
              </w:rPr>
              <w:t>Calculation of baseline and project emissions</w:t>
            </w:r>
          </w:p>
        </w:tc>
      </w:tr>
      <w:tr w:rsidR="00AC5673" w:rsidRPr="00A21A50" w14:paraId="6DEDD9FF" w14:textId="77777777" w:rsidTr="00AD13E5">
        <w:tc>
          <w:tcPr>
            <w:tcW w:w="1176" w:type="pct"/>
            <w:shd w:val="clear" w:color="auto" w:fill="E6E5E5" w:themeFill="background2"/>
            <w:vAlign w:val="center"/>
          </w:tcPr>
          <w:p w14:paraId="7F17B8EC" w14:textId="77777777" w:rsidR="00AC5673" w:rsidRPr="00A21A50" w:rsidRDefault="00AC5673" w:rsidP="009642CA">
            <w:pPr>
              <w:rPr>
                <w:sz w:val="18"/>
                <w:szCs w:val="18"/>
              </w:rPr>
            </w:pPr>
            <w:r w:rsidRPr="00A21A50">
              <w:rPr>
                <w:sz w:val="18"/>
                <w:szCs w:val="18"/>
              </w:rPr>
              <w:t>Additional comment</w:t>
            </w:r>
          </w:p>
        </w:tc>
        <w:tc>
          <w:tcPr>
            <w:tcW w:w="3824" w:type="pct"/>
            <w:vAlign w:val="center"/>
          </w:tcPr>
          <w:p w14:paraId="4C1E20CE" w14:textId="63EC5255" w:rsidR="00AC5673" w:rsidRPr="00A21A50" w:rsidRDefault="00AC5673" w:rsidP="009642CA">
            <w:pPr>
              <w:rPr>
                <w:sz w:val="18"/>
                <w:szCs w:val="18"/>
              </w:rPr>
            </w:pPr>
            <w:r w:rsidRPr="00A21A50">
              <w:rPr>
                <w:sz w:val="18"/>
                <w:szCs w:val="18"/>
              </w:rPr>
              <w:t>IPCC (20</w:t>
            </w:r>
            <w:r w:rsidR="004D2CDA">
              <w:rPr>
                <w:sz w:val="18"/>
                <w:szCs w:val="18"/>
              </w:rPr>
              <w:t>19</w:t>
            </w:r>
            <w:r w:rsidRPr="00A21A50">
              <w:rPr>
                <w:sz w:val="18"/>
                <w:szCs w:val="18"/>
              </w:rPr>
              <w:t>); May be updated according to any future changes by the IPCC</w:t>
            </w:r>
          </w:p>
          <w:p w14:paraId="3ADD6E68" w14:textId="77777777" w:rsidR="00AC5673" w:rsidRPr="00A21A50" w:rsidRDefault="00AC5673" w:rsidP="009642CA">
            <w:pPr>
              <w:rPr>
                <w:sz w:val="18"/>
                <w:szCs w:val="18"/>
              </w:rPr>
            </w:pPr>
          </w:p>
          <w:p w14:paraId="5BE15103" w14:textId="533C0D4E" w:rsidR="00AC5673" w:rsidRPr="00A21A50" w:rsidRDefault="00737819" w:rsidP="009642CA">
            <w:pPr>
              <w:rPr>
                <w:sz w:val="18"/>
                <w:szCs w:val="18"/>
              </w:rPr>
            </w:pPr>
            <w:r w:rsidRPr="00A21A50">
              <w:rPr>
                <w:sz w:val="18"/>
                <w:szCs w:val="18"/>
              </w:rPr>
              <w:t>Category</w:t>
            </w:r>
            <w:r w:rsidR="00AC5673" w:rsidRPr="00A21A50">
              <w:rPr>
                <w:sz w:val="18"/>
                <w:szCs w:val="18"/>
              </w:rPr>
              <w:t xml:space="preserve"> other includes manure that is sold, or not collected and the lowest MCF is adopted (of daily spread) which is conservative</w:t>
            </w:r>
          </w:p>
        </w:tc>
      </w:tr>
    </w:tbl>
    <w:p w14:paraId="58D0F9C8" w14:textId="77777777" w:rsidR="00AC5673" w:rsidRPr="00A21A50" w:rsidRDefault="00AC5673" w:rsidP="00AC5673">
      <w:pPr>
        <w:pStyle w:val="SDMPDDPoASubSection2"/>
        <w:rPr>
          <w:rFonts w:eastAsia="MS Mincho"/>
          <w:sz w:val="18"/>
          <w:szCs w:val="18"/>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0" w:type="dxa"/>
          <w:bottom w:w="20" w:type="dxa"/>
        </w:tblCellMar>
        <w:tblLook w:val="00C0" w:firstRow="0" w:lastRow="1" w:firstColumn="1" w:lastColumn="0" w:noHBand="0" w:noVBand="0"/>
      </w:tblPr>
      <w:tblGrid>
        <w:gridCol w:w="2404"/>
        <w:gridCol w:w="7218"/>
      </w:tblGrid>
      <w:tr w:rsidR="00AC5673" w:rsidRPr="00A21A50" w14:paraId="5ED280D4" w14:textId="77777777" w:rsidTr="009642CA">
        <w:trPr>
          <w:cantSplit/>
          <w:jc w:val="center"/>
        </w:trPr>
        <w:tc>
          <w:tcPr>
            <w:tcW w:w="1249" w:type="pct"/>
            <w:shd w:val="clear" w:color="auto" w:fill="E6E5E5" w:themeFill="background2"/>
            <w:tcMar>
              <w:top w:w="28" w:type="dxa"/>
              <w:left w:w="57" w:type="dxa"/>
              <w:bottom w:w="28" w:type="dxa"/>
              <w:right w:w="57" w:type="dxa"/>
            </w:tcMar>
          </w:tcPr>
          <w:p w14:paraId="16505AB5" w14:textId="77777777" w:rsidR="00AC5673" w:rsidRPr="00A21A50" w:rsidRDefault="00AC5673" w:rsidP="009642CA">
            <w:pPr>
              <w:rPr>
                <w:sz w:val="18"/>
                <w:szCs w:val="18"/>
              </w:rPr>
            </w:pPr>
            <w:r w:rsidRPr="00A21A50">
              <w:rPr>
                <w:sz w:val="18"/>
                <w:szCs w:val="18"/>
              </w:rPr>
              <w:t>Data / Parameter:</w:t>
            </w:r>
          </w:p>
        </w:tc>
        <w:tc>
          <w:tcPr>
            <w:tcW w:w="3751" w:type="pct"/>
            <w:shd w:val="clear" w:color="auto" w:fill="auto"/>
            <w:tcMar>
              <w:top w:w="28" w:type="dxa"/>
              <w:left w:w="57" w:type="dxa"/>
              <w:bottom w:w="28" w:type="dxa"/>
              <w:right w:w="57" w:type="dxa"/>
            </w:tcMar>
            <w:vAlign w:val="center"/>
          </w:tcPr>
          <w:p w14:paraId="23B48156" w14:textId="77777777" w:rsidR="00AC5673" w:rsidRPr="00A21A50" w:rsidRDefault="00AC5673" w:rsidP="009642CA">
            <w:pPr>
              <w:rPr>
                <w:sz w:val="18"/>
                <w:szCs w:val="18"/>
              </w:rPr>
            </w:pPr>
            <w:proofErr w:type="spellStart"/>
            <w:proofErr w:type="gramStart"/>
            <w:r w:rsidRPr="00A21A50">
              <w:rPr>
                <w:sz w:val="18"/>
                <w:szCs w:val="18"/>
              </w:rPr>
              <w:t>LE</w:t>
            </w:r>
            <w:r w:rsidRPr="00A21A50">
              <w:rPr>
                <w:sz w:val="18"/>
                <w:szCs w:val="18"/>
                <w:vertAlign w:val="subscript"/>
              </w:rPr>
              <w:t>p,y</w:t>
            </w:r>
            <w:proofErr w:type="spellEnd"/>
            <w:proofErr w:type="gramEnd"/>
          </w:p>
        </w:tc>
      </w:tr>
      <w:tr w:rsidR="00AC5673" w:rsidRPr="00A21A50" w14:paraId="5C8411AD" w14:textId="77777777" w:rsidTr="009642CA">
        <w:trPr>
          <w:cantSplit/>
          <w:jc w:val="center"/>
        </w:trPr>
        <w:tc>
          <w:tcPr>
            <w:tcW w:w="1249" w:type="pct"/>
            <w:shd w:val="clear" w:color="auto" w:fill="E6E5E5" w:themeFill="background2"/>
            <w:tcMar>
              <w:top w:w="28" w:type="dxa"/>
              <w:left w:w="57" w:type="dxa"/>
              <w:bottom w:w="28" w:type="dxa"/>
              <w:right w:w="57" w:type="dxa"/>
            </w:tcMar>
          </w:tcPr>
          <w:p w14:paraId="4CA534E2" w14:textId="77777777" w:rsidR="00AC5673" w:rsidRPr="00A21A50" w:rsidRDefault="00AC5673" w:rsidP="009642CA">
            <w:pPr>
              <w:rPr>
                <w:sz w:val="18"/>
                <w:szCs w:val="18"/>
              </w:rPr>
            </w:pPr>
            <w:r w:rsidRPr="00A21A50">
              <w:rPr>
                <w:sz w:val="18"/>
                <w:szCs w:val="18"/>
              </w:rPr>
              <w:t>Unit</w:t>
            </w:r>
          </w:p>
        </w:tc>
        <w:tc>
          <w:tcPr>
            <w:tcW w:w="3751" w:type="pct"/>
            <w:shd w:val="clear" w:color="auto" w:fill="auto"/>
            <w:tcMar>
              <w:top w:w="28" w:type="dxa"/>
              <w:left w:w="57" w:type="dxa"/>
              <w:bottom w:w="28" w:type="dxa"/>
              <w:right w:w="57" w:type="dxa"/>
            </w:tcMar>
            <w:vAlign w:val="center"/>
          </w:tcPr>
          <w:p w14:paraId="78EAA335" w14:textId="77777777" w:rsidR="00AC5673" w:rsidRPr="00A21A50" w:rsidRDefault="00AC5673" w:rsidP="009642CA">
            <w:pPr>
              <w:rPr>
                <w:sz w:val="18"/>
                <w:szCs w:val="18"/>
              </w:rPr>
            </w:pPr>
            <w:r w:rsidRPr="00A21A50">
              <w:rPr>
                <w:sz w:val="18"/>
                <w:szCs w:val="18"/>
              </w:rPr>
              <w:t>tCO</w:t>
            </w:r>
            <w:r w:rsidRPr="00A21A50">
              <w:rPr>
                <w:sz w:val="18"/>
                <w:szCs w:val="18"/>
                <w:vertAlign w:val="subscript"/>
              </w:rPr>
              <w:t>2</w:t>
            </w:r>
            <w:r w:rsidRPr="00A21A50">
              <w:rPr>
                <w:sz w:val="18"/>
                <w:szCs w:val="18"/>
              </w:rPr>
              <w:t>e/year</w:t>
            </w:r>
          </w:p>
        </w:tc>
      </w:tr>
      <w:tr w:rsidR="00AC5673" w:rsidRPr="00A21A50" w14:paraId="3C739A23" w14:textId="77777777" w:rsidTr="009642CA">
        <w:trPr>
          <w:cantSplit/>
          <w:jc w:val="center"/>
        </w:trPr>
        <w:tc>
          <w:tcPr>
            <w:tcW w:w="1249" w:type="pct"/>
            <w:shd w:val="clear" w:color="auto" w:fill="E6E5E5" w:themeFill="background2"/>
            <w:tcMar>
              <w:top w:w="28" w:type="dxa"/>
              <w:left w:w="57" w:type="dxa"/>
              <w:bottom w:w="28" w:type="dxa"/>
              <w:right w:w="57" w:type="dxa"/>
            </w:tcMar>
          </w:tcPr>
          <w:p w14:paraId="51A70991" w14:textId="77777777" w:rsidR="00AC5673" w:rsidRPr="00A21A50" w:rsidRDefault="00AC5673" w:rsidP="009642CA">
            <w:pPr>
              <w:rPr>
                <w:sz w:val="18"/>
                <w:szCs w:val="18"/>
              </w:rPr>
            </w:pPr>
            <w:r w:rsidRPr="00A21A50">
              <w:rPr>
                <w:sz w:val="18"/>
                <w:szCs w:val="18"/>
              </w:rPr>
              <w:t>Description:</w:t>
            </w:r>
          </w:p>
        </w:tc>
        <w:tc>
          <w:tcPr>
            <w:tcW w:w="3751" w:type="pct"/>
            <w:shd w:val="clear" w:color="auto" w:fill="auto"/>
            <w:tcMar>
              <w:top w:w="28" w:type="dxa"/>
              <w:left w:w="57" w:type="dxa"/>
              <w:bottom w:w="28" w:type="dxa"/>
              <w:right w:w="57" w:type="dxa"/>
            </w:tcMar>
            <w:vAlign w:val="center"/>
          </w:tcPr>
          <w:p w14:paraId="1026D2D9" w14:textId="77777777" w:rsidR="00AC5673" w:rsidRPr="00A21A50" w:rsidRDefault="00AC5673" w:rsidP="009642CA">
            <w:pPr>
              <w:rPr>
                <w:sz w:val="18"/>
                <w:szCs w:val="18"/>
              </w:rPr>
            </w:pPr>
            <w:r w:rsidRPr="00A21A50">
              <w:rPr>
                <w:sz w:val="18"/>
                <w:szCs w:val="18"/>
              </w:rPr>
              <w:t>Leakage in project scenario during year y</w:t>
            </w:r>
          </w:p>
        </w:tc>
      </w:tr>
      <w:tr w:rsidR="00AC5673" w:rsidRPr="00A21A50" w14:paraId="76251F9F" w14:textId="77777777" w:rsidTr="009642CA">
        <w:trPr>
          <w:cantSplit/>
          <w:jc w:val="center"/>
        </w:trPr>
        <w:tc>
          <w:tcPr>
            <w:tcW w:w="1249" w:type="pct"/>
            <w:shd w:val="clear" w:color="auto" w:fill="E6E5E5" w:themeFill="background2"/>
            <w:tcMar>
              <w:top w:w="28" w:type="dxa"/>
              <w:left w:w="57" w:type="dxa"/>
              <w:bottom w:w="28" w:type="dxa"/>
              <w:right w:w="57" w:type="dxa"/>
            </w:tcMar>
          </w:tcPr>
          <w:p w14:paraId="39ECF93F" w14:textId="77777777" w:rsidR="00AC5673" w:rsidRPr="00A21A50" w:rsidRDefault="00AC5673" w:rsidP="009642CA">
            <w:pPr>
              <w:rPr>
                <w:sz w:val="18"/>
                <w:szCs w:val="18"/>
              </w:rPr>
            </w:pPr>
            <w:r w:rsidRPr="00A21A50">
              <w:rPr>
                <w:sz w:val="18"/>
                <w:szCs w:val="18"/>
              </w:rPr>
              <w:t xml:space="preserve">Source of data </w:t>
            </w:r>
          </w:p>
        </w:tc>
        <w:tc>
          <w:tcPr>
            <w:tcW w:w="3751" w:type="pct"/>
            <w:shd w:val="clear" w:color="auto" w:fill="auto"/>
            <w:tcMar>
              <w:top w:w="28" w:type="dxa"/>
              <w:left w:w="57" w:type="dxa"/>
              <w:bottom w:w="28" w:type="dxa"/>
              <w:right w:w="57" w:type="dxa"/>
            </w:tcMar>
            <w:vAlign w:val="center"/>
          </w:tcPr>
          <w:p w14:paraId="5322B922" w14:textId="64083FBB" w:rsidR="00AC5673" w:rsidRPr="00A21A50" w:rsidRDefault="002472EE" w:rsidP="009642CA">
            <w:pPr>
              <w:rPr>
                <w:sz w:val="18"/>
                <w:szCs w:val="18"/>
              </w:rPr>
            </w:pPr>
            <w:r>
              <w:rPr>
                <w:sz w:val="18"/>
                <w:szCs w:val="18"/>
              </w:rPr>
              <w:t>M</w:t>
            </w:r>
            <w:r w:rsidR="00415197">
              <w:rPr>
                <w:sz w:val="18"/>
                <w:szCs w:val="18"/>
              </w:rPr>
              <w:t>onitor</w:t>
            </w:r>
            <w:r w:rsidR="006C636F">
              <w:rPr>
                <w:sz w:val="18"/>
                <w:szCs w:val="18"/>
              </w:rPr>
              <w:t xml:space="preserve">ing on </w:t>
            </w:r>
            <w:r w:rsidR="003D39F7">
              <w:rPr>
                <w:sz w:val="18"/>
                <w:szCs w:val="18"/>
              </w:rPr>
              <w:t xml:space="preserve">the project </w:t>
            </w:r>
            <w:r w:rsidR="00370973">
              <w:rPr>
                <w:sz w:val="18"/>
                <w:szCs w:val="18"/>
              </w:rPr>
              <w:t>leakage</w:t>
            </w:r>
            <w:r w:rsidR="00E01BE8">
              <w:rPr>
                <w:sz w:val="18"/>
                <w:szCs w:val="18"/>
              </w:rPr>
              <w:t xml:space="preserve"> </w:t>
            </w:r>
            <w:r w:rsidR="00222C20">
              <w:rPr>
                <w:sz w:val="18"/>
                <w:szCs w:val="18"/>
              </w:rPr>
              <w:t>source</w:t>
            </w:r>
            <w:r>
              <w:rPr>
                <w:sz w:val="18"/>
                <w:szCs w:val="18"/>
              </w:rPr>
              <w:t xml:space="preserve"> is not required </w:t>
            </w:r>
            <w:r w:rsidR="00D97FF2">
              <w:rPr>
                <w:sz w:val="18"/>
                <w:szCs w:val="18"/>
              </w:rPr>
              <w:t>as explained in the below additional comment row</w:t>
            </w:r>
            <w:r w:rsidR="003D39F7">
              <w:rPr>
                <w:sz w:val="18"/>
                <w:szCs w:val="18"/>
              </w:rPr>
              <w:t>.</w:t>
            </w:r>
          </w:p>
        </w:tc>
      </w:tr>
      <w:tr w:rsidR="00AC5673" w:rsidRPr="00A21A50" w14:paraId="77CF82F2" w14:textId="77777777" w:rsidTr="009642CA">
        <w:trPr>
          <w:cantSplit/>
          <w:jc w:val="center"/>
        </w:trPr>
        <w:tc>
          <w:tcPr>
            <w:tcW w:w="1249" w:type="pct"/>
            <w:shd w:val="clear" w:color="auto" w:fill="E6E5E5" w:themeFill="background2"/>
            <w:tcMar>
              <w:top w:w="28" w:type="dxa"/>
              <w:left w:w="57" w:type="dxa"/>
              <w:bottom w:w="28" w:type="dxa"/>
              <w:right w:w="57" w:type="dxa"/>
            </w:tcMar>
          </w:tcPr>
          <w:p w14:paraId="093B018A" w14:textId="77777777" w:rsidR="00AC5673" w:rsidRPr="00A21A50" w:rsidRDefault="00AC5673" w:rsidP="009642CA">
            <w:pPr>
              <w:rPr>
                <w:sz w:val="18"/>
                <w:szCs w:val="18"/>
              </w:rPr>
            </w:pPr>
            <w:r w:rsidRPr="00A21A50">
              <w:rPr>
                <w:sz w:val="18"/>
                <w:szCs w:val="18"/>
              </w:rPr>
              <w:t>Value (s) applied</w:t>
            </w:r>
          </w:p>
        </w:tc>
        <w:tc>
          <w:tcPr>
            <w:tcW w:w="3751" w:type="pct"/>
            <w:shd w:val="clear" w:color="auto" w:fill="auto"/>
            <w:tcMar>
              <w:top w:w="28" w:type="dxa"/>
              <w:left w:w="57" w:type="dxa"/>
              <w:bottom w:w="28" w:type="dxa"/>
              <w:right w:w="57" w:type="dxa"/>
            </w:tcMar>
            <w:vAlign w:val="center"/>
          </w:tcPr>
          <w:p w14:paraId="37B6B877" w14:textId="77777777" w:rsidR="00AC5673" w:rsidRPr="00A21A50" w:rsidRDefault="00AC5673" w:rsidP="009642CA">
            <w:pPr>
              <w:rPr>
                <w:sz w:val="18"/>
                <w:szCs w:val="18"/>
              </w:rPr>
            </w:pPr>
            <w:r w:rsidRPr="00A21A50">
              <w:rPr>
                <w:sz w:val="18"/>
                <w:szCs w:val="18"/>
              </w:rPr>
              <w:t>0</w:t>
            </w:r>
          </w:p>
        </w:tc>
      </w:tr>
      <w:tr w:rsidR="00AC5673" w:rsidRPr="00A21A50" w14:paraId="453493BF" w14:textId="77777777" w:rsidTr="009642CA">
        <w:trPr>
          <w:cantSplit/>
          <w:jc w:val="center"/>
        </w:trPr>
        <w:tc>
          <w:tcPr>
            <w:tcW w:w="1249" w:type="pct"/>
            <w:shd w:val="clear" w:color="auto" w:fill="E6E5E5" w:themeFill="background2"/>
            <w:tcMar>
              <w:top w:w="28" w:type="dxa"/>
              <w:left w:w="57" w:type="dxa"/>
              <w:bottom w:w="28" w:type="dxa"/>
              <w:right w:w="57" w:type="dxa"/>
            </w:tcMar>
          </w:tcPr>
          <w:p w14:paraId="6EDF7652" w14:textId="77777777" w:rsidR="00AC5673" w:rsidRPr="00A21A50" w:rsidRDefault="00AC5673" w:rsidP="009642CA">
            <w:pPr>
              <w:rPr>
                <w:sz w:val="18"/>
                <w:szCs w:val="18"/>
              </w:rPr>
            </w:pPr>
            <w:r w:rsidRPr="00A21A50">
              <w:rPr>
                <w:sz w:val="18"/>
                <w:szCs w:val="18"/>
              </w:rPr>
              <w:t>Choice of data or Measurement methods and procedures</w:t>
            </w:r>
          </w:p>
        </w:tc>
        <w:tc>
          <w:tcPr>
            <w:tcW w:w="3751" w:type="pct"/>
            <w:shd w:val="clear" w:color="auto" w:fill="auto"/>
            <w:tcMar>
              <w:top w:w="28" w:type="dxa"/>
              <w:left w:w="57" w:type="dxa"/>
              <w:bottom w:w="28" w:type="dxa"/>
              <w:right w:w="57" w:type="dxa"/>
            </w:tcMar>
            <w:vAlign w:val="center"/>
          </w:tcPr>
          <w:p w14:paraId="0DCB2419" w14:textId="77777777" w:rsidR="00AC5673" w:rsidRPr="00A21A50" w:rsidRDefault="00AC5673" w:rsidP="009642CA">
            <w:pPr>
              <w:pStyle w:val="SDMTableBoxParaNotNumbered"/>
              <w:rPr>
                <w:sz w:val="18"/>
                <w:szCs w:val="18"/>
              </w:rPr>
            </w:pPr>
            <w:r w:rsidRPr="00A21A50">
              <w:rPr>
                <w:sz w:val="18"/>
                <w:szCs w:val="18"/>
              </w:rPr>
              <w:t>N/A</w:t>
            </w:r>
          </w:p>
        </w:tc>
      </w:tr>
      <w:tr w:rsidR="00AC5673" w:rsidRPr="00A21A50" w14:paraId="19A7B815" w14:textId="77777777" w:rsidTr="009642CA">
        <w:trPr>
          <w:cantSplit/>
          <w:jc w:val="center"/>
        </w:trPr>
        <w:tc>
          <w:tcPr>
            <w:tcW w:w="1249" w:type="pct"/>
            <w:shd w:val="clear" w:color="auto" w:fill="E6E5E5" w:themeFill="background2"/>
            <w:tcMar>
              <w:top w:w="28" w:type="dxa"/>
              <w:left w:w="57" w:type="dxa"/>
              <w:bottom w:w="28" w:type="dxa"/>
              <w:right w:w="57" w:type="dxa"/>
            </w:tcMar>
          </w:tcPr>
          <w:p w14:paraId="0D14D6DD" w14:textId="77777777" w:rsidR="00AC5673" w:rsidRPr="00A21A50" w:rsidRDefault="00AC5673" w:rsidP="009642CA">
            <w:pPr>
              <w:rPr>
                <w:sz w:val="18"/>
                <w:szCs w:val="18"/>
              </w:rPr>
            </w:pPr>
            <w:r w:rsidRPr="00A21A50">
              <w:rPr>
                <w:sz w:val="18"/>
                <w:szCs w:val="18"/>
              </w:rPr>
              <w:t>Purpose of data</w:t>
            </w:r>
          </w:p>
        </w:tc>
        <w:tc>
          <w:tcPr>
            <w:tcW w:w="3751" w:type="pct"/>
            <w:shd w:val="clear" w:color="auto" w:fill="auto"/>
            <w:tcMar>
              <w:top w:w="28" w:type="dxa"/>
              <w:left w:w="57" w:type="dxa"/>
              <w:bottom w:w="28" w:type="dxa"/>
              <w:right w:w="57" w:type="dxa"/>
            </w:tcMar>
            <w:vAlign w:val="center"/>
          </w:tcPr>
          <w:p w14:paraId="738392E8" w14:textId="77777777" w:rsidR="00AC5673" w:rsidRPr="00A21A50" w:rsidRDefault="00AC5673" w:rsidP="009642CA">
            <w:pPr>
              <w:rPr>
                <w:sz w:val="18"/>
                <w:szCs w:val="18"/>
              </w:rPr>
            </w:pPr>
            <w:r w:rsidRPr="00A21A50">
              <w:rPr>
                <w:sz w:val="18"/>
                <w:szCs w:val="18"/>
              </w:rPr>
              <w:t>Calculation of leakage emissions</w:t>
            </w:r>
          </w:p>
        </w:tc>
      </w:tr>
      <w:tr w:rsidR="00AC5673" w:rsidRPr="00A21A50" w14:paraId="1E3108C7" w14:textId="77777777" w:rsidTr="009642CA">
        <w:trPr>
          <w:cantSplit/>
          <w:jc w:val="center"/>
        </w:trPr>
        <w:tc>
          <w:tcPr>
            <w:tcW w:w="1249" w:type="pct"/>
            <w:shd w:val="clear" w:color="auto" w:fill="E6E5E5" w:themeFill="background2"/>
            <w:tcMar>
              <w:top w:w="28" w:type="dxa"/>
              <w:left w:w="57" w:type="dxa"/>
              <w:bottom w:w="28" w:type="dxa"/>
              <w:right w:w="57" w:type="dxa"/>
            </w:tcMar>
          </w:tcPr>
          <w:p w14:paraId="524DC363" w14:textId="77777777" w:rsidR="00AC5673" w:rsidRPr="00A21A50" w:rsidRDefault="00AC5673" w:rsidP="009642CA">
            <w:pPr>
              <w:rPr>
                <w:sz w:val="18"/>
                <w:szCs w:val="18"/>
              </w:rPr>
            </w:pPr>
            <w:r w:rsidRPr="00A21A50">
              <w:rPr>
                <w:sz w:val="18"/>
                <w:szCs w:val="18"/>
              </w:rPr>
              <w:t>Additional comment:</w:t>
            </w:r>
          </w:p>
        </w:tc>
        <w:tc>
          <w:tcPr>
            <w:tcW w:w="3751" w:type="pct"/>
            <w:shd w:val="clear" w:color="auto" w:fill="auto"/>
            <w:tcMar>
              <w:top w:w="28" w:type="dxa"/>
              <w:left w:w="57" w:type="dxa"/>
              <w:bottom w:w="28" w:type="dxa"/>
              <w:right w:w="57" w:type="dxa"/>
            </w:tcMar>
            <w:vAlign w:val="center"/>
          </w:tcPr>
          <w:p w14:paraId="0C4D8AEE" w14:textId="77777777" w:rsidR="00AC5673" w:rsidRPr="00A21A50" w:rsidRDefault="00AC5673" w:rsidP="009642CA">
            <w:pPr>
              <w:rPr>
                <w:sz w:val="18"/>
                <w:szCs w:val="18"/>
              </w:rPr>
            </w:pPr>
            <w:r w:rsidRPr="00A21A50">
              <w:rPr>
                <w:sz w:val="18"/>
                <w:szCs w:val="18"/>
              </w:rPr>
              <w:t xml:space="preserve">According to the methodology applied “leakage risks deemed very low can be ignored as long as the case for their insignificance is substantiated” (p.16). Section </w:t>
            </w:r>
            <w:r w:rsidRPr="00A21A50">
              <w:rPr>
                <w:i/>
                <w:sz w:val="18"/>
                <w:szCs w:val="18"/>
              </w:rPr>
              <w:t xml:space="preserve">B.6.2 table 6 </w:t>
            </w:r>
            <w:r w:rsidRPr="00A21A50">
              <w:rPr>
                <w:sz w:val="18"/>
                <w:szCs w:val="18"/>
              </w:rPr>
              <w:t>of the PDD provides an overview of potential sources of leakage, including their applicability and justification for excluding the sources of leakage.</w:t>
            </w:r>
          </w:p>
          <w:p w14:paraId="15D77766" w14:textId="77777777" w:rsidR="00AC5673" w:rsidRPr="00A21A50" w:rsidRDefault="00AC5673" w:rsidP="009642CA">
            <w:pPr>
              <w:rPr>
                <w:sz w:val="18"/>
                <w:szCs w:val="18"/>
              </w:rPr>
            </w:pPr>
          </w:p>
          <w:p w14:paraId="060C3A9B" w14:textId="77777777" w:rsidR="00AC5673" w:rsidRPr="00A21A50" w:rsidRDefault="00AC5673" w:rsidP="009642CA">
            <w:pPr>
              <w:rPr>
                <w:sz w:val="18"/>
                <w:szCs w:val="18"/>
              </w:rPr>
            </w:pPr>
            <w:r w:rsidRPr="00A21A50">
              <w:rPr>
                <w:sz w:val="18"/>
                <w:szCs w:val="18"/>
              </w:rPr>
              <w:t>The assessment deemed the leakage source negligible and are therefore not monitored. As also stated, leakage due to continuation of baseline fuels and AWMS emission from manure not fed in the biodigester and physical leakage are included in the project emission and monitored on an annual interval.</w:t>
            </w:r>
          </w:p>
        </w:tc>
      </w:tr>
    </w:tbl>
    <w:p w14:paraId="5A2A842C" w14:textId="77777777" w:rsidR="00AC5673" w:rsidRPr="00A21A50" w:rsidRDefault="00AC5673" w:rsidP="00AC5673">
      <w:pPr>
        <w:pStyle w:val="SDMPDDPoASubSection2"/>
        <w:rPr>
          <w:rFonts w:eastAsia="MS Mincho"/>
          <w:sz w:val="18"/>
          <w:szCs w:val="18"/>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9"/>
        <w:gridCol w:w="8373"/>
      </w:tblGrid>
      <w:tr w:rsidR="00AC5673" w:rsidRPr="00A21A50" w14:paraId="2603A88F" w14:textId="77777777" w:rsidTr="009642CA">
        <w:tc>
          <w:tcPr>
            <w:tcW w:w="2405" w:type="dxa"/>
            <w:shd w:val="clear" w:color="auto" w:fill="E6E5E5" w:themeFill="background2"/>
          </w:tcPr>
          <w:p w14:paraId="201DBAF0" w14:textId="77777777" w:rsidR="00AC5673" w:rsidRPr="00A21A50" w:rsidRDefault="00AC5673" w:rsidP="009642CA">
            <w:pPr>
              <w:rPr>
                <w:sz w:val="18"/>
                <w:szCs w:val="18"/>
              </w:rPr>
            </w:pPr>
            <w:r w:rsidRPr="00A21A50">
              <w:rPr>
                <w:sz w:val="18"/>
                <w:szCs w:val="18"/>
              </w:rPr>
              <w:t>Data / Parameter:</w:t>
            </w:r>
          </w:p>
        </w:tc>
        <w:tc>
          <w:tcPr>
            <w:tcW w:w="7201" w:type="dxa"/>
          </w:tcPr>
          <w:p w14:paraId="2F994548" w14:textId="77777777" w:rsidR="00AC5673" w:rsidRPr="00A21A50" w:rsidRDefault="00AC5673" w:rsidP="009642CA">
            <w:pPr>
              <w:rPr>
                <w:sz w:val="18"/>
                <w:szCs w:val="18"/>
                <w:vertAlign w:val="subscript"/>
              </w:rPr>
            </w:pPr>
            <w:proofErr w:type="spellStart"/>
            <w:proofErr w:type="gramStart"/>
            <w:r w:rsidRPr="00A21A50">
              <w:rPr>
                <w:sz w:val="18"/>
                <w:szCs w:val="18"/>
              </w:rPr>
              <w:t>EF</w:t>
            </w:r>
            <w:r w:rsidRPr="00A21A50">
              <w:rPr>
                <w:sz w:val="18"/>
                <w:szCs w:val="18"/>
                <w:vertAlign w:val="subscript"/>
              </w:rPr>
              <w:t>awms,T</w:t>
            </w:r>
            <w:proofErr w:type="spellEnd"/>
            <w:proofErr w:type="gramEnd"/>
          </w:p>
        </w:tc>
      </w:tr>
      <w:tr w:rsidR="00AC5673" w:rsidRPr="00A21A50" w14:paraId="7857FAFE" w14:textId="77777777" w:rsidTr="009642CA">
        <w:tc>
          <w:tcPr>
            <w:tcW w:w="2405" w:type="dxa"/>
            <w:shd w:val="clear" w:color="auto" w:fill="E6E5E5" w:themeFill="background2"/>
          </w:tcPr>
          <w:p w14:paraId="756641C6" w14:textId="77777777" w:rsidR="00AC5673" w:rsidRPr="00A21A50" w:rsidRDefault="00AC5673" w:rsidP="009642CA">
            <w:pPr>
              <w:rPr>
                <w:sz w:val="18"/>
                <w:szCs w:val="18"/>
              </w:rPr>
            </w:pPr>
            <w:r w:rsidRPr="00A21A50">
              <w:rPr>
                <w:sz w:val="18"/>
                <w:szCs w:val="18"/>
              </w:rPr>
              <w:t>Unit</w:t>
            </w:r>
          </w:p>
        </w:tc>
        <w:tc>
          <w:tcPr>
            <w:tcW w:w="7201" w:type="dxa"/>
          </w:tcPr>
          <w:p w14:paraId="6EF6423C" w14:textId="77777777" w:rsidR="00AC5673" w:rsidRPr="00A21A50" w:rsidRDefault="00AC5673" w:rsidP="009642CA">
            <w:pPr>
              <w:rPr>
                <w:sz w:val="18"/>
                <w:szCs w:val="18"/>
              </w:rPr>
            </w:pPr>
            <w:r w:rsidRPr="00A21A50">
              <w:rPr>
                <w:sz w:val="18"/>
                <w:szCs w:val="18"/>
              </w:rPr>
              <w:t>kgCH</w:t>
            </w:r>
            <w:r w:rsidRPr="00A21A50">
              <w:rPr>
                <w:sz w:val="18"/>
                <w:szCs w:val="18"/>
                <w:vertAlign w:val="subscript"/>
              </w:rPr>
              <w:t>4</w:t>
            </w:r>
            <w:r w:rsidRPr="00A21A50">
              <w:rPr>
                <w:sz w:val="18"/>
                <w:szCs w:val="18"/>
              </w:rPr>
              <w:t xml:space="preserve"> per animal per year for livestock type T in the project</w:t>
            </w:r>
          </w:p>
        </w:tc>
      </w:tr>
      <w:tr w:rsidR="00AC5673" w:rsidRPr="00A21A50" w14:paraId="3FA2278D" w14:textId="77777777" w:rsidTr="009642CA">
        <w:tc>
          <w:tcPr>
            <w:tcW w:w="2405" w:type="dxa"/>
            <w:shd w:val="clear" w:color="auto" w:fill="E6E5E5" w:themeFill="background2"/>
          </w:tcPr>
          <w:p w14:paraId="6244E492" w14:textId="77777777" w:rsidR="00AC5673" w:rsidRPr="00A21A50" w:rsidRDefault="00AC5673" w:rsidP="009642CA">
            <w:pPr>
              <w:rPr>
                <w:sz w:val="18"/>
                <w:szCs w:val="18"/>
              </w:rPr>
            </w:pPr>
            <w:r w:rsidRPr="00A21A50">
              <w:rPr>
                <w:sz w:val="18"/>
                <w:szCs w:val="18"/>
              </w:rPr>
              <w:t>Description:</w:t>
            </w:r>
          </w:p>
        </w:tc>
        <w:tc>
          <w:tcPr>
            <w:tcW w:w="7201" w:type="dxa"/>
          </w:tcPr>
          <w:p w14:paraId="43DAE579" w14:textId="12FEAA9D" w:rsidR="00AC5673" w:rsidRPr="00A21A50" w:rsidRDefault="00AC5673" w:rsidP="004E30D4">
            <w:pPr>
              <w:rPr>
                <w:sz w:val="18"/>
                <w:szCs w:val="18"/>
              </w:rPr>
            </w:pPr>
            <w:r w:rsidRPr="00A21A50">
              <w:rPr>
                <w:rFonts w:eastAsia="MS Mincho"/>
                <w:sz w:val="18"/>
                <w:szCs w:val="18"/>
              </w:rPr>
              <w:t>Animal waste methane emission factor by</w:t>
            </w:r>
            <w:r w:rsidR="004B2983">
              <w:rPr>
                <w:rFonts w:eastAsia="MS Mincho"/>
                <w:sz w:val="18"/>
                <w:szCs w:val="18"/>
              </w:rPr>
              <w:t xml:space="preserve"> both</w:t>
            </w:r>
            <w:r w:rsidRPr="00A21A50">
              <w:rPr>
                <w:rFonts w:eastAsia="MS Mincho"/>
                <w:sz w:val="18"/>
                <w:szCs w:val="18"/>
              </w:rPr>
              <w:t xml:space="preserve"> </w:t>
            </w:r>
            <w:r w:rsidRPr="00D37296">
              <w:rPr>
                <w:rFonts w:eastAsia="MS Mincho"/>
                <w:sz w:val="18"/>
                <w:szCs w:val="18"/>
              </w:rPr>
              <w:t>average</w:t>
            </w:r>
            <w:r w:rsidR="004E30D4" w:rsidRPr="00D37296">
              <w:rPr>
                <w:rFonts w:eastAsia="MS Mincho"/>
                <w:sz w:val="18"/>
                <w:szCs w:val="18"/>
              </w:rPr>
              <w:t xml:space="preserve"> </w:t>
            </w:r>
            <w:r w:rsidRPr="00D37296">
              <w:rPr>
                <w:rFonts w:eastAsia="MS Mincho"/>
                <w:sz w:val="18"/>
                <w:szCs w:val="18"/>
              </w:rPr>
              <w:t>temperature</w:t>
            </w:r>
            <w:r w:rsidR="004B2983">
              <w:rPr>
                <w:rFonts w:eastAsia="MS Mincho"/>
                <w:sz w:val="18"/>
                <w:szCs w:val="18"/>
              </w:rPr>
              <w:t xml:space="preserve"> and region</w:t>
            </w:r>
            <w:r w:rsidR="00593201">
              <w:rPr>
                <w:rFonts w:eastAsia="MS Mincho"/>
                <w:sz w:val="18"/>
                <w:szCs w:val="18"/>
              </w:rPr>
              <w:t>.</w:t>
            </w:r>
          </w:p>
        </w:tc>
      </w:tr>
      <w:tr w:rsidR="00AC5673" w:rsidRPr="00A21A50" w14:paraId="5C9D8D64" w14:textId="77777777" w:rsidTr="009642CA">
        <w:tc>
          <w:tcPr>
            <w:tcW w:w="2405" w:type="dxa"/>
            <w:shd w:val="clear" w:color="auto" w:fill="E6E5E5" w:themeFill="background2"/>
          </w:tcPr>
          <w:p w14:paraId="4AD428D5" w14:textId="77777777" w:rsidR="00AC5673" w:rsidRPr="00A21A50" w:rsidRDefault="00AC5673" w:rsidP="009642CA">
            <w:pPr>
              <w:rPr>
                <w:sz w:val="18"/>
                <w:szCs w:val="18"/>
              </w:rPr>
            </w:pPr>
            <w:r w:rsidRPr="00A21A50">
              <w:rPr>
                <w:sz w:val="18"/>
                <w:szCs w:val="18"/>
              </w:rPr>
              <w:t xml:space="preserve">Source of data </w:t>
            </w:r>
          </w:p>
        </w:tc>
        <w:tc>
          <w:tcPr>
            <w:tcW w:w="7201" w:type="dxa"/>
          </w:tcPr>
          <w:p w14:paraId="482F60B3" w14:textId="3BDC01AF" w:rsidR="00AC5673" w:rsidRPr="00A21A50" w:rsidRDefault="005E4300" w:rsidP="009642CA">
            <w:pPr>
              <w:rPr>
                <w:sz w:val="18"/>
                <w:szCs w:val="18"/>
              </w:rPr>
            </w:pPr>
            <w:r>
              <w:rPr>
                <w:sz w:val="18"/>
                <w:szCs w:val="18"/>
              </w:rPr>
              <w:t>ER spreadsheet, ta</w:t>
            </w:r>
            <w:r w:rsidR="00BE100E">
              <w:rPr>
                <w:sz w:val="18"/>
                <w:szCs w:val="18"/>
              </w:rPr>
              <w:t>b ER_AWMS</w:t>
            </w:r>
            <w:r w:rsidR="009B6F7E">
              <w:rPr>
                <w:sz w:val="18"/>
                <w:szCs w:val="18"/>
              </w:rPr>
              <w:t>, column H22:H24</w:t>
            </w:r>
          </w:p>
        </w:tc>
      </w:tr>
      <w:tr w:rsidR="00AC5673" w:rsidRPr="00A21A50" w14:paraId="4D7DE8E0" w14:textId="77777777" w:rsidTr="009642CA">
        <w:tc>
          <w:tcPr>
            <w:tcW w:w="2405" w:type="dxa"/>
            <w:shd w:val="clear" w:color="auto" w:fill="E6E5E5" w:themeFill="background2"/>
          </w:tcPr>
          <w:p w14:paraId="2346116B" w14:textId="77777777" w:rsidR="00AC5673" w:rsidRPr="00A21A50" w:rsidRDefault="00AC5673" w:rsidP="009642CA">
            <w:pPr>
              <w:rPr>
                <w:sz w:val="18"/>
                <w:szCs w:val="18"/>
              </w:rPr>
            </w:pPr>
            <w:r w:rsidRPr="00A21A50">
              <w:rPr>
                <w:sz w:val="18"/>
                <w:szCs w:val="18"/>
              </w:rPr>
              <w:t>Value (s) applied</w:t>
            </w:r>
          </w:p>
        </w:tc>
        <w:tc>
          <w:tcPr>
            <w:tcW w:w="7201" w:type="dxa"/>
          </w:tcPr>
          <w:tbl>
            <w:tblPr>
              <w:tblpPr w:leftFromText="180" w:rightFromText="180" w:vertAnchor="text" w:horzAnchor="margin" w:tblpY="-46"/>
              <w:tblOverlap w:val="neve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5"/>
              <w:gridCol w:w="2084"/>
            </w:tblGrid>
            <w:tr w:rsidR="00AC5673" w:rsidRPr="00A21A50" w14:paraId="29C78586" w14:textId="77777777" w:rsidTr="009642CA">
              <w:trPr>
                <w:trHeight w:val="252"/>
              </w:trPr>
              <w:tc>
                <w:tcPr>
                  <w:tcW w:w="1705" w:type="dxa"/>
                  <w:shd w:val="clear" w:color="auto" w:fill="D9D9D9"/>
                </w:tcPr>
                <w:p w14:paraId="5216F26A" w14:textId="77777777" w:rsidR="00AC5673" w:rsidRPr="00A21A50" w:rsidRDefault="00AC5673" w:rsidP="009642CA">
                  <w:pPr>
                    <w:rPr>
                      <w:sz w:val="18"/>
                      <w:szCs w:val="18"/>
                    </w:rPr>
                  </w:pPr>
                  <w:r w:rsidRPr="00A21A50">
                    <w:rPr>
                      <w:sz w:val="18"/>
                      <w:szCs w:val="18"/>
                    </w:rPr>
                    <w:t>Animal T</w:t>
                  </w:r>
                </w:p>
              </w:tc>
              <w:tc>
                <w:tcPr>
                  <w:tcW w:w="2084" w:type="dxa"/>
                  <w:shd w:val="clear" w:color="auto" w:fill="D9D9D9"/>
                </w:tcPr>
                <w:p w14:paraId="555E9D5B" w14:textId="77777777" w:rsidR="00AC5673" w:rsidRPr="00A21A50" w:rsidRDefault="00AC5673" w:rsidP="009642CA">
                  <w:pPr>
                    <w:rPr>
                      <w:sz w:val="18"/>
                      <w:szCs w:val="18"/>
                    </w:rPr>
                  </w:pPr>
                  <w:r w:rsidRPr="00A21A50">
                    <w:rPr>
                      <w:sz w:val="18"/>
                      <w:szCs w:val="18"/>
                    </w:rPr>
                    <w:t>Value</w:t>
                  </w:r>
                </w:p>
              </w:tc>
            </w:tr>
            <w:tr w:rsidR="00AC5673" w:rsidRPr="00A21A50" w14:paraId="1BC2F815" w14:textId="77777777" w:rsidTr="009642CA">
              <w:trPr>
                <w:trHeight w:val="252"/>
              </w:trPr>
              <w:tc>
                <w:tcPr>
                  <w:tcW w:w="1705" w:type="dxa"/>
                  <w:shd w:val="clear" w:color="auto" w:fill="auto"/>
                </w:tcPr>
                <w:p w14:paraId="665A3ADF" w14:textId="77777777" w:rsidR="00AC5673" w:rsidRPr="00A21A50" w:rsidRDefault="00AC5673" w:rsidP="009642CA">
                  <w:pPr>
                    <w:rPr>
                      <w:sz w:val="18"/>
                      <w:szCs w:val="18"/>
                    </w:rPr>
                  </w:pPr>
                  <w:r w:rsidRPr="00A21A50">
                    <w:rPr>
                      <w:sz w:val="18"/>
                      <w:szCs w:val="18"/>
                    </w:rPr>
                    <w:t>Cow</w:t>
                  </w:r>
                </w:p>
              </w:tc>
              <w:tc>
                <w:tcPr>
                  <w:tcW w:w="2084" w:type="dxa"/>
                  <w:shd w:val="clear" w:color="auto" w:fill="auto"/>
                  <w:vAlign w:val="bottom"/>
                </w:tcPr>
                <w:p w14:paraId="2E916B02" w14:textId="023974D7" w:rsidR="00AC5673" w:rsidRPr="00A21A50" w:rsidRDefault="0098243C" w:rsidP="009642CA">
                  <w:pPr>
                    <w:rPr>
                      <w:sz w:val="18"/>
                      <w:szCs w:val="18"/>
                    </w:rPr>
                  </w:pPr>
                  <w:r>
                    <w:rPr>
                      <w:sz w:val="18"/>
                      <w:szCs w:val="18"/>
                    </w:rPr>
                    <w:t>4.249</w:t>
                  </w:r>
                </w:p>
              </w:tc>
            </w:tr>
            <w:tr w:rsidR="00AC5673" w:rsidRPr="00A21A50" w14:paraId="4E303AEF" w14:textId="77777777" w:rsidTr="009642CA">
              <w:trPr>
                <w:trHeight w:val="252"/>
              </w:trPr>
              <w:tc>
                <w:tcPr>
                  <w:tcW w:w="1705" w:type="dxa"/>
                  <w:shd w:val="clear" w:color="auto" w:fill="auto"/>
                </w:tcPr>
                <w:p w14:paraId="21B3F4A1" w14:textId="77777777" w:rsidR="00AC5673" w:rsidRPr="00A21A50" w:rsidRDefault="00AC5673" w:rsidP="009642CA">
                  <w:pPr>
                    <w:rPr>
                      <w:sz w:val="18"/>
                      <w:szCs w:val="18"/>
                    </w:rPr>
                  </w:pPr>
                  <w:r w:rsidRPr="00A21A50">
                    <w:rPr>
                      <w:sz w:val="18"/>
                      <w:szCs w:val="18"/>
                    </w:rPr>
                    <w:t>Pig</w:t>
                  </w:r>
                </w:p>
              </w:tc>
              <w:tc>
                <w:tcPr>
                  <w:tcW w:w="2084" w:type="dxa"/>
                  <w:shd w:val="clear" w:color="auto" w:fill="auto"/>
                  <w:vAlign w:val="bottom"/>
                </w:tcPr>
                <w:p w14:paraId="0FBC8468" w14:textId="1CA6B09E" w:rsidR="00AC5673" w:rsidRPr="00A21A50" w:rsidRDefault="0098243C" w:rsidP="009642CA">
                  <w:pPr>
                    <w:rPr>
                      <w:sz w:val="18"/>
                      <w:szCs w:val="18"/>
                    </w:rPr>
                  </w:pPr>
                  <w:r>
                    <w:rPr>
                      <w:sz w:val="18"/>
                      <w:szCs w:val="18"/>
                    </w:rPr>
                    <w:t>2</w:t>
                  </w:r>
                  <w:r w:rsidR="0079729F">
                    <w:rPr>
                      <w:sz w:val="18"/>
                      <w:szCs w:val="18"/>
                    </w:rPr>
                    <w:t>4</w:t>
                  </w:r>
                  <w:r>
                    <w:rPr>
                      <w:sz w:val="18"/>
                      <w:szCs w:val="18"/>
                    </w:rPr>
                    <w:t>.</w:t>
                  </w:r>
                  <w:r w:rsidR="0063575D">
                    <w:rPr>
                      <w:sz w:val="18"/>
                      <w:szCs w:val="18"/>
                    </w:rPr>
                    <w:t>917</w:t>
                  </w:r>
                </w:p>
              </w:tc>
            </w:tr>
            <w:tr w:rsidR="00AC5673" w:rsidRPr="00A21A50" w14:paraId="3C22479B" w14:textId="77777777" w:rsidTr="009642CA">
              <w:trPr>
                <w:trHeight w:val="252"/>
              </w:trPr>
              <w:tc>
                <w:tcPr>
                  <w:tcW w:w="1705" w:type="dxa"/>
                  <w:shd w:val="clear" w:color="auto" w:fill="auto"/>
                </w:tcPr>
                <w:p w14:paraId="2B51C2A9" w14:textId="77777777" w:rsidR="00AC5673" w:rsidRPr="00A21A50" w:rsidRDefault="00AC5673" w:rsidP="009642CA">
                  <w:pPr>
                    <w:rPr>
                      <w:sz w:val="18"/>
                      <w:szCs w:val="18"/>
                    </w:rPr>
                  </w:pPr>
                  <w:r w:rsidRPr="00A21A50">
                    <w:rPr>
                      <w:sz w:val="18"/>
                      <w:szCs w:val="18"/>
                    </w:rPr>
                    <w:t>Buffalo</w:t>
                  </w:r>
                </w:p>
              </w:tc>
              <w:tc>
                <w:tcPr>
                  <w:tcW w:w="2084" w:type="dxa"/>
                  <w:shd w:val="clear" w:color="auto" w:fill="auto"/>
                  <w:vAlign w:val="bottom"/>
                </w:tcPr>
                <w:p w14:paraId="7AA58D15" w14:textId="2313D0B7" w:rsidR="00AC5673" w:rsidRPr="00A21A50" w:rsidRDefault="0098243C" w:rsidP="009642CA">
                  <w:pPr>
                    <w:rPr>
                      <w:sz w:val="18"/>
                      <w:szCs w:val="18"/>
                    </w:rPr>
                  </w:pPr>
                  <w:r>
                    <w:rPr>
                      <w:sz w:val="18"/>
                      <w:szCs w:val="18"/>
                    </w:rPr>
                    <w:t>13.808</w:t>
                  </w:r>
                </w:p>
              </w:tc>
            </w:tr>
          </w:tbl>
          <w:p w14:paraId="0A21CB38" w14:textId="77777777" w:rsidR="00AC5673" w:rsidRPr="00A21A50" w:rsidRDefault="00AC5673" w:rsidP="009642CA">
            <w:pPr>
              <w:rPr>
                <w:sz w:val="18"/>
                <w:szCs w:val="18"/>
              </w:rPr>
            </w:pPr>
          </w:p>
        </w:tc>
      </w:tr>
      <w:tr w:rsidR="00AC5673" w:rsidRPr="00A21A50" w14:paraId="5E2BDDA7" w14:textId="77777777" w:rsidTr="0031191E">
        <w:tc>
          <w:tcPr>
            <w:tcW w:w="2405" w:type="dxa"/>
            <w:shd w:val="clear" w:color="auto" w:fill="E6E5E5" w:themeFill="background2"/>
          </w:tcPr>
          <w:p w14:paraId="725BC8CA" w14:textId="77777777" w:rsidR="00AC5673" w:rsidRPr="00A21A50" w:rsidRDefault="00AC5673" w:rsidP="009642CA">
            <w:pPr>
              <w:rPr>
                <w:sz w:val="18"/>
                <w:szCs w:val="18"/>
              </w:rPr>
            </w:pPr>
            <w:r w:rsidRPr="00A21A50">
              <w:rPr>
                <w:sz w:val="18"/>
                <w:szCs w:val="18"/>
              </w:rPr>
              <w:t>Choice of data or Measurement methods and procedures</w:t>
            </w:r>
          </w:p>
        </w:tc>
        <w:tc>
          <w:tcPr>
            <w:tcW w:w="7201" w:type="dxa"/>
            <w:vAlign w:val="center"/>
          </w:tcPr>
          <w:p w14:paraId="358517F2" w14:textId="476B8ED5" w:rsidR="00455F09" w:rsidRDefault="00AC5673" w:rsidP="00455F09">
            <w:pPr>
              <w:rPr>
                <w:sz w:val="18"/>
                <w:szCs w:val="18"/>
              </w:rPr>
            </w:pPr>
            <w:r w:rsidRPr="00A21A50">
              <w:rPr>
                <w:sz w:val="18"/>
                <w:szCs w:val="18"/>
              </w:rPr>
              <w:t>Calculated as per requirement of the methodology and sourced from Tables 10.A-4 through A-9., Chapter 10, Volume 4 o</w:t>
            </w:r>
            <w:r w:rsidRPr="0077536E">
              <w:rPr>
                <w:rFonts w:eastAsia="MS Mincho"/>
                <w:sz w:val="18"/>
                <w:szCs w:val="18"/>
              </w:rPr>
              <w:t>f the 2006 IPCC Guidelines</w:t>
            </w:r>
            <w:r w:rsidR="004672DD">
              <w:rPr>
                <w:rFonts w:eastAsia="MS Mincho"/>
                <w:sz w:val="18"/>
                <w:szCs w:val="18"/>
              </w:rPr>
              <w:t xml:space="preserve"> and</w:t>
            </w:r>
            <w:r w:rsidR="008D7F37">
              <w:rPr>
                <w:rFonts w:eastAsia="MS Mincho"/>
                <w:sz w:val="18"/>
                <w:szCs w:val="18"/>
              </w:rPr>
              <w:t xml:space="preserve"> the </w:t>
            </w:r>
            <w:r w:rsidR="00F216AA">
              <w:rPr>
                <w:rFonts w:eastAsia="MS Mincho"/>
                <w:sz w:val="18"/>
                <w:szCs w:val="18"/>
              </w:rPr>
              <w:t>IPCC 2019</w:t>
            </w:r>
            <w:r w:rsidR="00540B6B">
              <w:rPr>
                <w:sz w:val="18"/>
                <w:szCs w:val="18"/>
              </w:rPr>
              <w:t xml:space="preserve"> Based</w:t>
            </w:r>
            <w:r w:rsidR="00DB199D">
              <w:rPr>
                <w:sz w:val="18"/>
                <w:szCs w:val="18"/>
              </w:rPr>
              <w:t xml:space="preserve"> on the formula</w:t>
            </w:r>
            <w:r w:rsidR="007D0B93">
              <w:rPr>
                <w:sz w:val="18"/>
                <w:szCs w:val="18"/>
              </w:rPr>
              <w:t xml:space="preserve"> </w:t>
            </w:r>
            <w:r w:rsidR="00A34C42">
              <w:rPr>
                <w:sz w:val="18"/>
                <w:szCs w:val="18"/>
              </w:rPr>
              <w:t xml:space="preserve">(equation 10) </w:t>
            </w:r>
            <w:r w:rsidR="007D0B93" w:rsidRPr="00A26003">
              <w:rPr>
                <w:rFonts w:eastAsia="MS Mincho"/>
                <w:sz w:val="18"/>
                <w:szCs w:val="18"/>
              </w:rPr>
              <w:t>where VS</w:t>
            </w:r>
            <w:r w:rsidR="007D0B93" w:rsidRPr="00A26003">
              <w:rPr>
                <w:rFonts w:eastAsia="MS Mincho"/>
                <w:sz w:val="18"/>
                <w:szCs w:val="18"/>
                <w:vertAlign w:val="subscript"/>
              </w:rPr>
              <w:t>T</w:t>
            </w:r>
            <w:r w:rsidR="007D0B93" w:rsidRPr="00A26003">
              <w:rPr>
                <w:rFonts w:eastAsia="MS Mincho"/>
                <w:sz w:val="18"/>
                <w:szCs w:val="18"/>
              </w:rPr>
              <w:t xml:space="preserve">, </w:t>
            </w:r>
            <w:proofErr w:type="spellStart"/>
            <w:r w:rsidR="000C6F28" w:rsidRPr="00A26003">
              <w:rPr>
                <w:rFonts w:eastAsia="MS Mincho"/>
                <w:sz w:val="18"/>
                <w:szCs w:val="18"/>
              </w:rPr>
              <w:t>Bo</w:t>
            </w:r>
            <w:r w:rsidR="000C6F28" w:rsidRPr="00A26003">
              <w:rPr>
                <w:rFonts w:eastAsia="MS Mincho"/>
                <w:sz w:val="18"/>
                <w:szCs w:val="18"/>
                <w:vertAlign w:val="subscript"/>
              </w:rPr>
              <w:t>T</w:t>
            </w:r>
            <w:proofErr w:type="spellEnd"/>
            <w:r w:rsidR="000C6F28" w:rsidRPr="00A26003">
              <w:rPr>
                <w:rFonts w:eastAsia="MS Mincho"/>
                <w:sz w:val="18"/>
                <w:szCs w:val="18"/>
              </w:rPr>
              <w:t xml:space="preserve"> are default value from IPCC 2006 where Asia region are used and MCF are default value from IPCC 2019 where temperature is used to define climate zone and the MS is from the baseline survey</w:t>
            </w:r>
          </w:p>
          <w:p w14:paraId="5CE0D291" w14:textId="3B56F1B5" w:rsidR="0031191E" w:rsidRDefault="00160305" w:rsidP="00455F09">
            <w:pPr>
              <w:rPr>
                <w:sz w:val="18"/>
                <w:szCs w:val="18"/>
              </w:rPr>
            </w:pPr>
            <m:oMath>
              <m:sSub>
                <m:sSubPr>
                  <m:ctrlPr>
                    <w:rPr>
                      <w:rFonts w:ascii="Cambria Math" w:hAnsi="Cambria Math"/>
                    </w:rPr>
                  </m:ctrlPr>
                </m:sSubPr>
                <m:e>
                  <m:r>
                    <w:rPr>
                      <w:rFonts w:ascii="Cambria Math" w:hAnsi="Cambria Math"/>
                    </w:rPr>
                    <m:t>EF</m:t>
                  </m:r>
                </m:e>
                <m:sub>
                  <m:r>
                    <w:rPr>
                      <w:rFonts w:ascii="Cambria Math" w:hAnsi="Cambria Math"/>
                    </w:rPr>
                    <m:t>awms(T)</m:t>
                  </m:r>
                </m:sub>
              </m:sSub>
              <m:r>
                <m:rPr>
                  <m:sty m:val="p"/>
                </m:rPr>
                <w:rPr>
                  <w:rFonts w:ascii="Cambria Math" w:hAnsi="Cambria Math"/>
                </w:rPr>
                <m:t>=</m:t>
              </m:r>
              <m:d>
                <m:dPr>
                  <m:ctrlPr>
                    <w:rPr>
                      <w:rFonts w:ascii="Cambria Math" w:hAnsi="Cambria Math"/>
                    </w:rPr>
                  </m:ctrlPr>
                </m:dPr>
                <m:e>
                  <m:sSub>
                    <m:sSubPr>
                      <m:ctrlPr>
                        <w:rPr>
                          <w:rFonts w:ascii="Cambria Math" w:hAnsi="Cambria Math"/>
                        </w:rPr>
                      </m:ctrlPr>
                    </m:sSubPr>
                    <m:e>
                      <m:r>
                        <w:rPr>
                          <w:rFonts w:ascii="Cambria Math" w:hAnsi="Cambria Math"/>
                        </w:rPr>
                        <m:t>VS</m:t>
                      </m:r>
                    </m:e>
                    <m:sub>
                      <m:r>
                        <m:rPr>
                          <m:sty m:val="p"/>
                        </m:rPr>
                        <w:rPr>
                          <w:rFonts w:ascii="Cambria Math" w:hAnsi="Cambria Math"/>
                        </w:rPr>
                        <m:t>T</m:t>
                      </m:r>
                    </m:sub>
                  </m:sSub>
                  <m:r>
                    <m:rPr>
                      <m:sty m:val="p"/>
                    </m:rPr>
                    <w:rPr>
                      <w:rFonts w:ascii="Cambria Math" w:hAnsi="Cambria Math"/>
                    </w:rPr>
                    <m:t xml:space="preserve"> ×365</m:t>
                  </m:r>
                </m:e>
              </m:d>
              <m:r>
                <w:rPr>
                  <w:rFonts w:ascii="Cambria Math" w:hAnsi="Cambria Math"/>
                </w:rPr>
                <m:t>×</m:t>
              </m:r>
              <m:d>
                <m:dPr>
                  <m:begChr m:val="⌈"/>
                  <m:endChr m:val="⌉"/>
                  <m:ctrlPr>
                    <w:rPr>
                      <w:rFonts w:ascii="Cambria Math" w:hAnsi="Cambria Math"/>
                    </w:rPr>
                  </m:ctrlPr>
                </m:dPr>
                <m:e>
                  <m:sSub>
                    <m:sSubPr>
                      <m:ctrlPr>
                        <w:rPr>
                          <w:rFonts w:ascii="Cambria Math" w:hAnsi="Cambria Math"/>
                        </w:rPr>
                      </m:ctrlPr>
                    </m:sSubPr>
                    <m:e>
                      <m:r>
                        <w:rPr>
                          <w:rFonts w:ascii="Cambria Math" w:hAnsi="Cambria Math"/>
                        </w:rPr>
                        <m:t>Bo</m:t>
                      </m:r>
                    </m:e>
                    <m:sub>
                      <m:r>
                        <m:rPr>
                          <m:sty m:val="p"/>
                        </m:rPr>
                        <w:rPr>
                          <w:rFonts w:ascii="Cambria Math" w:hAnsi="Cambria Math"/>
                        </w:rPr>
                        <m:t>T</m:t>
                      </m:r>
                    </m:sub>
                  </m:sSub>
                  <m:r>
                    <m:rPr>
                      <m:sty m:val="p"/>
                    </m:rPr>
                    <w:rPr>
                      <w:rFonts w:ascii="Cambria Math" w:hAnsi="Cambria Math"/>
                    </w:rPr>
                    <m:t>×</m:t>
                  </m:r>
                  <m:f>
                    <m:fPr>
                      <m:ctrlPr>
                        <w:rPr>
                          <w:rFonts w:ascii="Cambria Math" w:hAnsi="Cambria Math"/>
                        </w:rPr>
                      </m:ctrlPr>
                    </m:fPr>
                    <m:num>
                      <m:r>
                        <m:rPr>
                          <m:sty m:val="p"/>
                        </m:rPr>
                        <w:rPr>
                          <w:rFonts w:ascii="Cambria Math" w:hAnsi="Cambria Math"/>
                        </w:rPr>
                        <m:t>0.67</m:t>
                      </m:r>
                      <m:r>
                        <w:rPr>
                          <w:rFonts w:ascii="Cambria Math" w:hAnsi="Cambria Math"/>
                        </w:rPr>
                        <m:t>kg</m:t>
                      </m:r>
                    </m:num>
                    <m:den>
                      <m:sSup>
                        <m:sSupPr>
                          <m:ctrlPr>
                            <w:rPr>
                              <w:rFonts w:ascii="Cambria Math" w:hAnsi="Cambria Math"/>
                            </w:rPr>
                          </m:ctrlPr>
                        </m:sSupPr>
                        <m:e>
                          <m:r>
                            <w:rPr>
                              <w:rFonts w:ascii="Cambria Math" w:hAnsi="Cambria Math"/>
                            </w:rPr>
                            <m:t>m</m:t>
                          </m:r>
                        </m:e>
                        <m:sup>
                          <m:r>
                            <m:rPr>
                              <m:sty m:val="p"/>
                            </m:rPr>
                            <w:rPr>
                              <w:rFonts w:ascii="Cambria Math" w:hAnsi="Cambria Math"/>
                            </w:rPr>
                            <m:t>3</m:t>
                          </m:r>
                        </m:sup>
                      </m:sSup>
                    </m:den>
                  </m:f>
                  <m:r>
                    <m:rPr>
                      <m:sty m:val="p"/>
                    </m:rPr>
                    <w:rPr>
                      <w:rFonts w:ascii="Cambria Math" w:hAnsi="Cambria Math"/>
                    </w:rPr>
                    <m:t>×</m:t>
                  </m:r>
                  <m:nary>
                    <m:naryPr>
                      <m:chr m:val="∑"/>
                      <m:limLoc m:val="undOvr"/>
                      <m:ctrlPr>
                        <w:rPr>
                          <w:rFonts w:ascii="Cambria Math" w:hAnsi="Cambria Math"/>
                        </w:rPr>
                      </m:ctrlPr>
                    </m:naryPr>
                    <m:sub>
                      <m:r>
                        <w:rPr>
                          <w:rFonts w:ascii="Cambria Math" w:hAnsi="Cambria Math"/>
                        </w:rPr>
                        <m:t>k</m:t>
                      </m:r>
                    </m:sub>
                    <m:sup>
                      <m:r>
                        <w:rPr>
                          <w:rFonts w:ascii="Cambria Math" w:hAnsi="Cambria Math"/>
                        </w:rPr>
                        <m:t>1</m:t>
                      </m:r>
                    </m:sup>
                    <m:e>
                      <m:f>
                        <m:fPr>
                          <m:ctrlPr>
                            <w:rPr>
                              <w:rFonts w:ascii="Cambria Math" w:hAnsi="Cambria Math"/>
                            </w:rPr>
                          </m:ctrlPr>
                        </m:fPr>
                        <m:num>
                          <m:sSub>
                            <m:sSubPr>
                              <m:ctrlPr>
                                <w:rPr>
                                  <w:rFonts w:ascii="Cambria Math" w:hAnsi="Cambria Math"/>
                                </w:rPr>
                              </m:ctrlPr>
                            </m:sSubPr>
                            <m:e>
                              <m:r>
                                <w:rPr>
                                  <w:rFonts w:ascii="Cambria Math" w:hAnsi="Cambria Math"/>
                                </w:rPr>
                                <m:t>MCF</m:t>
                              </m:r>
                            </m:e>
                            <m:sub>
                              <m:r>
                                <w:rPr>
                                  <w:rFonts w:ascii="Cambria Math" w:hAnsi="Cambria Math"/>
                                </w:rPr>
                                <m:t>T,k</m:t>
                              </m:r>
                            </m:sub>
                          </m:sSub>
                        </m:num>
                        <m:den>
                          <m:r>
                            <m:rPr>
                              <m:sty m:val="p"/>
                            </m:rPr>
                            <w:rPr>
                              <w:rFonts w:ascii="Cambria Math" w:hAnsi="Cambria Math"/>
                            </w:rPr>
                            <m:t>100</m:t>
                          </m:r>
                        </m:den>
                      </m:f>
                      <m:r>
                        <m:rPr>
                          <m:sty m:val="p"/>
                        </m:rPr>
                        <w:rPr>
                          <w:rFonts w:ascii="Cambria Math" w:hAnsi="Cambria Math"/>
                        </w:rPr>
                        <m:t>×</m:t>
                      </m:r>
                      <m:sSub>
                        <m:sSubPr>
                          <m:ctrlPr>
                            <w:rPr>
                              <w:rFonts w:ascii="Cambria Math" w:hAnsi="Cambria Math"/>
                            </w:rPr>
                          </m:ctrlPr>
                        </m:sSubPr>
                        <m:e>
                          <m:r>
                            <w:rPr>
                              <w:rFonts w:ascii="Cambria Math" w:hAnsi="Cambria Math"/>
                            </w:rPr>
                            <m:t>MS</m:t>
                          </m:r>
                        </m:e>
                        <m:sub>
                          <m:r>
                            <m:rPr>
                              <m:sty m:val="p"/>
                            </m:rPr>
                            <w:rPr>
                              <w:rFonts w:ascii="Cambria Math" w:hAnsi="Cambria Math"/>
                            </w:rPr>
                            <m:t>(T,k)</m:t>
                          </m:r>
                        </m:sub>
                      </m:sSub>
                    </m:e>
                  </m:nary>
                </m:e>
              </m:d>
            </m:oMath>
            <w:r w:rsidR="00582CA3" w:rsidRPr="00200174">
              <w:t xml:space="preserve">      (10)</w:t>
            </w:r>
          </w:p>
          <w:tbl>
            <w:tblPr>
              <w:tblW w:w="8789" w:type="dxa"/>
              <w:tblInd w:w="680" w:type="dxa"/>
              <w:tblLook w:val="0600" w:firstRow="0" w:lastRow="0" w:firstColumn="0" w:lastColumn="0" w:noHBand="1" w:noVBand="1"/>
            </w:tblPr>
            <w:tblGrid>
              <w:gridCol w:w="4990"/>
              <w:gridCol w:w="3799"/>
            </w:tblGrid>
            <w:tr w:rsidR="00B34E73" w:rsidRPr="00E57165" w14:paraId="0965D5F5" w14:textId="77777777" w:rsidTr="004E2A0C">
              <w:trPr>
                <w:cantSplit/>
                <w:trHeight w:val="1315"/>
              </w:trPr>
              <w:tc>
                <w:tcPr>
                  <w:tcW w:w="4990" w:type="dxa"/>
                  <w:shd w:val="clear" w:color="auto" w:fill="auto"/>
                  <w:vAlign w:val="center"/>
                </w:tcPr>
                <w:p w14:paraId="77D9155F" w14:textId="77777777" w:rsidR="00B34E73" w:rsidRPr="00E57165" w:rsidRDefault="00B34E73" w:rsidP="00B34E73">
                  <w:pPr>
                    <w:pStyle w:val="SDMMethEquation"/>
                  </w:pPr>
                  <m:oMathPara>
                    <m:oMath>
                      <m:r>
                        <w:rPr>
                          <w:rFonts w:ascii="Cambria Math" w:hAnsi="Cambria Math"/>
                        </w:rPr>
                        <m:t>V</m:t>
                      </m:r>
                      <m:sSub>
                        <m:sSubPr>
                          <m:ctrlPr>
                            <w:rPr>
                              <w:rFonts w:ascii="Cambria Math" w:hAnsi="Cambria Math"/>
                            </w:rPr>
                          </m:ctrlPr>
                        </m:sSubPr>
                        <m:e>
                          <m:r>
                            <w:rPr>
                              <w:rFonts w:ascii="Cambria Math" w:hAnsi="Cambria Math"/>
                            </w:rPr>
                            <m:t>S</m:t>
                          </m:r>
                        </m:e>
                        <m:sub>
                          <m:r>
                            <w:rPr>
                              <w:rFonts w:ascii="Cambria Math" w:hAnsi="Cambria Math"/>
                            </w:rPr>
                            <m:t>LT</m:t>
                          </m:r>
                          <m:r>
                            <m:rPr>
                              <m:sty m:val="p"/>
                            </m:rPr>
                            <w:rPr>
                              <w:rFonts w:ascii="Cambria Math" w:hAnsi="Cambria Math"/>
                            </w:rPr>
                            <m:t>,</m:t>
                          </m:r>
                          <m:r>
                            <w:rPr>
                              <w:rFonts w:ascii="Cambria Math" w:hAnsi="Cambria Math"/>
                            </w:rPr>
                            <m:t>y</m:t>
                          </m:r>
                        </m:sub>
                      </m:sSub>
                      <m:r>
                        <m:rPr>
                          <m:sty m:val="p"/>
                        </m:rPr>
                        <w:rPr>
                          <w:rFonts w:ascii="Cambria Math" w:hAnsi="Cambria Math"/>
                        </w:rPr>
                        <m:t>=</m:t>
                      </m:r>
                      <m:d>
                        <m:dPr>
                          <m:ctrlPr>
                            <w:rPr>
                              <w:rFonts w:ascii="Cambria Math" w:hAnsi="Cambria Math"/>
                            </w:rPr>
                          </m:ctrlPr>
                        </m:dPr>
                        <m:e>
                          <m:f>
                            <m:fPr>
                              <m:ctrlPr>
                                <w:rPr>
                                  <w:rFonts w:ascii="Cambria Math" w:hAnsi="Cambria Math"/>
                                </w:rPr>
                              </m:ctrlPr>
                            </m:fPr>
                            <m:num>
                              <m:sSub>
                                <m:sSubPr>
                                  <m:ctrlPr>
                                    <w:rPr>
                                      <w:rFonts w:ascii="Cambria Math" w:hAnsi="Cambria Math"/>
                                    </w:rPr>
                                  </m:ctrlPr>
                                </m:sSubPr>
                                <m:e>
                                  <m:r>
                                    <w:rPr>
                                      <w:rFonts w:ascii="Cambria Math" w:hAnsi="Cambria Math"/>
                                    </w:rPr>
                                    <m:t>W</m:t>
                                  </m:r>
                                </m:e>
                                <m:sub>
                                  <m:r>
                                    <w:rPr>
                                      <w:rFonts w:ascii="Cambria Math" w:hAnsi="Cambria Math"/>
                                    </w:rPr>
                                    <m:t>site</m:t>
                                  </m:r>
                                </m:sub>
                              </m:sSub>
                            </m:num>
                            <m:den>
                              <m:sSub>
                                <m:sSubPr>
                                  <m:ctrlPr>
                                    <w:rPr>
                                      <w:rFonts w:ascii="Cambria Math" w:hAnsi="Cambria Math"/>
                                    </w:rPr>
                                  </m:ctrlPr>
                                </m:sSubPr>
                                <m:e>
                                  <m:r>
                                    <w:rPr>
                                      <w:rFonts w:ascii="Cambria Math" w:hAnsi="Cambria Math"/>
                                    </w:rPr>
                                    <m:t>W</m:t>
                                  </m:r>
                                </m:e>
                                <m:sub>
                                  <m:r>
                                    <w:rPr>
                                      <w:rFonts w:ascii="Cambria Math" w:hAnsi="Cambria Math"/>
                                    </w:rPr>
                                    <m:t>default</m:t>
                                  </m:r>
                                </m:sub>
                              </m:sSub>
                            </m:den>
                          </m:f>
                        </m:e>
                      </m:d>
                      <m:r>
                        <m:rPr>
                          <m:sty m:val="p"/>
                        </m:rPr>
                        <w:rPr>
                          <w:rFonts w:ascii="Cambria Math" w:hAnsi="Cambria Math"/>
                        </w:rPr>
                        <m:t>× </m:t>
                      </m:r>
                      <m:r>
                        <w:rPr>
                          <w:rFonts w:ascii="Cambria Math" w:hAnsi="Cambria Math"/>
                        </w:rPr>
                        <m:t>V</m:t>
                      </m:r>
                      <m:sSub>
                        <m:sSubPr>
                          <m:ctrlPr>
                            <w:rPr>
                              <w:rFonts w:ascii="Cambria Math" w:hAnsi="Cambria Math"/>
                            </w:rPr>
                          </m:ctrlPr>
                        </m:sSubPr>
                        <m:e>
                          <m:r>
                            <w:rPr>
                              <w:rFonts w:ascii="Cambria Math" w:hAnsi="Cambria Math"/>
                            </w:rPr>
                            <m:t>S</m:t>
                          </m:r>
                        </m:e>
                        <m:sub>
                          <m:r>
                            <w:rPr>
                              <w:rFonts w:ascii="Cambria Math" w:hAnsi="Cambria Math"/>
                            </w:rPr>
                            <m:t>default</m:t>
                          </m:r>
                        </m:sub>
                      </m:sSub>
                      <m:r>
                        <m:rPr>
                          <m:sty m:val="p"/>
                        </m:rPr>
                        <w:rPr>
                          <w:rFonts w:ascii="Cambria Math" w:hAnsi="Cambria Math"/>
                        </w:rPr>
                        <m:t> ×</m:t>
                      </m:r>
                      <m:r>
                        <w:rPr>
                          <w:rFonts w:ascii="Cambria Math" w:hAnsi="Cambria Math"/>
                        </w:rPr>
                        <m:t>n</m:t>
                      </m:r>
                      <m:sSub>
                        <m:sSubPr>
                          <m:ctrlPr>
                            <w:rPr>
                              <w:rFonts w:ascii="Cambria Math" w:hAnsi="Cambria Math"/>
                            </w:rPr>
                          </m:ctrlPr>
                        </m:sSubPr>
                        <m:e>
                          <m:r>
                            <w:rPr>
                              <w:rFonts w:ascii="Cambria Math" w:hAnsi="Cambria Math"/>
                            </w:rPr>
                            <m:t>d</m:t>
                          </m:r>
                        </m:e>
                        <m:sub>
                          <m:r>
                            <w:rPr>
                              <w:rFonts w:ascii="Cambria Math" w:hAnsi="Cambria Math"/>
                            </w:rPr>
                            <m:t>y</m:t>
                          </m:r>
                        </m:sub>
                      </m:sSub>
                    </m:oMath>
                  </m:oMathPara>
                </w:p>
              </w:tc>
              <w:tc>
                <w:tcPr>
                  <w:tcW w:w="3799" w:type="dxa"/>
                  <w:shd w:val="clear" w:color="auto" w:fill="auto"/>
                  <w:vAlign w:val="center"/>
                </w:tcPr>
                <w:p w14:paraId="5E15E7AE" w14:textId="77777777" w:rsidR="00B34E73" w:rsidRPr="00200174" w:rsidRDefault="00B34E73" w:rsidP="00B34E73">
                  <w:pPr>
                    <w:pStyle w:val="Caption"/>
                    <w:rPr>
                      <w:b w:val="0"/>
                      <w:bCs/>
                    </w:rPr>
                  </w:pPr>
                  <w:r w:rsidRPr="00200174">
                    <w:rPr>
                      <w:b w:val="0"/>
                      <w:bCs/>
                    </w:rPr>
                    <w:t>(11)</w:t>
                  </w:r>
                </w:p>
              </w:tc>
            </w:tr>
          </w:tbl>
          <w:p w14:paraId="362FADD0" w14:textId="2616530B" w:rsidR="00514A5D" w:rsidRPr="00A21A50" w:rsidRDefault="00514A5D" w:rsidP="00455F09">
            <w:pPr>
              <w:rPr>
                <w:sz w:val="18"/>
                <w:szCs w:val="18"/>
              </w:rPr>
            </w:pPr>
          </w:p>
        </w:tc>
      </w:tr>
      <w:tr w:rsidR="00AC5673" w:rsidRPr="00A21A50" w14:paraId="74B2E995" w14:textId="77777777" w:rsidTr="009642CA">
        <w:tc>
          <w:tcPr>
            <w:tcW w:w="2405" w:type="dxa"/>
            <w:shd w:val="clear" w:color="auto" w:fill="E6E5E5" w:themeFill="background2"/>
          </w:tcPr>
          <w:p w14:paraId="53E32862" w14:textId="77777777" w:rsidR="00AC5673" w:rsidRPr="00A21A50" w:rsidRDefault="00AC5673" w:rsidP="009642CA">
            <w:pPr>
              <w:rPr>
                <w:sz w:val="18"/>
                <w:szCs w:val="18"/>
              </w:rPr>
            </w:pPr>
            <w:r w:rsidRPr="00A21A50">
              <w:rPr>
                <w:sz w:val="18"/>
                <w:szCs w:val="18"/>
              </w:rPr>
              <w:t>Purpose of data</w:t>
            </w:r>
          </w:p>
        </w:tc>
        <w:tc>
          <w:tcPr>
            <w:tcW w:w="7201" w:type="dxa"/>
            <w:vAlign w:val="center"/>
          </w:tcPr>
          <w:p w14:paraId="4C9113D6" w14:textId="77777777" w:rsidR="00AC5673" w:rsidRPr="00A21A50" w:rsidRDefault="00AC5673" w:rsidP="009642CA">
            <w:pPr>
              <w:rPr>
                <w:sz w:val="18"/>
                <w:szCs w:val="18"/>
              </w:rPr>
            </w:pPr>
            <w:r w:rsidRPr="00A21A50">
              <w:rPr>
                <w:sz w:val="18"/>
                <w:szCs w:val="18"/>
              </w:rPr>
              <w:t>Calculation of baseline emissions</w:t>
            </w:r>
          </w:p>
        </w:tc>
      </w:tr>
      <w:tr w:rsidR="00AC5673" w:rsidRPr="00A21A50" w14:paraId="5385CEA1" w14:textId="77777777" w:rsidTr="009642CA">
        <w:tc>
          <w:tcPr>
            <w:tcW w:w="2405" w:type="dxa"/>
            <w:shd w:val="clear" w:color="auto" w:fill="E6E5E5" w:themeFill="background2"/>
          </w:tcPr>
          <w:p w14:paraId="0EB7E81A" w14:textId="77777777" w:rsidR="00AC5673" w:rsidRPr="00A21A50" w:rsidRDefault="00AC5673" w:rsidP="009642CA">
            <w:pPr>
              <w:rPr>
                <w:sz w:val="18"/>
                <w:szCs w:val="18"/>
              </w:rPr>
            </w:pPr>
            <w:r w:rsidRPr="00A21A50">
              <w:rPr>
                <w:sz w:val="18"/>
                <w:szCs w:val="18"/>
              </w:rPr>
              <w:t>Additional comment:</w:t>
            </w:r>
          </w:p>
        </w:tc>
        <w:tc>
          <w:tcPr>
            <w:tcW w:w="7201" w:type="dxa"/>
            <w:vAlign w:val="center"/>
          </w:tcPr>
          <w:p w14:paraId="404FE15F" w14:textId="28889411" w:rsidR="00AC5673" w:rsidRPr="00A21A50" w:rsidRDefault="00AC5673" w:rsidP="009642CA">
            <w:pPr>
              <w:rPr>
                <w:sz w:val="18"/>
                <w:szCs w:val="18"/>
              </w:rPr>
            </w:pPr>
            <w:r w:rsidRPr="00A21A50">
              <w:rPr>
                <w:sz w:val="18"/>
                <w:szCs w:val="18"/>
              </w:rPr>
              <w:t>IPCC (2006</w:t>
            </w:r>
            <w:r w:rsidR="00C4221C">
              <w:rPr>
                <w:sz w:val="18"/>
                <w:szCs w:val="18"/>
              </w:rPr>
              <w:t>, 2019</w:t>
            </w:r>
            <w:r w:rsidRPr="00A21A50">
              <w:rPr>
                <w:sz w:val="18"/>
                <w:szCs w:val="18"/>
              </w:rPr>
              <w:t>)</w:t>
            </w:r>
            <w:r w:rsidR="00ED1FDF">
              <w:rPr>
                <w:sz w:val="18"/>
                <w:szCs w:val="18"/>
              </w:rPr>
              <w:t xml:space="preserve"> are used and m</w:t>
            </w:r>
            <w:r w:rsidRPr="00A21A50">
              <w:rPr>
                <w:sz w:val="18"/>
                <w:szCs w:val="18"/>
              </w:rPr>
              <w:t>ay be updated according to any future changes by the IPCC</w:t>
            </w:r>
            <w:r w:rsidR="00C4221C">
              <w:rPr>
                <w:sz w:val="18"/>
                <w:szCs w:val="18"/>
              </w:rPr>
              <w:t>.</w:t>
            </w:r>
          </w:p>
        </w:tc>
      </w:tr>
    </w:tbl>
    <w:tbl>
      <w:tblPr>
        <w:tblpPr w:leftFromText="180" w:rightFromText="180" w:vertAnchor="text" w:horzAnchor="margin" w:tblpY="478"/>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7201"/>
      </w:tblGrid>
      <w:tr w:rsidR="00AD13E5" w:rsidRPr="00A21A50" w14:paraId="2DF82BCD" w14:textId="77777777" w:rsidTr="00AD13E5">
        <w:tc>
          <w:tcPr>
            <w:tcW w:w="2405" w:type="dxa"/>
            <w:shd w:val="clear" w:color="auto" w:fill="E6E5E5" w:themeFill="background2"/>
          </w:tcPr>
          <w:p w14:paraId="1BF8991F" w14:textId="77777777" w:rsidR="00AD13E5" w:rsidRPr="00A21A50" w:rsidRDefault="00AD13E5" w:rsidP="00AD13E5">
            <w:pPr>
              <w:rPr>
                <w:sz w:val="18"/>
                <w:szCs w:val="18"/>
              </w:rPr>
            </w:pPr>
            <w:r w:rsidRPr="00A21A50">
              <w:rPr>
                <w:sz w:val="18"/>
                <w:szCs w:val="18"/>
              </w:rPr>
              <w:t>Data / Parameter:</w:t>
            </w:r>
          </w:p>
        </w:tc>
        <w:tc>
          <w:tcPr>
            <w:tcW w:w="7201" w:type="dxa"/>
          </w:tcPr>
          <w:p w14:paraId="2B170A70" w14:textId="77777777" w:rsidR="00AD13E5" w:rsidRPr="00A21A50" w:rsidRDefault="00AD13E5" w:rsidP="00AD13E5">
            <w:pPr>
              <w:rPr>
                <w:sz w:val="18"/>
                <w:szCs w:val="18"/>
                <w:vertAlign w:val="subscript"/>
              </w:rPr>
            </w:pPr>
            <w:proofErr w:type="spellStart"/>
            <w:r w:rsidRPr="00A21A50">
              <w:rPr>
                <w:rFonts w:ascii="Calibri" w:hAnsi="Calibri" w:cs="Calibri"/>
                <w:sz w:val="18"/>
                <w:szCs w:val="18"/>
              </w:rPr>
              <w:t>ƞ</w:t>
            </w:r>
            <w:r w:rsidRPr="00A21A50">
              <w:rPr>
                <w:sz w:val="18"/>
                <w:szCs w:val="18"/>
                <w:vertAlign w:val="subscript"/>
              </w:rPr>
              <w:t>biogasstove</w:t>
            </w:r>
            <w:proofErr w:type="spellEnd"/>
          </w:p>
        </w:tc>
      </w:tr>
      <w:tr w:rsidR="00AD13E5" w:rsidRPr="00A21A50" w14:paraId="4075A753" w14:textId="77777777" w:rsidTr="00AD13E5">
        <w:tc>
          <w:tcPr>
            <w:tcW w:w="2405" w:type="dxa"/>
            <w:shd w:val="clear" w:color="auto" w:fill="E6E5E5" w:themeFill="background2"/>
          </w:tcPr>
          <w:p w14:paraId="24B52B65" w14:textId="77777777" w:rsidR="00AD13E5" w:rsidRPr="00A21A50" w:rsidRDefault="00AD13E5" w:rsidP="00AD13E5">
            <w:pPr>
              <w:rPr>
                <w:sz w:val="18"/>
                <w:szCs w:val="18"/>
              </w:rPr>
            </w:pPr>
            <w:r w:rsidRPr="00A21A50">
              <w:rPr>
                <w:sz w:val="18"/>
                <w:szCs w:val="18"/>
              </w:rPr>
              <w:t>Unit</w:t>
            </w:r>
          </w:p>
        </w:tc>
        <w:tc>
          <w:tcPr>
            <w:tcW w:w="7201" w:type="dxa"/>
          </w:tcPr>
          <w:p w14:paraId="554E85F3" w14:textId="77777777" w:rsidR="00AD13E5" w:rsidRPr="00A21A50" w:rsidRDefault="00AD13E5" w:rsidP="00AD13E5">
            <w:pPr>
              <w:rPr>
                <w:sz w:val="18"/>
                <w:szCs w:val="18"/>
              </w:rPr>
            </w:pPr>
            <w:r w:rsidRPr="00A21A50">
              <w:rPr>
                <w:sz w:val="18"/>
                <w:szCs w:val="18"/>
              </w:rPr>
              <w:t>[-]%</w:t>
            </w:r>
          </w:p>
        </w:tc>
      </w:tr>
      <w:tr w:rsidR="00AD13E5" w:rsidRPr="00A21A50" w14:paraId="6622B675" w14:textId="77777777" w:rsidTr="00AD13E5">
        <w:tc>
          <w:tcPr>
            <w:tcW w:w="2405" w:type="dxa"/>
            <w:shd w:val="clear" w:color="auto" w:fill="E6E5E5" w:themeFill="background2"/>
          </w:tcPr>
          <w:p w14:paraId="7CA0F224" w14:textId="77777777" w:rsidR="00AD13E5" w:rsidRPr="00A21A50" w:rsidRDefault="00AD13E5" w:rsidP="00AD13E5">
            <w:pPr>
              <w:rPr>
                <w:sz w:val="18"/>
                <w:szCs w:val="18"/>
              </w:rPr>
            </w:pPr>
            <w:r w:rsidRPr="00A21A50">
              <w:rPr>
                <w:sz w:val="18"/>
                <w:szCs w:val="18"/>
              </w:rPr>
              <w:t>Description:</w:t>
            </w:r>
          </w:p>
        </w:tc>
        <w:tc>
          <w:tcPr>
            <w:tcW w:w="7201" w:type="dxa"/>
          </w:tcPr>
          <w:p w14:paraId="45764ADC" w14:textId="77777777" w:rsidR="00AD13E5" w:rsidRPr="00A21A50" w:rsidRDefault="00AD13E5" w:rsidP="00AD13E5">
            <w:pPr>
              <w:rPr>
                <w:sz w:val="18"/>
                <w:szCs w:val="18"/>
              </w:rPr>
            </w:pPr>
            <w:r w:rsidRPr="00A21A50">
              <w:rPr>
                <w:sz w:val="18"/>
                <w:szCs w:val="18"/>
              </w:rPr>
              <w:t>Combustion efficiency of the biogas stove</w:t>
            </w:r>
          </w:p>
        </w:tc>
      </w:tr>
      <w:tr w:rsidR="00AD13E5" w:rsidRPr="00A21A50" w14:paraId="35BF5DB6" w14:textId="77777777" w:rsidTr="00AD13E5">
        <w:tc>
          <w:tcPr>
            <w:tcW w:w="2405" w:type="dxa"/>
            <w:shd w:val="clear" w:color="auto" w:fill="E6E5E5" w:themeFill="background2"/>
          </w:tcPr>
          <w:p w14:paraId="5CBE8CDB" w14:textId="77777777" w:rsidR="00AD13E5" w:rsidRPr="00A21A50" w:rsidRDefault="00AD13E5" w:rsidP="00AD13E5">
            <w:pPr>
              <w:rPr>
                <w:sz w:val="18"/>
                <w:szCs w:val="18"/>
              </w:rPr>
            </w:pPr>
            <w:r w:rsidRPr="00A21A50">
              <w:rPr>
                <w:sz w:val="18"/>
                <w:szCs w:val="18"/>
              </w:rPr>
              <w:t xml:space="preserve">Source of data </w:t>
            </w:r>
          </w:p>
        </w:tc>
        <w:tc>
          <w:tcPr>
            <w:tcW w:w="7201" w:type="dxa"/>
          </w:tcPr>
          <w:p w14:paraId="152E8C0C" w14:textId="592CB9B1" w:rsidR="00AD13E5" w:rsidRPr="00FC6813" w:rsidRDefault="00AD13E5" w:rsidP="00AD13E5">
            <w:pPr>
              <w:rPr>
                <w:sz w:val="18"/>
                <w:szCs w:val="18"/>
              </w:rPr>
            </w:pPr>
            <w:r w:rsidRPr="00A21A50">
              <w:rPr>
                <w:sz w:val="18"/>
                <w:szCs w:val="18"/>
              </w:rPr>
              <w:t xml:space="preserve">Centre for Energy Studies, Institute of Engineering for the Nepal Biogas Support </w:t>
            </w:r>
            <w:proofErr w:type="spellStart"/>
            <w:r w:rsidRPr="00A21A50">
              <w:rPr>
                <w:sz w:val="18"/>
                <w:szCs w:val="18"/>
              </w:rPr>
              <w:t>Programme</w:t>
            </w:r>
            <w:proofErr w:type="spellEnd"/>
            <w:r w:rsidR="005E6554">
              <w:rPr>
                <w:sz w:val="18"/>
                <w:szCs w:val="18"/>
              </w:rPr>
              <w:t xml:space="preserve"> (BS</w:t>
            </w:r>
            <w:r w:rsidR="00D915B2">
              <w:rPr>
                <w:sz w:val="18"/>
                <w:szCs w:val="18"/>
              </w:rPr>
              <w:t>P)</w:t>
            </w:r>
            <w:r>
              <w:rPr>
                <w:rStyle w:val="FootnoteReference"/>
                <w:sz w:val="18"/>
                <w:szCs w:val="18"/>
              </w:rPr>
              <w:footnoteReference w:id="11"/>
            </w:r>
            <w:r w:rsidR="00BF4C32">
              <w:rPr>
                <w:sz w:val="18"/>
                <w:szCs w:val="18"/>
              </w:rPr>
              <w:t xml:space="preserve"> and default value of GS methodology (Indicative </w:t>
            </w:r>
            <w:proofErr w:type="spellStart"/>
            <w:r w:rsidR="00BF4C32">
              <w:rPr>
                <w:sz w:val="18"/>
                <w:szCs w:val="18"/>
              </w:rPr>
              <w:t>programme</w:t>
            </w:r>
            <w:proofErr w:type="spellEnd"/>
            <w:r w:rsidR="00BF4C32">
              <w:rPr>
                <w:sz w:val="18"/>
                <w:szCs w:val="18"/>
              </w:rPr>
              <w:t>, baseline, and monitoring methodology for small scale biodigester</w:t>
            </w:r>
            <w:r w:rsidR="00BF4C32">
              <w:rPr>
                <w:rStyle w:val="FootnoteReference"/>
                <w:sz w:val="18"/>
                <w:szCs w:val="18"/>
              </w:rPr>
              <w:footnoteReference w:id="12"/>
            </w:r>
            <w:r w:rsidR="00BF4C32">
              <w:rPr>
                <w:sz w:val="18"/>
                <w:szCs w:val="18"/>
              </w:rPr>
              <w:t>)</w:t>
            </w:r>
          </w:p>
        </w:tc>
      </w:tr>
      <w:tr w:rsidR="00AD13E5" w:rsidRPr="00A21A50" w14:paraId="6E7F0BD9" w14:textId="77777777" w:rsidTr="00AD13E5">
        <w:tc>
          <w:tcPr>
            <w:tcW w:w="2405" w:type="dxa"/>
            <w:shd w:val="clear" w:color="auto" w:fill="E6E5E5" w:themeFill="background2"/>
          </w:tcPr>
          <w:p w14:paraId="097ACF2F" w14:textId="77777777" w:rsidR="00AD13E5" w:rsidRPr="00A21A50" w:rsidRDefault="00AD13E5" w:rsidP="00AD13E5">
            <w:pPr>
              <w:rPr>
                <w:sz w:val="18"/>
                <w:szCs w:val="18"/>
              </w:rPr>
            </w:pPr>
            <w:r w:rsidRPr="00A21A50">
              <w:rPr>
                <w:sz w:val="18"/>
                <w:szCs w:val="18"/>
              </w:rPr>
              <w:t>Value (s) applied</w:t>
            </w:r>
          </w:p>
        </w:tc>
        <w:tc>
          <w:tcPr>
            <w:tcW w:w="7201" w:type="dxa"/>
          </w:tcPr>
          <w:p w14:paraId="476AFD2A" w14:textId="2B81C9BE" w:rsidR="00AD13E5" w:rsidRPr="00A21A50" w:rsidRDefault="00AD13E5" w:rsidP="00AD13E5">
            <w:pPr>
              <w:rPr>
                <w:sz w:val="18"/>
                <w:szCs w:val="18"/>
              </w:rPr>
            </w:pPr>
            <w:r w:rsidRPr="00A21A50">
              <w:rPr>
                <w:sz w:val="18"/>
                <w:szCs w:val="18"/>
              </w:rPr>
              <w:t>99.</w:t>
            </w:r>
            <w:r w:rsidR="00D137EA">
              <w:rPr>
                <w:sz w:val="18"/>
                <w:szCs w:val="18"/>
              </w:rPr>
              <w:t>09</w:t>
            </w:r>
            <w:r w:rsidRPr="00A21A50">
              <w:rPr>
                <w:sz w:val="18"/>
                <w:szCs w:val="18"/>
              </w:rPr>
              <w:t>%</w:t>
            </w:r>
          </w:p>
        </w:tc>
      </w:tr>
      <w:tr w:rsidR="00AD13E5" w:rsidRPr="00A21A50" w14:paraId="2955A402" w14:textId="77777777" w:rsidTr="00AD13E5">
        <w:tc>
          <w:tcPr>
            <w:tcW w:w="2405" w:type="dxa"/>
            <w:shd w:val="clear" w:color="auto" w:fill="E6E5E5" w:themeFill="background2"/>
          </w:tcPr>
          <w:p w14:paraId="1AF66AA3" w14:textId="77777777" w:rsidR="00AD13E5" w:rsidRPr="00A21A50" w:rsidRDefault="00AD13E5" w:rsidP="00AD13E5">
            <w:pPr>
              <w:rPr>
                <w:sz w:val="18"/>
                <w:szCs w:val="18"/>
              </w:rPr>
            </w:pPr>
            <w:r w:rsidRPr="00A21A50">
              <w:rPr>
                <w:sz w:val="18"/>
                <w:szCs w:val="18"/>
              </w:rPr>
              <w:t>Choice of data or Measurement methods and procedures</w:t>
            </w:r>
          </w:p>
        </w:tc>
        <w:tc>
          <w:tcPr>
            <w:tcW w:w="7201" w:type="dxa"/>
          </w:tcPr>
          <w:p w14:paraId="19AFEEEB" w14:textId="77777777" w:rsidR="00BF6D25" w:rsidRDefault="002C7BC1" w:rsidP="00AD13E5">
            <w:pPr>
              <w:rPr>
                <w:sz w:val="18"/>
                <w:szCs w:val="18"/>
              </w:rPr>
            </w:pPr>
            <w:r>
              <w:rPr>
                <w:sz w:val="18"/>
                <w:szCs w:val="18"/>
              </w:rPr>
              <w:t xml:space="preserve">Weighted average of combustion efficiency </w:t>
            </w:r>
            <w:r w:rsidR="00B21E94">
              <w:rPr>
                <w:sz w:val="18"/>
                <w:szCs w:val="18"/>
              </w:rPr>
              <w:t>of biogas stove</w:t>
            </w:r>
            <w:r w:rsidR="009B7C40">
              <w:rPr>
                <w:sz w:val="18"/>
                <w:szCs w:val="18"/>
              </w:rPr>
              <w:t>.</w:t>
            </w:r>
          </w:p>
          <w:p w14:paraId="11CF321E" w14:textId="2D254B93" w:rsidR="00AD13E5" w:rsidRDefault="002677D5" w:rsidP="00AD13E5">
            <w:pPr>
              <w:rPr>
                <w:sz w:val="18"/>
                <w:szCs w:val="18"/>
              </w:rPr>
            </w:pPr>
            <w:r>
              <w:rPr>
                <w:sz w:val="18"/>
                <w:szCs w:val="18"/>
              </w:rPr>
              <w:t>NBP promotes mainly NBP bio</w:t>
            </w:r>
            <w:r w:rsidR="00E0350E">
              <w:rPr>
                <w:sz w:val="18"/>
                <w:szCs w:val="18"/>
              </w:rPr>
              <w:t xml:space="preserve">gas stove model </w:t>
            </w:r>
            <w:r w:rsidR="00003025">
              <w:rPr>
                <w:sz w:val="18"/>
                <w:szCs w:val="18"/>
              </w:rPr>
              <w:t xml:space="preserve">with the combustion efficiency </w:t>
            </w:r>
            <w:r w:rsidR="009C332D">
              <w:rPr>
                <w:sz w:val="18"/>
                <w:szCs w:val="18"/>
              </w:rPr>
              <w:t>of 99.4%. However, some non</w:t>
            </w:r>
            <w:r w:rsidR="003670A6">
              <w:rPr>
                <w:sz w:val="18"/>
                <w:szCs w:val="18"/>
              </w:rPr>
              <w:t>-</w:t>
            </w:r>
            <w:r w:rsidR="009C332D">
              <w:rPr>
                <w:sz w:val="18"/>
                <w:szCs w:val="18"/>
              </w:rPr>
              <w:t xml:space="preserve">NBP biogas stove </w:t>
            </w:r>
            <w:proofErr w:type="gramStart"/>
            <w:r w:rsidR="009C332D">
              <w:rPr>
                <w:sz w:val="18"/>
                <w:szCs w:val="18"/>
              </w:rPr>
              <w:t>are</w:t>
            </w:r>
            <w:proofErr w:type="gramEnd"/>
            <w:r w:rsidR="009C332D">
              <w:rPr>
                <w:sz w:val="18"/>
                <w:szCs w:val="18"/>
              </w:rPr>
              <w:t xml:space="preserve"> also available in the </w:t>
            </w:r>
            <w:r w:rsidR="0044564D">
              <w:rPr>
                <w:sz w:val="18"/>
                <w:szCs w:val="18"/>
              </w:rPr>
              <w:t>market,</w:t>
            </w:r>
            <w:r w:rsidR="009C332D">
              <w:rPr>
                <w:sz w:val="18"/>
                <w:szCs w:val="18"/>
              </w:rPr>
              <w:t xml:space="preserve"> and it is up to the </w:t>
            </w:r>
            <w:r w:rsidR="0044564D">
              <w:rPr>
                <w:sz w:val="18"/>
                <w:szCs w:val="18"/>
              </w:rPr>
              <w:t>biodigester owner</w:t>
            </w:r>
            <w:r w:rsidR="003670A6">
              <w:rPr>
                <w:sz w:val="18"/>
                <w:szCs w:val="18"/>
              </w:rPr>
              <w:t>s</w:t>
            </w:r>
            <w:r w:rsidR="0044564D">
              <w:rPr>
                <w:sz w:val="18"/>
                <w:szCs w:val="18"/>
              </w:rPr>
              <w:t xml:space="preserve"> to decide which biogas </w:t>
            </w:r>
            <w:r w:rsidR="003670A6">
              <w:rPr>
                <w:sz w:val="18"/>
                <w:szCs w:val="18"/>
              </w:rPr>
              <w:t xml:space="preserve">stove </w:t>
            </w:r>
            <w:r w:rsidR="0044564D">
              <w:rPr>
                <w:sz w:val="18"/>
                <w:szCs w:val="18"/>
              </w:rPr>
              <w:t>model they prefer</w:t>
            </w:r>
            <w:r w:rsidR="00131560">
              <w:rPr>
                <w:sz w:val="18"/>
                <w:szCs w:val="18"/>
              </w:rPr>
              <w:t>s. Based on this monitoring survey, it was reported 21</w:t>
            </w:r>
            <w:r w:rsidR="009C0DC9">
              <w:rPr>
                <w:sz w:val="18"/>
                <w:szCs w:val="18"/>
              </w:rPr>
              <w:t>.88</w:t>
            </w:r>
            <w:r w:rsidR="00131560">
              <w:rPr>
                <w:sz w:val="18"/>
                <w:szCs w:val="18"/>
              </w:rPr>
              <w:t xml:space="preserve">% use the non-NBP </w:t>
            </w:r>
            <w:r w:rsidR="00147084">
              <w:rPr>
                <w:sz w:val="18"/>
                <w:szCs w:val="18"/>
              </w:rPr>
              <w:t xml:space="preserve">biogas </w:t>
            </w:r>
            <w:r w:rsidR="008D06E6">
              <w:rPr>
                <w:sz w:val="18"/>
                <w:szCs w:val="18"/>
              </w:rPr>
              <w:t xml:space="preserve">stove </w:t>
            </w:r>
            <w:r w:rsidR="00147084">
              <w:rPr>
                <w:sz w:val="18"/>
                <w:szCs w:val="18"/>
              </w:rPr>
              <w:t>model which has the efficiency of 98%. Thus, the weighted average is calculated as:</w:t>
            </w:r>
          </w:p>
          <w:p w14:paraId="7A65AAC8" w14:textId="231A5615" w:rsidR="00147084" w:rsidRPr="00A21A50" w:rsidRDefault="00147084" w:rsidP="00AD13E5">
            <w:pPr>
              <w:rPr>
                <w:sz w:val="18"/>
                <w:szCs w:val="18"/>
              </w:rPr>
            </w:pPr>
            <w:r>
              <w:rPr>
                <w:sz w:val="18"/>
                <w:szCs w:val="18"/>
              </w:rPr>
              <w:t xml:space="preserve">= </w:t>
            </w:r>
            <w:r w:rsidR="00E55420">
              <w:rPr>
                <w:sz w:val="18"/>
                <w:szCs w:val="18"/>
              </w:rPr>
              <w:t>98%*21</w:t>
            </w:r>
            <w:r w:rsidR="00F450BB">
              <w:rPr>
                <w:sz w:val="18"/>
                <w:szCs w:val="18"/>
              </w:rPr>
              <w:t>.8</w:t>
            </w:r>
            <w:r w:rsidR="00B75D0D">
              <w:rPr>
                <w:sz w:val="18"/>
                <w:szCs w:val="18"/>
              </w:rPr>
              <w:t>8</w:t>
            </w:r>
            <w:r w:rsidR="00E55420">
              <w:rPr>
                <w:sz w:val="18"/>
                <w:szCs w:val="18"/>
              </w:rPr>
              <w:t>% +</w:t>
            </w:r>
            <w:r w:rsidR="009717E4">
              <w:rPr>
                <w:sz w:val="18"/>
                <w:szCs w:val="18"/>
              </w:rPr>
              <w:t xml:space="preserve"> </w:t>
            </w:r>
            <w:r w:rsidR="00E55420">
              <w:rPr>
                <w:sz w:val="18"/>
                <w:szCs w:val="18"/>
              </w:rPr>
              <w:t>99.4%*</w:t>
            </w:r>
            <w:r w:rsidR="00EE3AF3">
              <w:rPr>
                <w:sz w:val="18"/>
                <w:szCs w:val="18"/>
              </w:rPr>
              <w:t>7</w:t>
            </w:r>
            <w:r w:rsidR="009717E4">
              <w:rPr>
                <w:sz w:val="18"/>
                <w:szCs w:val="18"/>
              </w:rPr>
              <w:t>8.13</w:t>
            </w:r>
            <w:r w:rsidR="00EE3AF3">
              <w:rPr>
                <w:sz w:val="18"/>
                <w:szCs w:val="18"/>
              </w:rPr>
              <w:t>%=99</w:t>
            </w:r>
            <w:r w:rsidR="00E4162E">
              <w:rPr>
                <w:sz w:val="18"/>
                <w:szCs w:val="18"/>
              </w:rPr>
              <w:t>.</w:t>
            </w:r>
            <w:r w:rsidR="00F450BB">
              <w:rPr>
                <w:sz w:val="18"/>
                <w:szCs w:val="18"/>
              </w:rPr>
              <w:t>09</w:t>
            </w:r>
            <w:r w:rsidR="00EE3AF3">
              <w:rPr>
                <w:sz w:val="18"/>
                <w:szCs w:val="18"/>
              </w:rPr>
              <w:t>%</w:t>
            </w:r>
          </w:p>
        </w:tc>
      </w:tr>
      <w:tr w:rsidR="00AD13E5" w:rsidRPr="00A21A50" w14:paraId="60CB07D5" w14:textId="77777777" w:rsidTr="00AD13E5">
        <w:tc>
          <w:tcPr>
            <w:tcW w:w="2405" w:type="dxa"/>
            <w:shd w:val="clear" w:color="auto" w:fill="E6E5E5" w:themeFill="background2"/>
          </w:tcPr>
          <w:p w14:paraId="5581A330" w14:textId="77777777" w:rsidR="00AD13E5" w:rsidRPr="00A21A50" w:rsidRDefault="00AD13E5" w:rsidP="00AD13E5">
            <w:pPr>
              <w:rPr>
                <w:sz w:val="18"/>
                <w:szCs w:val="18"/>
              </w:rPr>
            </w:pPr>
            <w:r w:rsidRPr="00A21A50">
              <w:rPr>
                <w:sz w:val="18"/>
                <w:szCs w:val="18"/>
              </w:rPr>
              <w:t>Purpose of data</w:t>
            </w:r>
          </w:p>
        </w:tc>
        <w:tc>
          <w:tcPr>
            <w:tcW w:w="7201" w:type="dxa"/>
          </w:tcPr>
          <w:p w14:paraId="695E46B2" w14:textId="77777777" w:rsidR="00AD13E5" w:rsidRPr="00A21A50" w:rsidRDefault="00AD13E5" w:rsidP="00AD13E5">
            <w:pPr>
              <w:rPr>
                <w:sz w:val="18"/>
                <w:szCs w:val="18"/>
              </w:rPr>
            </w:pPr>
            <w:r w:rsidRPr="00A21A50">
              <w:rPr>
                <w:sz w:val="18"/>
                <w:szCs w:val="18"/>
              </w:rPr>
              <w:t>Calculation of project emissions</w:t>
            </w:r>
          </w:p>
        </w:tc>
      </w:tr>
      <w:tr w:rsidR="00AD13E5" w:rsidRPr="00A21A50" w14:paraId="2E649E6F" w14:textId="77777777" w:rsidTr="00AD13E5">
        <w:tc>
          <w:tcPr>
            <w:tcW w:w="2405" w:type="dxa"/>
            <w:shd w:val="clear" w:color="auto" w:fill="E6E5E5" w:themeFill="background2"/>
          </w:tcPr>
          <w:p w14:paraId="67F8692B" w14:textId="77777777" w:rsidR="00AD13E5" w:rsidRPr="00A21A50" w:rsidRDefault="00AD13E5" w:rsidP="00AD13E5">
            <w:pPr>
              <w:rPr>
                <w:sz w:val="18"/>
                <w:szCs w:val="18"/>
              </w:rPr>
            </w:pPr>
            <w:r w:rsidRPr="00A21A50">
              <w:rPr>
                <w:sz w:val="18"/>
                <w:szCs w:val="18"/>
              </w:rPr>
              <w:t>Additional comment:</w:t>
            </w:r>
          </w:p>
        </w:tc>
        <w:tc>
          <w:tcPr>
            <w:tcW w:w="7201" w:type="dxa"/>
          </w:tcPr>
          <w:p w14:paraId="3FE77AF3" w14:textId="7266984B" w:rsidR="00AD13E5" w:rsidRPr="00793B21" w:rsidRDefault="00AD13E5" w:rsidP="00793B21">
            <w:pPr>
              <w:autoSpaceDE w:val="0"/>
              <w:autoSpaceDN w:val="0"/>
              <w:adjustRightInd w:val="0"/>
              <w:spacing w:after="0" w:line="240" w:lineRule="auto"/>
              <w:contextualSpacing w:val="0"/>
              <w:rPr>
                <w:rFonts w:ascii="Times New Roman" w:hAnsi="Times New Roman" w:cs="Times New Roman"/>
                <w:color w:val="auto"/>
                <w:sz w:val="32"/>
                <w:szCs w:val="32"/>
                <w:lang w:bidi="km-KH"/>
                <w14:cntxtAlts w14:val="0"/>
              </w:rPr>
            </w:pPr>
            <w:r w:rsidRPr="00A21A50">
              <w:rPr>
                <w:sz w:val="18"/>
                <w:szCs w:val="18"/>
              </w:rPr>
              <w:t xml:space="preserve">BSP is the mother </w:t>
            </w:r>
            <w:proofErr w:type="spellStart"/>
            <w:r w:rsidRPr="00A21A50">
              <w:rPr>
                <w:sz w:val="18"/>
                <w:szCs w:val="18"/>
              </w:rPr>
              <w:t>programme</w:t>
            </w:r>
            <w:proofErr w:type="spellEnd"/>
            <w:r w:rsidRPr="00A21A50">
              <w:rPr>
                <w:sz w:val="18"/>
                <w:szCs w:val="18"/>
              </w:rPr>
              <w:t xml:space="preserve"> of NBP. The combustion efficiency is according to the study 99.4%. That figure is assumed reasonable and conservative </w:t>
            </w:r>
            <w:r w:rsidR="008C2D7D">
              <w:rPr>
                <w:sz w:val="18"/>
                <w:szCs w:val="18"/>
              </w:rPr>
              <w:t>How</w:t>
            </w:r>
            <w:r w:rsidR="000342FD">
              <w:rPr>
                <w:sz w:val="18"/>
                <w:szCs w:val="18"/>
              </w:rPr>
              <w:t>ever, during this monitoring survey, it is reported that 21</w:t>
            </w:r>
            <w:r w:rsidR="004E7015">
              <w:rPr>
                <w:sz w:val="18"/>
                <w:szCs w:val="18"/>
              </w:rPr>
              <w:t>.88</w:t>
            </w:r>
            <w:r w:rsidR="000342FD">
              <w:rPr>
                <w:sz w:val="18"/>
                <w:szCs w:val="18"/>
              </w:rPr>
              <w:t xml:space="preserve">% </w:t>
            </w:r>
            <w:r w:rsidR="00DC405B">
              <w:rPr>
                <w:sz w:val="18"/>
                <w:szCs w:val="18"/>
              </w:rPr>
              <w:t xml:space="preserve">of the survey household used non NBP biogas stove in which the </w:t>
            </w:r>
            <w:r w:rsidR="009879BE">
              <w:rPr>
                <w:sz w:val="18"/>
                <w:szCs w:val="18"/>
              </w:rPr>
              <w:t xml:space="preserve">combustion efficiency is </w:t>
            </w:r>
            <w:r w:rsidR="00EB1D93">
              <w:rPr>
                <w:sz w:val="18"/>
                <w:szCs w:val="18"/>
              </w:rPr>
              <w:t xml:space="preserve">98%, </w:t>
            </w:r>
            <w:r w:rsidR="00D71ED3">
              <w:rPr>
                <w:sz w:val="18"/>
                <w:szCs w:val="18"/>
              </w:rPr>
              <w:t>default value of</w:t>
            </w:r>
            <w:r w:rsidR="00EB1D93">
              <w:rPr>
                <w:sz w:val="18"/>
                <w:szCs w:val="18"/>
              </w:rPr>
              <w:t xml:space="preserve"> GS methodology</w:t>
            </w:r>
            <w:r w:rsidR="00A91CF3">
              <w:rPr>
                <w:sz w:val="18"/>
                <w:szCs w:val="18"/>
              </w:rPr>
              <w:t xml:space="preserve"> </w:t>
            </w:r>
            <w:r w:rsidR="00CD0BC4">
              <w:rPr>
                <w:sz w:val="18"/>
                <w:szCs w:val="18"/>
              </w:rPr>
              <w:t xml:space="preserve">(Indicative </w:t>
            </w:r>
            <w:proofErr w:type="spellStart"/>
            <w:r w:rsidR="00FE769F">
              <w:rPr>
                <w:sz w:val="18"/>
                <w:szCs w:val="18"/>
              </w:rPr>
              <w:t>p</w:t>
            </w:r>
            <w:r w:rsidR="00CD0BC4">
              <w:rPr>
                <w:sz w:val="18"/>
                <w:szCs w:val="18"/>
              </w:rPr>
              <w:t>rogramme</w:t>
            </w:r>
            <w:proofErr w:type="spellEnd"/>
            <w:r w:rsidR="00CD0BC4">
              <w:rPr>
                <w:sz w:val="18"/>
                <w:szCs w:val="18"/>
              </w:rPr>
              <w:t xml:space="preserve">, baseline, and monitoring methodology for small </w:t>
            </w:r>
            <w:r w:rsidR="00FE769F">
              <w:rPr>
                <w:sz w:val="18"/>
                <w:szCs w:val="18"/>
              </w:rPr>
              <w:t>scale biodigester</w:t>
            </w:r>
            <w:r w:rsidR="000F6847">
              <w:t>)</w:t>
            </w:r>
            <w:r w:rsidR="00E4162E">
              <w:rPr>
                <w:sz w:val="18"/>
                <w:szCs w:val="18"/>
              </w:rPr>
              <w:t>.</w:t>
            </w:r>
          </w:p>
        </w:tc>
      </w:tr>
    </w:tbl>
    <w:p w14:paraId="7A606CF5" w14:textId="348E4FDA" w:rsidR="00897685" w:rsidRDefault="00897685" w:rsidP="009026D0">
      <w:pPr>
        <w:spacing w:line="276" w:lineRule="auto"/>
        <w:rPr>
          <w:sz w:val="18"/>
          <w:szCs w:val="18"/>
          <w:lang w:bidi="km-KH"/>
        </w:rPr>
      </w:pPr>
    </w:p>
    <w:tbl>
      <w:tblPr>
        <w:tblpPr w:leftFromText="180" w:rightFromText="180" w:vertAnchor="text" w:horzAnchor="margin" w:tblpY="171"/>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0" w:type="dxa"/>
          <w:bottom w:w="20" w:type="dxa"/>
        </w:tblCellMar>
        <w:tblLook w:val="00C0" w:firstRow="0" w:lastRow="1" w:firstColumn="1" w:lastColumn="0" w:noHBand="0" w:noVBand="0"/>
      </w:tblPr>
      <w:tblGrid>
        <w:gridCol w:w="2831"/>
        <w:gridCol w:w="6791"/>
      </w:tblGrid>
      <w:tr w:rsidR="00934370" w:rsidRPr="00A21A50" w14:paraId="0AFC4CA2"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26E25EC5" w14:textId="77777777" w:rsidR="00934370" w:rsidRPr="009866C3" w:rsidRDefault="00934370" w:rsidP="00934370">
            <w:pPr>
              <w:rPr>
                <w:b/>
                <w:bCs/>
                <w:sz w:val="18"/>
                <w:szCs w:val="18"/>
              </w:rPr>
            </w:pPr>
            <w:r w:rsidRPr="009866C3">
              <w:rPr>
                <w:b/>
                <w:bCs/>
                <w:sz w:val="18"/>
                <w:szCs w:val="18"/>
              </w:rPr>
              <w:t>Data/Parameter</w:t>
            </w:r>
          </w:p>
        </w:tc>
        <w:tc>
          <w:tcPr>
            <w:tcW w:w="3529" w:type="pct"/>
            <w:shd w:val="clear" w:color="auto" w:fill="auto"/>
            <w:tcMar>
              <w:top w:w="28" w:type="dxa"/>
              <w:left w:w="57" w:type="dxa"/>
              <w:bottom w:w="28" w:type="dxa"/>
              <w:right w:w="57" w:type="dxa"/>
            </w:tcMar>
            <w:vAlign w:val="center"/>
          </w:tcPr>
          <w:p w14:paraId="555A79B7" w14:textId="77777777" w:rsidR="00934370" w:rsidRPr="009866C3" w:rsidRDefault="00934370" w:rsidP="00934370">
            <w:pPr>
              <w:rPr>
                <w:b/>
                <w:bCs/>
                <w:sz w:val="18"/>
                <w:szCs w:val="18"/>
              </w:rPr>
            </w:pPr>
            <w:r w:rsidRPr="009866C3">
              <w:rPr>
                <w:b/>
                <w:bCs/>
                <w:sz w:val="18"/>
                <w:szCs w:val="18"/>
              </w:rPr>
              <w:t>B</w:t>
            </w:r>
            <w:r w:rsidRPr="009866C3">
              <w:rPr>
                <w:b/>
                <w:bCs/>
                <w:sz w:val="18"/>
                <w:szCs w:val="18"/>
                <w:vertAlign w:val="subscript"/>
              </w:rPr>
              <w:t>b</w:t>
            </w:r>
            <w:proofErr w:type="gramStart"/>
            <w:r w:rsidRPr="009866C3">
              <w:rPr>
                <w:b/>
                <w:bCs/>
                <w:sz w:val="18"/>
                <w:szCs w:val="18"/>
                <w:vertAlign w:val="subscript"/>
              </w:rPr>
              <w:t>3,LPG</w:t>
            </w:r>
            <w:proofErr w:type="gramEnd"/>
          </w:p>
        </w:tc>
      </w:tr>
      <w:tr w:rsidR="00934370" w:rsidRPr="00A21A50" w14:paraId="51E4D30A"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0C148C97" w14:textId="77777777" w:rsidR="00934370" w:rsidRPr="00A21A50" w:rsidDel="00785F13" w:rsidRDefault="00934370" w:rsidP="00934370">
            <w:pPr>
              <w:rPr>
                <w:sz w:val="18"/>
                <w:szCs w:val="18"/>
              </w:rPr>
            </w:pPr>
            <w:r w:rsidRPr="00A21A50">
              <w:rPr>
                <w:sz w:val="18"/>
                <w:szCs w:val="18"/>
              </w:rPr>
              <w:t>Unit</w:t>
            </w:r>
          </w:p>
        </w:tc>
        <w:tc>
          <w:tcPr>
            <w:tcW w:w="3529" w:type="pct"/>
            <w:shd w:val="clear" w:color="auto" w:fill="auto"/>
            <w:tcMar>
              <w:top w:w="28" w:type="dxa"/>
              <w:left w:w="57" w:type="dxa"/>
              <w:bottom w:w="28" w:type="dxa"/>
              <w:right w:w="57" w:type="dxa"/>
            </w:tcMar>
            <w:vAlign w:val="center"/>
          </w:tcPr>
          <w:p w14:paraId="0B623701" w14:textId="77777777" w:rsidR="00934370" w:rsidRPr="00A21A50" w:rsidRDefault="00934370" w:rsidP="00934370">
            <w:pPr>
              <w:rPr>
                <w:sz w:val="18"/>
                <w:szCs w:val="18"/>
              </w:rPr>
            </w:pPr>
            <w:proofErr w:type="spellStart"/>
            <w:r w:rsidRPr="00A21A50">
              <w:rPr>
                <w:sz w:val="18"/>
                <w:szCs w:val="18"/>
              </w:rPr>
              <w:t>Tonnes</w:t>
            </w:r>
            <w:proofErr w:type="spellEnd"/>
            <w:r w:rsidRPr="00A21A50">
              <w:rPr>
                <w:sz w:val="18"/>
                <w:szCs w:val="18"/>
              </w:rPr>
              <w:t>/year</w:t>
            </w:r>
          </w:p>
        </w:tc>
      </w:tr>
      <w:tr w:rsidR="00934370" w:rsidRPr="00A21A50" w14:paraId="67FAD6EE"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528110E1" w14:textId="77777777" w:rsidR="00934370" w:rsidRPr="00A21A50" w:rsidRDefault="00934370" w:rsidP="00934370">
            <w:pPr>
              <w:rPr>
                <w:sz w:val="18"/>
                <w:szCs w:val="18"/>
              </w:rPr>
            </w:pPr>
            <w:r w:rsidRPr="00A21A50">
              <w:rPr>
                <w:sz w:val="18"/>
                <w:szCs w:val="18"/>
              </w:rPr>
              <w:t>Description</w:t>
            </w:r>
          </w:p>
        </w:tc>
        <w:tc>
          <w:tcPr>
            <w:tcW w:w="3529" w:type="pct"/>
            <w:shd w:val="clear" w:color="auto" w:fill="auto"/>
            <w:tcMar>
              <w:top w:w="28" w:type="dxa"/>
              <w:left w:w="57" w:type="dxa"/>
              <w:bottom w:w="28" w:type="dxa"/>
              <w:right w:w="57" w:type="dxa"/>
            </w:tcMar>
            <w:vAlign w:val="center"/>
          </w:tcPr>
          <w:p w14:paraId="3C71774F" w14:textId="77777777" w:rsidR="00934370" w:rsidRPr="00A21A50" w:rsidRDefault="00934370" w:rsidP="00934370">
            <w:pPr>
              <w:rPr>
                <w:sz w:val="18"/>
                <w:szCs w:val="18"/>
              </w:rPr>
            </w:pPr>
            <w:r w:rsidRPr="00A21A50">
              <w:rPr>
                <w:sz w:val="18"/>
                <w:szCs w:val="18"/>
              </w:rPr>
              <w:t>Amount of LPG used in the baseline scenario b3</w:t>
            </w:r>
          </w:p>
        </w:tc>
      </w:tr>
      <w:tr w:rsidR="00934370" w:rsidRPr="00A21A50" w14:paraId="006BC5E4"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1D14625F" w14:textId="77777777" w:rsidR="00934370" w:rsidRPr="00A21A50" w:rsidRDefault="00934370" w:rsidP="00934370">
            <w:pPr>
              <w:rPr>
                <w:sz w:val="18"/>
                <w:szCs w:val="18"/>
              </w:rPr>
            </w:pPr>
            <w:r w:rsidRPr="00A21A50">
              <w:rPr>
                <w:sz w:val="18"/>
                <w:szCs w:val="18"/>
              </w:rPr>
              <w:t>Source of data</w:t>
            </w:r>
          </w:p>
        </w:tc>
        <w:tc>
          <w:tcPr>
            <w:tcW w:w="3529" w:type="pct"/>
            <w:shd w:val="clear" w:color="auto" w:fill="auto"/>
            <w:tcMar>
              <w:top w:w="28" w:type="dxa"/>
              <w:left w:w="57" w:type="dxa"/>
              <w:bottom w:w="28" w:type="dxa"/>
              <w:right w:w="57" w:type="dxa"/>
            </w:tcMar>
            <w:vAlign w:val="center"/>
          </w:tcPr>
          <w:p w14:paraId="320E9E4B" w14:textId="41D25D50" w:rsidR="00934370" w:rsidRDefault="00934370" w:rsidP="00934370">
            <w:pPr>
              <w:rPr>
                <w:rFonts w:eastAsia="MS Mincho"/>
                <w:sz w:val="18"/>
                <w:szCs w:val="18"/>
              </w:rPr>
            </w:pPr>
            <w:r>
              <w:rPr>
                <w:rFonts w:eastAsia="MS Mincho"/>
                <w:sz w:val="18"/>
                <w:szCs w:val="18"/>
              </w:rPr>
              <w:t>-</w:t>
            </w:r>
            <w:r w:rsidRPr="00A21A50">
              <w:rPr>
                <w:rFonts w:eastAsia="MS Mincho"/>
                <w:sz w:val="18"/>
                <w:szCs w:val="18"/>
              </w:rPr>
              <w:t xml:space="preserve">Excel file </w:t>
            </w:r>
            <w:r>
              <w:rPr>
                <w:rFonts w:eastAsia="MS Mincho"/>
                <w:sz w:val="18"/>
                <w:szCs w:val="18"/>
              </w:rPr>
              <w:t>CPIII MPV</w:t>
            </w:r>
            <w:r w:rsidRPr="00A21A50">
              <w:rPr>
                <w:rFonts w:eastAsia="MS Mincho"/>
                <w:sz w:val="18"/>
                <w:szCs w:val="18"/>
              </w:rPr>
              <w:t xml:space="preserve"> spreadsheet </w:t>
            </w:r>
            <w:r>
              <w:rPr>
                <w:rFonts w:eastAsia="MS Mincho"/>
                <w:sz w:val="18"/>
                <w:szCs w:val="18"/>
              </w:rPr>
              <w:t>tab ER_FUEL</w:t>
            </w:r>
            <w:r w:rsidR="00ED6763">
              <w:rPr>
                <w:rFonts w:eastAsia="MS Mincho"/>
                <w:sz w:val="18"/>
                <w:szCs w:val="18"/>
              </w:rPr>
              <w:t>, cell</w:t>
            </w:r>
            <w:r>
              <w:rPr>
                <w:rFonts w:eastAsia="MS Mincho"/>
                <w:sz w:val="18"/>
                <w:szCs w:val="18"/>
              </w:rPr>
              <w:t xml:space="preserve"> D33</w:t>
            </w:r>
          </w:p>
          <w:p w14:paraId="75DB7D88" w14:textId="69E261BC" w:rsidR="00934370" w:rsidRPr="00A21A50" w:rsidRDefault="00934370" w:rsidP="00934370">
            <w:pPr>
              <w:rPr>
                <w:sz w:val="18"/>
                <w:szCs w:val="18"/>
              </w:rPr>
            </w:pPr>
            <w:r>
              <w:rPr>
                <w:rFonts w:eastAsia="MS Mincho"/>
                <w:sz w:val="18"/>
                <w:szCs w:val="18"/>
              </w:rPr>
              <w:t>-</w:t>
            </w:r>
            <w:r w:rsidRPr="00A21A50">
              <w:rPr>
                <w:rFonts w:eastAsia="MS Mincho"/>
                <w:sz w:val="18"/>
                <w:szCs w:val="18"/>
              </w:rPr>
              <w:t xml:space="preserve">Excel file </w:t>
            </w:r>
            <w:r>
              <w:rPr>
                <w:rFonts w:eastAsia="MS Mincho"/>
                <w:sz w:val="18"/>
                <w:szCs w:val="18"/>
              </w:rPr>
              <w:t>CPIII MPII</w:t>
            </w:r>
            <w:r w:rsidRPr="00A21A50">
              <w:rPr>
                <w:rFonts w:eastAsia="MS Mincho"/>
                <w:sz w:val="18"/>
                <w:szCs w:val="18"/>
              </w:rPr>
              <w:t xml:space="preserve"> </w:t>
            </w:r>
            <w:r>
              <w:rPr>
                <w:rFonts w:eastAsia="MS Mincho"/>
                <w:sz w:val="18"/>
                <w:szCs w:val="18"/>
              </w:rPr>
              <w:t xml:space="preserve">ER </w:t>
            </w:r>
            <w:r w:rsidRPr="00A21A50">
              <w:rPr>
                <w:rFonts w:eastAsia="MS Mincho"/>
                <w:sz w:val="18"/>
                <w:szCs w:val="18"/>
              </w:rPr>
              <w:t xml:space="preserve">spreadsheet </w:t>
            </w:r>
            <w:r>
              <w:rPr>
                <w:rFonts w:eastAsia="MS Mincho"/>
                <w:sz w:val="18"/>
                <w:szCs w:val="18"/>
              </w:rPr>
              <w:t>tab BFT_LPG</w:t>
            </w:r>
            <w:r w:rsidR="00913DA0">
              <w:rPr>
                <w:rFonts w:eastAsia="MS Mincho"/>
                <w:sz w:val="18"/>
                <w:szCs w:val="18"/>
              </w:rPr>
              <w:t>,</w:t>
            </w:r>
            <w:r w:rsidR="00ED6763">
              <w:rPr>
                <w:rFonts w:eastAsia="MS Mincho"/>
                <w:sz w:val="18"/>
                <w:szCs w:val="18"/>
              </w:rPr>
              <w:t xml:space="preserve"> cell</w:t>
            </w:r>
            <w:r>
              <w:rPr>
                <w:rFonts w:eastAsia="MS Mincho"/>
                <w:sz w:val="18"/>
                <w:szCs w:val="18"/>
              </w:rPr>
              <w:t xml:space="preserve"> E71</w:t>
            </w:r>
          </w:p>
        </w:tc>
      </w:tr>
      <w:tr w:rsidR="00934370" w:rsidRPr="00A21A50" w14:paraId="0D5E5F57"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41937C7E" w14:textId="77777777" w:rsidR="00934370" w:rsidRPr="00A21A50" w:rsidRDefault="00934370" w:rsidP="00934370">
            <w:pPr>
              <w:rPr>
                <w:sz w:val="18"/>
                <w:szCs w:val="18"/>
              </w:rPr>
            </w:pPr>
            <w:r w:rsidRPr="00A21A50">
              <w:rPr>
                <w:sz w:val="18"/>
                <w:szCs w:val="18"/>
              </w:rPr>
              <w:t>Value(s) applied</w:t>
            </w:r>
          </w:p>
        </w:tc>
        <w:tc>
          <w:tcPr>
            <w:tcW w:w="3529" w:type="pct"/>
            <w:shd w:val="clear" w:color="auto" w:fill="auto"/>
            <w:tcMar>
              <w:top w:w="28" w:type="dxa"/>
              <w:left w:w="57" w:type="dxa"/>
              <w:bottom w:w="28" w:type="dxa"/>
              <w:right w:w="57" w:type="dxa"/>
            </w:tcMar>
            <w:vAlign w:val="center"/>
          </w:tcPr>
          <w:p w14:paraId="521BBE3F" w14:textId="77777777" w:rsidR="00934370" w:rsidRPr="00A21A50" w:rsidRDefault="00934370" w:rsidP="00934370">
            <w:pPr>
              <w:rPr>
                <w:sz w:val="18"/>
                <w:szCs w:val="18"/>
              </w:rPr>
            </w:pPr>
            <w:r w:rsidRPr="00A21A50">
              <w:rPr>
                <w:sz w:val="18"/>
                <w:szCs w:val="18"/>
              </w:rPr>
              <w:t>0.0</w:t>
            </w:r>
            <w:r>
              <w:rPr>
                <w:sz w:val="18"/>
                <w:szCs w:val="18"/>
              </w:rPr>
              <w:t>78849</w:t>
            </w:r>
          </w:p>
        </w:tc>
      </w:tr>
      <w:tr w:rsidR="00934370" w:rsidRPr="00A21A50" w14:paraId="3F463FF5"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787C4805" w14:textId="77777777" w:rsidR="00934370" w:rsidRPr="00A21A50" w:rsidRDefault="00934370" w:rsidP="00934370">
            <w:pPr>
              <w:rPr>
                <w:sz w:val="18"/>
                <w:szCs w:val="18"/>
              </w:rPr>
            </w:pPr>
            <w:r w:rsidRPr="00A21A50">
              <w:rPr>
                <w:sz w:val="18"/>
                <w:szCs w:val="18"/>
              </w:rPr>
              <w:t xml:space="preserve">Choice of data or measurement methods and procedures </w:t>
            </w:r>
          </w:p>
        </w:tc>
        <w:tc>
          <w:tcPr>
            <w:tcW w:w="3529" w:type="pct"/>
            <w:shd w:val="clear" w:color="auto" w:fill="auto"/>
            <w:tcMar>
              <w:top w:w="28" w:type="dxa"/>
              <w:left w:w="57" w:type="dxa"/>
              <w:bottom w:w="28" w:type="dxa"/>
              <w:right w:w="57" w:type="dxa"/>
            </w:tcMar>
            <w:vAlign w:val="center"/>
          </w:tcPr>
          <w:p w14:paraId="52E3E997" w14:textId="3E529D94" w:rsidR="00934370" w:rsidRPr="00A21A50" w:rsidRDefault="00934370" w:rsidP="00934370">
            <w:pPr>
              <w:rPr>
                <w:sz w:val="18"/>
                <w:szCs w:val="18"/>
              </w:rPr>
            </w:pPr>
            <w:r w:rsidRPr="00A21A50">
              <w:rPr>
                <w:sz w:val="18"/>
                <w:szCs w:val="18"/>
              </w:rPr>
              <w:t xml:space="preserve">It is not practical to establish LPG consumption using the KPT for reasons of safety. Instead, households were asked how often they buy a </w:t>
            </w:r>
            <w:proofErr w:type="gramStart"/>
            <w:r w:rsidRPr="00A21A50">
              <w:rPr>
                <w:sz w:val="18"/>
                <w:szCs w:val="18"/>
              </w:rPr>
              <w:t>bottle</w:t>
            </w:r>
            <w:proofErr w:type="gramEnd"/>
            <w:r w:rsidRPr="00A21A50">
              <w:rPr>
                <w:sz w:val="18"/>
                <w:szCs w:val="18"/>
              </w:rPr>
              <w:t xml:space="preserve"> and the bottle size will be recorded. Annual consumption was be calculated as:</w:t>
            </w:r>
          </w:p>
          <w:p w14:paraId="6D931980" w14:textId="77777777" w:rsidR="00934370" w:rsidRPr="00A21A50" w:rsidRDefault="00934370" w:rsidP="00934370">
            <w:pPr>
              <w:rPr>
                <w:sz w:val="18"/>
                <w:szCs w:val="18"/>
              </w:rPr>
            </w:pPr>
            <m:oMathPara>
              <m:oMath>
                <m:r>
                  <w:rPr>
                    <w:rFonts w:ascii="Cambria Math" w:hAnsi="Cambria Math"/>
                    <w:sz w:val="18"/>
                    <w:szCs w:val="18"/>
                  </w:rPr>
                  <m:t>Annual</m:t>
                </m:r>
                <m:r>
                  <m:rPr>
                    <m:sty m:val="p"/>
                  </m:rPr>
                  <w:rPr>
                    <w:rFonts w:ascii="Cambria Math" w:hAnsi="Cambria Math"/>
                    <w:sz w:val="18"/>
                    <w:szCs w:val="18"/>
                  </w:rPr>
                  <m:t xml:space="preserve"> </m:t>
                </m:r>
                <m:r>
                  <w:rPr>
                    <w:rFonts w:ascii="Cambria Math" w:hAnsi="Cambria Math"/>
                    <w:sz w:val="18"/>
                    <w:szCs w:val="18"/>
                  </w:rPr>
                  <m:t>LPG</m:t>
                </m:r>
                <m:r>
                  <m:rPr>
                    <m:sty m:val="p"/>
                  </m:rPr>
                  <w:rPr>
                    <w:rFonts w:ascii="Cambria Math" w:hAnsi="Cambria Math"/>
                    <w:sz w:val="18"/>
                    <w:szCs w:val="18"/>
                  </w:rPr>
                  <m:t xml:space="preserve"> </m:t>
                </m:r>
                <m:r>
                  <w:rPr>
                    <w:rFonts w:ascii="Cambria Math" w:hAnsi="Cambria Math"/>
                    <w:sz w:val="18"/>
                    <w:szCs w:val="18"/>
                  </w:rPr>
                  <m:t>consumption</m:t>
                </m:r>
                <m:r>
                  <m:rPr>
                    <m:sty m:val="p"/>
                  </m:rPr>
                  <w:rPr>
                    <w:rFonts w:ascii="Cambria Math" w:hAnsi="Cambria Math"/>
                    <w:sz w:val="18"/>
                    <w:szCs w:val="18"/>
                  </w:rPr>
                  <m:t xml:space="preserve"> (</m:t>
                </m:r>
                <m:f>
                  <m:fPr>
                    <m:ctrlPr>
                      <w:rPr>
                        <w:rFonts w:ascii="Cambria Math" w:hAnsi="Cambria Math"/>
                        <w:sz w:val="18"/>
                        <w:szCs w:val="18"/>
                      </w:rPr>
                    </m:ctrlPr>
                  </m:fPr>
                  <m:num>
                    <m:r>
                      <w:rPr>
                        <w:rFonts w:ascii="Cambria Math" w:hAnsi="Cambria Math"/>
                        <w:sz w:val="18"/>
                        <w:szCs w:val="18"/>
                      </w:rPr>
                      <m:t>kg</m:t>
                    </m:r>
                  </m:num>
                  <m:den>
                    <m:r>
                      <w:rPr>
                        <w:rFonts w:ascii="Cambria Math" w:hAnsi="Cambria Math"/>
                        <w:sz w:val="18"/>
                        <w:szCs w:val="18"/>
                      </w:rPr>
                      <m:t>year</m:t>
                    </m:r>
                  </m:den>
                </m:f>
                <m:r>
                  <m:rPr>
                    <m:sty m:val="p"/>
                  </m:rPr>
                  <w:rPr>
                    <w:rFonts w:ascii="Cambria Math" w:hAnsi="Cambria Math"/>
                    <w:sz w:val="18"/>
                    <w:szCs w:val="18"/>
                  </w:rPr>
                  <m:t>)=</m:t>
                </m:r>
                <m:f>
                  <m:fPr>
                    <m:ctrlPr>
                      <w:rPr>
                        <w:rFonts w:ascii="Cambria Math" w:hAnsi="Cambria Math"/>
                        <w:sz w:val="18"/>
                        <w:szCs w:val="18"/>
                      </w:rPr>
                    </m:ctrlPr>
                  </m:fPr>
                  <m:num>
                    <m:r>
                      <w:rPr>
                        <w:rFonts w:ascii="Cambria Math" w:hAnsi="Cambria Math"/>
                        <w:sz w:val="18"/>
                        <w:szCs w:val="18"/>
                      </w:rPr>
                      <m:t>Bottle</m:t>
                    </m:r>
                    <m:r>
                      <m:rPr>
                        <m:sty m:val="p"/>
                      </m:rPr>
                      <w:rPr>
                        <w:rFonts w:ascii="Cambria Math" w:hAnsi="Cambria Math"/>
                        <w:sz w:val="18"/>
                        <w:szCs w:val="18"/>
                      </w:rPr>
                      <m:t xml:space="preserve"> </m:t>
                    </m:r>
                    <m:r>
                      <w:rPr>
                        <w:rFonts w:ascii="Cambria Math" w:hAnsi="Cambria Math"/>
                        <w:sz w:val="18"/>
                        <w:szCs w:val="18"/>
                      </w:rPr>
                      <m:t>size</m:t>
                    </m:r>
                    <m:r>
                      <m:rPr>
                        <m:sty m:val="p"/>
                      </m:rPr>
                      <w:rPr>
                        <w:rFonts w:ascii="Cambria Math" w:hAnsi="Cambria Math"/>
                        <w:sz w:val="18"/>
                        <w:szCs w:val="18"/>
                      </w:rPr>
                      <m:t xml:space="preserve"> </m:t>
                    </m:r>
                    <m:d>
                      <m:dPr>
                        <m:ctrlPr>
                          <w:rPr>
                            <w:rFonts w:ascii="Cambria Math" w:hAnsi="Cambria Math"/>
                            <w:sz w:val="18"/>
                            <w:szCs w:val="18"/>
                          </w:rPr>
                        </m:ctrlPr>
                      </m:dPr>
                      <m:e>
                        <m:r>
                          <w:rPr>
                            <w:rFonts w:ascii="Cambria Math" w:hAnsi="Cambria Math"/>
                            <w:sz w:val="18"/>
                            <w:szCs w:val="18"/>
                          </w:rPr>
                          <m:t>kg</m:t>
                        </m:r>
                      </m:e>
                    </m:d>
                    <m:r>
                      <m:rPr>
                        <m:sty m:val="p"/>
                      </m:rPr>
                      <w:rPr>
                        <w:rFonts w:ascii="Cambria Math" w:hAnsi="Cambria Math"/>
                        <w:sz w:val="18"/>
                        <w:szCs w:val="18"/>
                      </w:rPr>
                      <m:t xml:space="preserve"> </m:t>
                    </m:r>
                  </m:num>
                  <m:den>
                    <m:r>
                      <w:rPr>
                        <w:rFonts w:ascii="Cambria Math" w:hAnsi="Cambria Math"/>
                        <w:sz w:val="18"/>
                        <w:szCs w:val="18"/>
                      </w:rPr>
                      <m:t>Usage</m:t>
                    </m:r>
                    <m:r>
                      <m:rPr>
                        <m:sty m:val="p"/>
                      </m:rPr>
                      <w:rPr>
                        <w:rFonts w:ascii="Cambria Math" w:hAnsi="Cambria Math"/>
                        <w:sz w:val="18"/>
                        <w:szCs w:val="18"/>
                      </w:rPr>
                      <m:t xml:space="preserve"> </m:t>
                    </m:r>
                    <m:r>
                      <w:rPr>
                        <w:rFonts w:ascii="Cambria Math" w:hAnsi="Cambria Math"/>
                        <w:sz w:val="18"/>
                        <w:szCs w:val="18"/>
                      </w:rPr>
                      <m:t>period</m:t>
                    </m:r>
                    <m:r>
                      <m:rPr>
                        <m:sty m:val="p"/>
                      </m:rPr>
                      <w:rPr>
                        <w:rFonts w:ascii="Cambria Math" w:hAnsi="Cambria Math"/>
                        <w:sz w:val="18"/>
                        <w:szCs w:val="18"/>
                      </w:rPr>
                      <m:t xml:space="preserve"> (</m:t>
                    </m:r>
                    <m:r>
                      <w:rPr>
                        <w:rFonts w:ascii="Cambria Math" w:hAnsi="Cambria Math"/>
                        <w:sz w:val="18"/>
                        <w:szCs w:val="18"/>
                      </w:rPr>
                      <m:t>days</m:t>
                    </m:r>
                    <m:r>
                      <m:rPr>
                        <m:sty m:val="p"/>
                      </m:rPr>
                      <w:rPr>
                        <w:rFonts w:ascii="Cambria Math" w:hAnsi="Cambria Math"/>
                        <w:sz w:val="18"/>
                        <w:szCs w:val="18"/>
                      </w:rPr>
                      <m:t>)</m:t>
                    </m:r>
                  </m:den>
                </m:f>
                <m:r>
                  <m:rPr>
                    <m:sty m:val="p"/>
                  </m:rPr>
                  <w:rPr>
                    <w:rFonts w:ascii="Cambria Math" w:hAnsi="Cambria Math"/>
                    <w:sz w:val="18"/>
                    <w:szCs w:val="18"/>
                  </w:rPr>
                  <m:t>×365</m:t>
                </m:r>
              </m:oMath>
            </m:oMathPara>
          </w:p>
        </w:tc>
      </w:tr>
      <w:tr w:rsidR="00934370" w:rsidRPr="00A21A50" w14:paraId="7E2BEDDD" w14:textId="77777777" w:rsidTr="00934370">
        <w:trPr>
          <w:cantSplit/>
        </w:trPr>
        <w:tc>
          <w:tcPr>
            <w:tcW w:w="1471" w:type="pct"/>
            <w:shd w:val="clear" w:color="auto" w:fill="E6E5E5" w:themeFill="background2"/>
            <w:tcMar>
              <w:top w:w="28" w:type="dxa"/>
              <w:left w:w="57" w:type="dxa"/>
              <w:bottom w:w="28" w:type="dxa"/>
              <w:right w:w="57" w:type="dxa"/>
            </w:tcMar>
            <w:vAlign w:val="center"/>
          </w:tcPr>
          <w:p w14:paraId="0510689C" w14:textId="77777777" w:rsidR="00934370" w:rsidRPr="00A21A50" w:rsidRDefault="00934370" w:rsidP="00934370">
            <w:pPr>
              <w:rPr>
                <w:sz w:val="18"/>
                <w:szCs w:val="18"/>
              </w:rPr>
            </w:pPr>
            <w:r w:rsidRPr="00A21A50">
              <w:rPr>
                <w:sz w:val="18"/>
                <w:szCs w:val="18"/>
              </w:rPr>
              <w:t>Purpose of data</w:t>
            </w:r>
          </w:p>
        </w:tc>
        <w:tc>
          <w:tcPr>
            <w:tcW w:w="3529" w:type="pct"/>
            <w:shd w:val="clear" w:color="auto" w:fill="auto"/>
            <w:tcMar>
              <w:top w:w="28" w:type="dxa"/>
              <w:left w:w="57" w:type="dxa"/>
              <w:bottom w:w="28" w:type="dxa"/>
              <w:right w:w="57" w:type="dxa"/>
            </w:tcMar>
            <w:vAlign w:val="center"/>
          </w:tcPr>
          <w:p w14:paraId="6189CA8A" w14:textId="77777777" w:rsidR="00934370" w:rsidRPr="00A21A50" w:rsidRDefault="00934370" w:rsidP="00934370">
            <w:pPr>
              <w:rPr>
                <w:sz w:val="18"/>
                <w:szCs w:val="18"/>
              </w:rPr>
            </w:pPr>
            <w:r w:rsidRPr="00A21A50">
              <w:rPr>
                <w:sz w:val="18"/>
                <w:szCs w:val="18"/>
              </w:rPr>
              <w:t xml:space="preserve">Calculation of baseline emissions </w:t>
            </w:r>
          </w:p>
        </w:tc>
      </w:tr>
      <w:tr w:rsidR="00934370" w:rsidRPr="00A21A50" w14:paraId="051272BA" w14:textId="77777777" w:rsidTr="00934370">
        <w:trPr>
          <w:cantSplit/>
          <w:trHeight w:val="377"/>
        </w:trPr>
        <w:tc>
          <w:tcPr>
            <w:tcW w:w="1471" w:type="pct"/>
            <w:shd w:val="clear" w:color="auto" w:fill="E6E5E5" w:themeFill="background2"/>
            <w:tcMar>
              <w:top w:w="28" w:type="dxa"/>
              <w:left w:w="57" w:type="dxa"/>
              <w:bottom w:w="28" w:type="dxa"/>
              <w:right w:w="57" w:type="dxa"/>
            </w:tcMar>
            <w:vAlign w:val="center"/>
          </w:tcPr>
          <w:p w14:paraId="76514067" w14:textId="77777777" w:rsidR="00934370" w:rsidRPr="00A21A50" w:rsidRDefault="00934370" w:rsidP="00934370">
            <w:pPr>
              <w:rPr>
                <w:sz w:val="18"/>
                <w:szCs w:val="18"/>
              </w:rPr>
            </w:pPr>
            <w:r w:rsidRPr="00A21A50">
              <w:rPr>
                <w:sz w:val="18"/>
                <w:szCs w:val="18"/>
              </w:rPr>
              <w:t>Additional comment</w:t>
            </w:r>
          </w:p>
        </w:tc>
        <w:tc>
          <w:tcPr>
            <w:tcW w:w="3529" w:type="pct"/>
            <w:shd w:val="clear" w:color="auto" w:fill="auto"/>
            <w:tcMar>
              <w:top w:w="28" w:type="dxa"/>
              <w:left w:w="57" w:type="dxa"/>
              <w:bottom w:w="28" w:type="dxa"/>
              <w:right w:w="57" w:type="dxa"/>
            </w:tcMar>
            <w:vAlign w:val="center"/>
          </w:tcPr>
          <w:p w14:paraId="262098D8" w14:textId="77777777" w:rsidR="00934370" w:rsidRPr="00A21A50" w:rsidRDefault="00934370" w:rsidP="00934370">
            <w:pPr>
              <w:rPr>
                <w:sz w:val="18"/>
                <w:szCs w:val="18"/>
              </w:rPr>
            </w:pPr>
            <w:r w:rsidRPr="00A21A50">
              <w:rPr>
                <w:sz w:val="18"/>
                <w:szCs w:val="18"/>
              </w:rPr>
              <w:t>Fixed for CPIII</w:t>
            </w:r>
          </w:p>
          <w:p w14:paraId="4B945FD3" w14:textId="77777777" w:rsidR="00934370" w:rsidRDefault="00934370" w:rsidP="00934370">
            <w:pPr>
              <w:rPr>
                <w:sz w:val="18"/>
                <w:szCs w:val="18"/>
              </w:rPr>
            </w:pPr>
            <w:r w:rsidRPr="00A21A50">
              <w:rPr>
                <w:sz w:val="18"/>
                <w:szCs w:val="18"/>
              </w:rPr>
              <w:t>A level of confidence/precision of 90/1</w:t>
            </w:r>
            <w:r>
              <w:rPr>
                <w:sz w:val="18"/>
                <w:szCs w:val="18"/>
              </w:rPr>
              <w:t>4</w:t>
            </w:r>
            <w:r w:rsidRPr="00A21A50">
              <w:rPr>
                <w:sz w:val="18"/>
                <w:szCs w:val="18"/>
              </w:rPr>
              <w:t>% was achieved and thereby meeting the minimum requirements stipulated by the methodology.</w:t>
            </w:r>
          </w:p>
          <w:p w14:paraId="162CF4D3" w14:textId="77777777" w:rsidR="00934370" w:rsidRDefault="00934370" w:rsidP="00934370">
            <w:pPr>
              <w:rPr>
                <w:rFonts w:eastAsia="MS Mincho"/>
                <w:sz w:val="18"/>
                <w:szCs w:val="18"/>
              </w:rPr>
            </w:pPr>
            <w:r>
              <w:rPr>
                <w:sz w:val="18"/>
                <w:szCs w:val="18"/>
              </w:rPr>
              <w:t xml:space="preserve">Next to LPG, households use 314.386 kg wood per year (cell F71) of </w:t>
            </w:r>
            <w:r w:rsidRPr="00A21A50">
              <w:rPr>
                <w:rFonts w:eastAsia="MS Mincho"/>
                <w:sz w:val="18"/>
                <w:szCs w:val="18"/>
              </w:rPr>
              <w:t xml:space="preserve">Excel file </w:t>
            </w:r>
            <w:r>
              <w:rPr>
                <w:rFonts w:eastAsia="MS Mincho"/>
                <w:sz w:val="18"/>
                <w:szCs w:val="18"/>
              </w:rPr>
              <w:t>CPIII MPII</w:t>
            </w:r>
            <w:r w:rsidRPr="00A21A50">
              <w:rPr>
                <w:rFonts w:eastAsia="MS Mincho"/>
                <w:sz w:val="18"/>
                <w:szCs w:val="18"/>
              </w:rPr>
              <w:t xml:space="preserve"> </w:t>
            </w:r>
            <w:r>
              <w:rPr>
                <w:rFonts w:eastAsia="MS Mincho"/>
                <w:sz w:val="18"/>
                <w:szCs w:val="18"/>
              </w:rPr>
              <w:t xml:space="preserve">ER </w:t>
            </w:r>
            <w:r w:rsidRPr="00A21A50">
              <w:rPr>
                <w:rFonts w:eastAsia="MS Mincho"/>
                <w:sz w:val="18"/>
                <w:szCs w:val="18"/>
              </w:rPr>
              <w:t xml:space="preserve">spreadsheet </w:t>
            </w:r>
            <w:r>
              <w:rPr>
                <w:rFonts w:eastAsia="MS Mincho"/>
                <w:sz w:val="18"/>
                <w:szCs w:val="18"/>
              </w:rPr>
              <w:t>tab BFT_LPG.</w:t>
            </w:r>
          </w:p>
          <w:p w14:paraId="55B90DF4" w14:textId="77777777" w:rsidR="00934370" w:rsidRDefault="00934370" w:rsidP="00934370">
            <w:pPr>
              <w:rPr>
                <w:sz w:val="18"/>
                <w:szCs w:val="18"/>
              </w:rPr>
            </w:pPr>
          </w:p>
          <w:p w14:paraId="37593889" w14:textId="77777777" w:rsidR="00934370" w:rsidRDefault="00934370" w:rsidP="00934370">
            <w:pPr>
              <w:rPr>
                <w:sz w:val="18"/>
                <w:szCs w:val="18"/>
              </w:rPr>
            </w:pPr>
            <w:r>
              <w:rPr>
                <w:sz w:val="18"/>
                <w:szCs w:val="18"/>
              </w:rPr>
              <w:t>Please note that B</w:t>
            </w:r>
            <w:r w:rsidRPr="002E3669">
              <w:rPr>
                <w:sz w:val="18"/>
                <w:szCs w:val="18"/>
                <w:vertAlign w:val="subscript"/>
              </w:rPr>
              <w:t>b3, LPG</w:t>
            </w:r>
            <w:r>
              <w:rPr>
                <w:sz w:val="18"/>
                <w:szCs w:val="18"/>
              </w:rPr>
              <w:t xml:space="preserve"> should be in D.1 (Data and parameters fixed ex ante). However, due to the limitation of the previous BFTLPG, that BFT only assessed LPG usage and hot fuel stacking. </w:t>
            </w:r>
            <w:proofErr w:type="gramStart"/>
            <w:r>
              <w:rPr>
                <w:sz w:val="18"/>
                <w:szCs w:val="18"/>
              </w:rPr>
              <w:t>In order to</w:t>
            </w:r>
            <w:proofErr w:type="gramEnd"/>
            <w:r>
              <w:rPr>
                <w:sz w:val="18"/>
                <w:szCs w:val="18"/>
              </w:rPr>
              <w:t xml:space="preserve"> capture the full range of fuels usage for cooking, a new BFT was organized for fuel scenario-user that mainly use LPG as cooking fuel during CPIII-MPII and this value of B</w:t>
            </w:r>
            <w:r w:rsidRPr="002E3669">
              <w:rPr>
                <w:sz w:val="18"/>
                <w:szCs w:val="18"/>
                <w:vertAlign w:val="subscript"/>
              </w:rPr>
              <w:t>b3, LPGP</w:t>
            </w:r>
            <w:r>
              <w:rPr>
                <w:sz w:val="18"/>
                <w:szCs w:val="18"/>
              </w:rPr>
              <w:t xml:space="preserve"> is used as fixed parameter from CPIII-MPII onward for the whole CPIII.</w:t>
            </w:r>
          </w:p>
          <w:p w14:paraId="74DAB303" w14:textId="77777777" w:rsidR="00934370" w:rsidRPr="00A21A50" w:rsidRDefault="00934370" w:rsidP="00934370">
            <w:pPr>
              <w:rPr>
                <w:sz w:val="18"/>
                <w:szCs w:val="18"/>
              </w:rPr>
            </w:pPr>
          </w:p>
        </w:tc>
      </w:tr>
    </w:tbl>
    <w:p w14:paraId="66F05D36" w14:textId="77777777" w:rsidR="00E34C01" w:rsidRDefault="00E34C01" w:rsidP="009026D0">
      <w:pPr>
        <w:spacing w:line="276" w:lineRule="auto"/>
        <w:rPr>
          <w:sz w:val="18"/>
          <w:szCs w:val="18"/>
        </w:rPr>
      </w:pPr>
    </w:p>
    <w:p w14:paraId="30C4607C" w14:textId="77777777" w:rsidR="00934370" w:rsidRPr="00A21A50" w:rsidRDefault="00934370" w:rsidP="009026D0">
      <w:pPr>
        <w:spacing w:line="276" w:lineRule="auto"/>
        <w:rPr>
          <w:sz w:val="18"/>
          <w:szCs w:val="18"/>
        </w:rPr>
      </w:pPr>
    </w:p>
    <w:p w14:paraId="40F2E3E4" w14:textId="77777777" w:rsidR="00816579" w:rsidRPr="00A21A50" w:rsidRDefault="00816579">
      <w:pPr>
        <w:pStyle w:val="SectionList"/>
      </w:pPr>
      <w:bookmarkStart w:id="51" w:name="_Ref418094911"/>
      <w:bookmarkStart w:id="52" w:name="_Toc40962777"/>
      <w:r w:rsidRPr="00A21A50">
        <w:t>Data and parameters monitored</w:t>
      </w:r>
      <w:bookmarkEnd w:id="51"/>
      <w:bookmarkEnd w:id="52"/>
    </w:p>
    <w:p w14:paraId="411D85EF" w14:textId="77E2DCFD" w:rsidR="00816579" w:rsidRPr="00A21A50" w:rsidRDefault="00816579" w:rsidP="009026D0">
      <w:pPr>
        <w:spacing w:line="276" w:lineRule="auto"/>
        <w:rPr>
          <w:sz w:val="18"/>
          <w:szCs w:val="18"/>
        </w:rPr>
      </w:pPr>
      <w:r w:rsidRPr="00A21A50">
        <w:rPr>
          <w:sz w:val="18"/>
          <w:szCs w:val="18"/>
        </w:rPr>
        <w:t>&gt;&gt;</w:t>
      </w:r>
    </w:p>
    <w:p w14:paraId="5544D390" w14:textId="79F77661" w:rsidR="00B85119" w:rsidRDefault="00773593" w:rsidP="009026D0">
      <w:pPr>
        <w:spacing w:line="276" w:lineRule="auto"/>
        <w:rPr>
          <w:sz w:val="18"/>
          <w:szCs w:val="18"/>
        </w:rPr>
      </w:pPr>
      <w:r w:rsidRPr="00A21A50">
        <w:rPr>
          <w:sz w:val="18"/>
          <w:szCs w:val="18"/>
        </w:rPr>
        <w:t>SDG</w:t>
      </w:r>
      <w:r w:rsidR="006D0E24" w:rsidRPr="00A21A50">
        <w:rPr>
          <w:sz w:val="18"/>
          <w:szCs w:val="18"/>
        </w:rPr>
        <w:t xml:space="preserve"> 13</w:t>
      </w:r>
    </w:p>
    <w:p w14:paraId="2AA5466E" w14:textId="77777777" w:rsidR="00D71068" w:rsidRDefault="00D71068" w:rsidP="009026D0">
      <w:pPr>
        <w:spacing w:line="276" w:lineRule="auto"/>
        <w:rPr>
          <w:sz w:val="18"/>
          <w:szCs w:val="18"/>
        </w:rPr>
      </w:pPr>
    </w:p>
    <w:p w14:paraId="2E0F0E5F" w14:textId="77777777" w:rsidR="00F8350C" w:rsidRDefault="00F8350C" w:rsidP="009026D0">
      <w:pPr>
        <w:spacing w:line="276" w:lineRule="auto"/>
        <w:rPr>
          <w:sz w:val="18"/>
          <w:szCs w:val="18"/>
        </w:rPr>
      </w:pPr>
    </w:p>
    <w:p w14:paraId="48C0A605" w14:textId="77777777" w:rsidR="00F8350C" w:rsidRPr="00A21A50" w:rsidRDefault="00F8350C" w:rsidP="009026D0">
      <w:pPr>
        <w:spacing w:line="276" w:lineRule="auto"/>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8"/>
        <w:gridCol w:w="6784"/>
      </w:tblGrid>
      <w:tr w:rsidR="006D0E24" w:rsidRPr="00A21A50" w14:paraId="1E2940E8" w14:textId="77777777" w:rsidTr="00AD13E5">
        <w:tc>
          <w:tcPr>
            <w:tcW w:w="1471" w:type="pct"/>
            <w:shd w:val="clear" w:color="auto" w:fill="E6E5E5" w:themeFill="background2"/>
          </w:tcPr>
          <w:p w14:paraId="51ED50F7" w14:textId="77777777" w:rsidR="006D0E24" w:rsidRPr="00A21A50" w:rsidRDefault="006D0E24" w:rsidP="009642CA">
            <w:pPr>
              <w:rPr>
                <w:rFonts w:eastAsia="MS Mincho"/>
                <w:b/>
                <w:bCs/>
                <w:sz w:val="18"/>
                <w:szCs w:val="18"/>
              </w:rPr>
            </w:pPr>
            <w:r w:rsidRPr="00A21A50">
              <w:rPr>
                <w:rFonts w:eastAsia="MS Mincho"/>
                <w:b/>
                <w:bCs/>
                <w:sz w:val="18"/>
                <w:szCs w:val="18"/>
              </w:rPr>
              <w:t>Data / Parameter:</w:t>
            </w:r>
          </w:p>
        </w:tc>
        <w:tc>
          <w:tcPr>
            <w:tcW w:w="3529" w:type="pct"/>
          </w:tcPr>
          <w:p w14:paraId="18480660" w14:textId="77777777" w:rsidR="006D0E24" w:rsidRPr="00D316C4" w:rsidRDefault="006D0E24" w:rsidP="009642CA">
            <w:pPr>
              <w:rPr>
                <w:rFonts w:eastAsia="MS Mincho"/>
                <w:b/>
                <w:bCs/>
                <w:sz w:val="18"/>
                <w:szCs w:val="18"/>
                <w:highlight w:val="yellow"/>
              </w:rPr>
            </w:pPr>
            <w:proofErr w:type="spellStart"/>
            <w:proofErr w:type="gramStart"/>
            <w:r w:rsidRPr="0002146B">
              <w:rPr>
                <w:rFonts w:eastAsia="MS Mincho"/>
                <w:b/>
                <w:bCs/>
                <w:sz w:val="18"/>
                <w:szCs w:val="18"/>
              </w:rPr>
              <w:t>f</w:t>
            </w:r>
            <w:r w:rsidRPr="0002146B">
              <w:rPr>
                <w:rFonts w:eastAsia="MS Mincho"/>
                <w:b/>
                <w:bCs/>
                <w:sz w:val="18"/>
                <w:szCs w:val="18"/>
                <w:vertAlign w:val="subscript"/>
              </w:rPr>
              <w:t>NRB,y</w:t>
            </w:r>
            <w:proofErr w:type="spellEnd"/>
            <w:proofErr w:type="gramEnd"/>
          </w:p>
        </w:tc>
      </w:tr>
      <w:tr w:rsidR="006D0E24" w:rsidRPr="00A21A50" w14:paraId="20D97808" w14:textId="77777777" w:rsidTr="00AD13E5">
        <w:tc>
          <w:tcPr>
            <w:tcW w:w="1471" w:type="pct"/>
            <w:shd w:val="clear" w:color="auto" w:fill="E6E5E5" w:themeFill="background2"/>
          </w:tcPr>
          <w:p w14:paraId="2FABC851" w14:textId="77777777" w:rsidR="006D0E24" w:rsidRPr="00A21A50" w:rsidRDefault="006D0E24" w:rsidP="009642CA">
            <w:pPr>
              <w:rPr>
                <w:rFonts w:eastAsia="MS Mincho"/>
                <w:sz w:val="18"/>
                <w:szCs w:val="18"/>
              </w:rPr>
            </w:pPr>
            <w:r w:rsidRPr="00A21A50">
              <w:rPr>
                <w:rFonts w:eastAsia="MS Mincho"/>
                <w:sz w:val="18"/>
                <w:szCs w:val="18"/>
              </w:rPr>
              <w:t>Unit</w:t>
            </w:r>
          </w:p>
        </w:tc>
        <w:tc>
          <w:tcPr>
            <w:tcW w:w="3529" w:type="pct"/>
          </w:tcPr>
          <w:p w14:paraId="6C30A291" w14:textId="77777777" w:rsidR="006D0E24" w:rsidRPr="00A21A50" w:rsidRDefault="006D0E24" w:rsidP="009642CA">
            <w:pPr>
              <w:rPr>
                <w:rFonts w:eastAsia="MS Mincho"/>
                <w:sz w:val="18"/>
                <w:szCs w:val="18"/>
              </w:rPr>
            </w:pPr>
            <w:r w:rsidRPr="00A21A50">
              <w:rPr>
                <w:rFonts w:eastAsia="MS Mincho"/>
                <w:sz w:val="18"/>
                <w:szCs w:val="18"/>
              </w:rPr>
              <w:t xml:space="preserve">Fraction of Non-Renewable Biomass </w:t>
            </w:r>
          </w:p>
        </w:tc>
      </w:tr>
      <w:tr w:rsidR="006D0E24" w:rsidRPr="00A21A50" w14:paraId="30321CBC" w14:textId="77777777" w:rsidTr="00AD13E5">
        <w:tc>
          <w:tcPr>
            <w:tcW w:w="1471" w:type="pct"/>
            <w:shd w:val="clear" w:color="auto" w:fill="E6E5E5" w:themeFill="background2"/>
          </w:tcPr>
          <w:p w14:paraId="51DE9F5A" w14:textId="77777777" w:rsidR="006D0E24" w:rsidRPr="00A21A50" w:rsidRDefault="006D0E24" w:rsidP="009642CA">
            <w:pPr>
              <w:rPr>
                <w:rFonts w:eastAsia="MS Mincho"/>
                <w:sz w:val="18"/>
                <w:szCs w:val="18"/>
              </w:rPr>
            </w:pPr>
            <w:r w:rsidRPr="00A21A50">
              <w:rPr>
                <w:rFonts w:eastAsia="MS Mincho"/>
                <w:sz w:val="18"/>
                <w:szCs w:val="18"/>
              </w:rPr>
              <w:t>Description:</w:t>
            </w:r>
          </w:p>
        </w:tc>
        <w:tc>
          <w:tcPr>
            <w:tcW w:w="3529" w:type="pct"/>
          </w:tcPr>
          <w:p w14:paraId="1EF821B7" w14:textId="7419427D" w:rsidR="006D0E24" w:rsidRPr="00A21A50" w:rsidRDefault="006D0E24" w:rsidP="00295E95">
            <w:pPr>
              <w:rPr>
                <w:rFonts w:eastAsia="MS Mincho"/>
                <w:sz w:val="18"/>
                <w:szCs w:val="18"/>
              </w:rPr>
            </w:pPr>
            <w:r w:rsidRPr="00A21A50">
              <w:rPr>
                <w:rFonts w:eastAsia="MS Mincho"/>
                <w:sz w:val="18"/>
                <w:szCs w:val="18"/>
              </w:rPr>
              <w:t xml:space="preserve">Non-renewability status of woody biomass fuel in scenario </w:t>
            </w:r>
            <w:proofErr w:type="spellStart"/>
            <w:r w:rsidRPr="00A21A50">
              <w:rPr>
                <w:rFonts w:eastAsia="MS Mincho"/>
                <w:sz w:val="18"/>
                <w:szCs w:val="18"/>
              </w:rPr>
              <w:t>i</w:t>
            </w:r>
            <w:proofErr w:type="spellEnd"/>
            <w:r w:rsidRPr="00A21A50">
              <w:rPr>
                <w:rFonts w:eastAsia="MS Mincho"/>
                <w:sz w:val="18"/>
                <w:szCs w:val="18"/>
              </w:rPr>
              <w:t xml:space="preserve"> during year y </w:t>
            </w:r>
          </w:p>
        </w:tc>
      </w:tr>
      <w:tr w:rsidR="006D0E24" w:rsidRPr="00A21A50" w14:paraId="2021FF9D" w14:textId="77777777" w:rsidTr="00AD13E5">
        <w:tc>
          <w:tcPr>
            <w:tcW w:w="1471" w:type="pct"/>
            <w:shd w:val="clear" w:color="auto" w:fill="E6E5E5" w:themeFill="background2"/>
          </w:tcPr>
          <w:p w14:paraId="0D851511" w14:textId="77777777" w:rsidR="006D0E24" w:rsidRPr="00A21A50" w:rsidRDefault="006D0E24" w:rsidP="009642CA">
            <w:pPr>
              <w:rPr>
                <w:rFonts w:eastAsia="MS Mincho"/>
                <w:sz w:val="18"/>
                <w:szCs w:val="18"/>
              </w:rPr>
            </w:pPr>
            <w:r w:rsidRPr="00A21A50">
              <w:rPr>
                <w:rFonts w:eastAsia="MS Mincho"/>
                <w:sz w:val="18"/>
                <w:szCs w:val="18"/>
              </w:rPr>
              <w:t>Measured/calculated</w:t>
            </w:r>
          </w:p>
          <w:p w14:paraId="4585EC91" w14:textId="77777777" w:rsidR="006D0E24" w:rsidRPr="00A21A50" w:rsidRDefault="006D0E24" w:rsidP="009642CA">
            <w:pPr>
              <w:rPr>
                <w:rFonts w:eastAsia="MS Mincho"/>
                <w:sz w:val="18"/>
                <w:szCs w:val="18"/>
              </w:rPr>
            </w:pPr>
            <w:r w:rsidRPr="00A21A50">
              <w:rPr>
                <w:rFonts w:eastAsia="MS Mincho"/>
                <w:sz w:val="18"/>
                <w:szCs w:val="18"/>
              </w:rPr>
              <w:t>/</w:t>
            </w:r>
            <w:proofErr w:type="gramStart"/>
            <w:r w:rsidRPr="00A21A50">
              <w:rPr>
                <w:rFonts w:eastAsia="MS Mincho"/>
                <w:sz w:val="18"/>
                <w:szCs w:val="18"/>
              </w:rPr>
              <w:t>default</w:t>
            </w:r>
            <w:proofErr w:type="gramEnd"/>
          </w:p>
        </w:tc>
        <w:tc>
          <w:tcPr>
            <w:tcW w:w="3529" w:type="pct"/>
          </w:tcPr>
          <w:p w14:paraId="3DD143C7" w14:textId="3DDD635F" w:rsidR="006D0E24" w:rsidRPr="00A21A50" w:rsidRDefault="00315D86" w:rsidP="009642CA">
            <w:pPr>
              <w:rPr>
                <w:sz w:val="18"/>
                <w:szCs w:val="18"/>
              </w:rPr>
            </w:pPr>
            <w:r>
              <w:rPr>
                <w:rFonts w:eastAsia="MS Mincho"/>
                <w:sz w:val="18"/>
                <w:szCs w:val="18"/>
              </w:rPr>
              <w:t>Calculated</w:t>
            </w:r>
          </w:p>
        </w:tc>
      </w:tr>
      <w:tr w:rsidR="006D0E24" w:rsidRPr="00A21A50" w14:paraId="1B4D21BD" w14:textId="77777777" w:rsidTr="00AD13E5">
        <w:tc>
          <w:tcPr>
            <w:tcW w:w="1471" w:type="pct"/>
            <w:shd w:val="clear" w:color="auto" w:fill="E6E5E5" w:themeFill="background2"/>
          </w:tcPr>
          <w:p w14:paraId="5357E71A" w14:textId="77777777" w:rsidR="006D0E24" w:rsidRPr="00A21A50" w:rsidRDefault="006D0E24" w:rsidP="009642CA">
            <w:pPr>
              <w:rPr>
                <w:rFonts w:eastAsia="MS Mincho"/>
                <w:sz w:val="18"/>
                <w:szCs w:val="18"/>
              </w:rPr>
            </w:pPr>
            <w:r w:rsidRPr="00A21A50">
              <w:rPr>
                <w:rFonts w:eastAsia="MS Mincho"/>
                <w:sz w:val="18"/>
                <w:szCs w:val="18"/>
              </w:rPr>
              <w:t xml:space="preserve">Source of data </w:t>
            </w:r>
          </w:p>
        </w:tc>
        <w:tc>
          <w:tcPr>
            <w:tcW w:w="3529" w:type="pct"/>
          </w:tcPr>
          <w:p w14:paraId="6E49ABB5" w14:textId="5F5EF9DB" w:rsidR="006D0E24" w:rsidRPr="00A21A50" w:rsidRDefault="00766E76" w:rsidP="009642CA">
            <w:pPr>
              <w:rPr>
                <w:rFonts w:eastAsia="MS Mincho"/>
                <w:sz w:val="18"/>
                <w:szCs w:val="18"/>
              </w:rPr>
            </w:pPr>
            <w:proofErr w:type="spellStart"/>
            <w:r>
              <w:rPr>
                <w:rFonts w:eastAsia="MS Mincho"/>
                <w:sz w:val="18"/>
                <w:szCs w:val="18"/>
              </w:rPr>
              <w:t>fNRB</w:t>
            </w:r>
            <w:proofErr w:type="spellEnd"/>
            <w:r>
              <w:rPr>
                <w:rFonts w:eastAsia="MS Mincho"/>
                <w:sz w:val="18"/>
                <w:szCs w:val="18"/>
              </w:rPr>
              <w:t xml:space="preserve"> </w:t>
            </w:r>
            <w:r w:rsidR="008F3D32">
              <w:rPr>
                <w:rFonts w:eastAsia="MS Mincho"/>
                <w:sz w:val="18"/>
                <w:szCs w:val="18"/>
              </w:rPr>
              <w:t>assessment NBP report</w:t>
            </w:r>
          </w:p>
        </w:tc>
      </w:tr>
      <w:tr w:rsidR="006D0E24" w:rsidRPr="00A21A50" w14:paraId="7FD21932" w14:textId="77777777" w:rsidTr="00AD13E5">
        <w:tc>
          <w:tcPr>
            <w:tcW w:w="1471" w:type="pct"/>
            <w:shd w:val="clear" w:color="auto" w:fill="E6E5E5" w:themeFill="background2"/>
          </w:tcPr>
          <w:p w14:paraId="7914012F" w14:textId="77777777" w:rsidR="006D0E24" w:rsidRPr="00A21A50" w:rsidRDefault="006D0E24" w:rsidP="009642CA">
            <w:pPr>
              <w:rPr>
                <w:rFonts w:eastAsia="MS Mincho"/>
                <w:sz w:val="18"/>
                <w:szCs w:val="18"/>
              </w:rPr>
            </w:pPr>
            <w:r w:rsidRPr="00A21A50">
              <w:rPr>
                <w:rFonts w:eastAsia="MS Mincho"/>
                <w:sz w:val="18"/>
                <w:szCs w:val="18"/>
              </w:rPr>
              <w:t>Value(s) of monitored parameter</w:t>
            </w:r>
          </w:p>
        </w:tc>
        <w:tc>
          <w:tcPr>
            <w:tcW w:w="3529" w:type="pct"/>
          </w:tcPr>
          <w:p w14:paraId="0F7E6AC1" w14:textId="684F8CF8" w:rsidR="006D0E24" w:rsidRPr="00A21A50" w:rsidRDefault="009936D1" w:rsidP="009642CA">
            <w:pPr>
              <w:rPr>
                <w:rFonts w:eastAsia="MS Mincho"/>
                <w:sz w:val="18"/>
                <w:szCs w:val="18"/>
              </w:rPr>
            </w:pPr>
            <w:r>
              <w:rPr>
                <w:rFonts w:eastAsia="MS Mincho"/>
                <w:sz w:val="18"/>
                <w:szCs w:val="18"/>
              </w:rPr>
              <w:t>95.01%</w:t>
            </w:r>
          </w:p>
        </w:tc>
      </w:tr>
      <w:tr w:rsidR="006D0E24" w:rsidRPr="00A21A50" w14:paraId="519D8495" w14:textId="77777777" w:rsidTr="00AD13E5">
        <w:tc>
          <w:tcPr>
            <w:tcW w:w="1471" w:type="pct"/>
            <w:shd w:val="clear" w:color="auto" w:fill="E6E5E5" w:themeFill="background2"/>
          </w:tcPr>
          <w:p w14:paraId="3A1D7E03" w14:textId="77777777" w:rsidR="006D0E24" w:rsidRPr="00A21A50" w:rsidRDefault="006D0E24" w:rsidP="009642CA">
            <w:pPr>
              <w:rPr>
                <w:rFonts w:eastAsia="MS Mincho"/>
                <w:sz w:val="18"/>
                <w:szCs w:val="18"/>
              </w:rPr>
            </w:pPr>
            <w:r w:rsidRPr="00A21A50">
              <w:rPr>
                <w:rFonts w:eastAsia="MS Mincho"/>
                <w:sz w:val="18"/>
                <w:szCs w:val="18"/>
              </w:rPr>
              <w:t>Monitoring equipment</w:t>
            </w:r>
          </w:p>
        </w:tc>
        <w:tc>
          <w:tcPr>
            <w:tcW w:w="3529" w:type="pct"/>
          </w:tcPr>
          <w:p w14:paraId="187813D5" w14:textId="77777777" w:rsidR="006D0E24" w:rsidRPr="00A21A50" w:rsidRDefault="006D0E24" w:rsidP="009642CA">
            <w:pPr>
              <w:rPr>
                <w:rFonts w:eastAsia="MS Mincho"/>
                <w:sz w:val="18"/>
                <w:szCs w:val="18"/>
              </w:rPr>
            </w:pPr>
            <w:r w:rsidRPr="00A21A50">
              <w:rPr>
                <w:rFonts w:eastAsia="MS Mincho"/>
                <w:sz w:val="18"/>
                <w:szCs w:val="18"/>
              </w:rPr>
              <w:t>N/A</w:t>
            </w:r>
          </w:p>
        </w:tc>
      </w:tr>
      <w:tr w:rsidR="006D0E24" w:rsidRPr="00A21A50" w14:paraId="5E439D6E" w14:textId="77777777" w:rsidTr="00AD13E5">
        <w:tc>
          <w:tcPr>
            <w:tcW w:w="1471" w:type="pct"/>
            <w:shd w:val="clear" w:color="auto" w:fill="E6E5E5" w:themeFill="background2"/>
          </w:tcPr>
          <w:p w14:paraId="22F4166E" w14:textId="77777777" w:rsidR="006D0E24" w:rsidRPr="00A21A50" w:rsidRDefault="006D0E24" w:rsidP="009642CA">
            <w:pPr>
              <w:rPr>
                <w:rFonts w:eastAsia="MS Mincho"/>
                <w:sz w:val="18"/>
                <w:szCs w:val="18"/>
              </w:rPr>
            </w:pPr>
            <w:r w:rsidRPr="00A21A50">
              <w:rPr>
                <w:rFonts w:eastAsia="MS Mincho"/>
                <w:sz w:val="18"/>
                <w:szCs w:val="18"/>
              </w:rPr>
              <w:t>Measuring/reading/recording frequency:</w:t>
            </w:r>
          </w:p>
        </w:tc>
        <w:tc>
          <w:tcPr>
            <w:tcW w:w="3529" w:type="pct"/>
          </w:tcPr>
          <w:p w14:paraId="090D4CAF" w14:textId="77777777" w:rsidR="006D0E24" w:rsidRPr="00A21A50" w:rsidRDefault="006D0E24" w:rsidP="009642CA">
            <w:pPr>
              <w:pStyle w:val="Default"/>
              <w:jc w:val="both"/>
              <w:rPr>
                <w:sz w:val="18"/>
                <w:szCs w:val="18"/>
              </w:rPr>
            </w:pPr>
            <w:r w:rsidRPr="00A21A50">
              <w:rPr>
                <w:sz w:val="18"/>
                <w:szCs w:val="18"/>
              </w:rPr>
              <w:t xml:space="preserve">Fixed by baseline study for a given crediting period, </w:t>
            </w:r>
            <w:proofErr w:type="gramStart"/>
            <w:r w:rsidRPr="00A21A50">
              <w:rPr>
                <w:sz w:val="18"/>
                <w:szCs w:val="18"/>
              </w:rPr>
              <w:t>updated</w:t>
            </w:r>
            <w:proofErr w:type="gramEnd"/>
            <w:r w:rsidRPr="00A21A50">
              <w:rPr>
                <w:sz w:val="18"/>
                <w:szCs w:val="18"/>
              </w:rPr>
              <w:t xml:space="preserve"> if necessary, as specified in section 3.1 of the applied methodology </w:t>
            </w:r>
          </w:p>
        </w:tc>
      </w:tr>
      <w:tr w:rsidR="006D0E24" w:rsidRPr="00A21A50" w14:paraId="035D4803" w14:textId="77777777" w:rsidTr="00AD13E5">
        <w:tc>
          <w:tcPr>
            <w:tcW w:w="1471" w:type="pct"/>
            <w:shd w:val="clear" w:color="auto" w:fill="E6E5E5" w:themeFill="background2"/>
          </w:tcPr>
          <w:p w14:paraId="62FB6637" w14:textId="77777777" w:rsidR="006D0E24" w:rsidRPr="00A21A50" w:rsidRDefault="006D0E24" w:rsidP="009642CA">
            <w:pPr>
              <w:rPr>
                <w:rFonts w:eastAsia="MS Mincho"/>
                <w:sz w:val="18"/>
                <w:szCs w:val="18"/>
              </w:rPr>
            </w:pPr>
            <w:r w:rsidRPr="00A21A50">
              <w:rPr>
                <w:rFonts w:eastAsia="MS Mincho"/>
                <w:sz w:val="18"/>
                <w:szCs w:val="18"/>
              </w:rPr>
              <w:t>Calculation method</w:t>
            </w:r>
            <w:r w:rsidRPr="00A21A50">
              <w:rPr>
                <w:rFonts w:eastAsia="MS Mincho"/>
                <w:sz w:val="18"/>
                <w:szCs w:val="18"/>
              </w:rPr>
              <w:br/>
              <w:t>(if applicable):</w:t>
            </w:r>
          </w:p>
        </w:tc>
        <w:tc>
          <w:tcPr>
            <w:tcW w:w="3529" w:type="pct"/>
          </w:tcPr>
          <w:p w14:paraId="618D4357" w14:textId="77777777" w:rsidR="006D0E24" w:rsidRPr="00A21A50" w:rsidRDefault="006D0E24" w:rsidP="009642CA">
            <w:pPr>
              <w:rPr>
                <w:rFonts w:eastAsia="MS Mincho"/>
                <w:sz w:val="18"/>
                <w:szCs w:val="18"/>
              </w:rPr>
            </w:pPr>
            <w:r w:rsidRPr="00A21A50">
              <w:rPr>
                <w:rFonts w:eastAsia="MS Mincho"/>
                <w:sz w:val="18"/>
                <w:szCs w:val="18"/>
              </w:rPr>
              <w:t>N/A</w:t>
            </w:r>
          </w:p>
        </w:tc>
      </w:tr>
      <w:tr w:rsidR="006D0E24" w:rsidRPr="00A21A50" w14:paraId="15932488" w14:textId="77777777" w:rsidTr="00AD13E5">
        <w:tc>
          <w:tcPr>
            <w:tcW w:w="1471" w:type="pct"/>
            <w:shd w:val="clear" w:color="auto" w:fill="E6E5E5" w:themeFill="background2"/>
          </w:tcPr>
          <w:p w14:paraId="2CA041AE" w14:textId="77777777" w:rsidR="006D0E24" w:rsidRPr="00A21A50" w:rsidRDefault="006D0E24" w:rsidP="009642CA">
            <w:pPr>
              <w:rPr>
                <w:rFonts w:eastAsia="MS Mincho"/>
                <w:sz w:val="18"/>
                <w:szCs w:val="18"/>
              </w:rPr>
            </w:pPr>
            <w:r w:rsidRPr="00A21A50">
              <w:rPr>
                <w:rFonts w:eastAsia="MS Mincho"/>
                <w:sz w:val="18"/>
                <w:szCs w:val="18"/>
              </w:rPr>
              <w:t>QA/QC procedures:</w:t>
            </w:r>
          </w:p>
        </w:tc>
        <w:tc>
          <w:tcPr>
            <w:tcW w:w="3529" w:type="pct"/>
          </w:tcPr>
          <w:p w14:paraId="1B047898" w14:textId="77777777" w:rsidR="006D0E24" w:rsidRPr="00A21A50" w:rsidRDefault="006D0E24" w:rsidP="009642CA">
            <w:pPr>
              <w:rPr>
                <w:rFonts w:eastAsia="MS Mincho"/>
                <w:sz w:val="18"/>
                <w:szCs w:val="18"/>
              </w:rPr>
            </w:pPr>
            <w:r w:rsidRPr="00A21A50">
              <w:rPr>
                <w:rFonts w:eastAsia="MS Mincho"/>
                <w:sz w:val="18"/>
                <w:szCs w:val="18"/>
              </w:rPr>
              <w:t>Transparent data analysis and reporting</w:t>
            </w:r>
          </w:p>
        </w:tc>
      </w:tr>
      <w:tr w:rsidR="006D0E24" w:rsidRPr="00A21A50" w14:paraId="7A503955" w14:textId="77777777" w:rsidTr="00AD13E5">
        <w:tc>
          <w:tcPr>
            <w:tcW w:w="1471" w:type="pct"/>
            <w:shd w:val="clear" w:color="auto" w:fill="E6E5E5" w:themeFill="background2"/>
          </w:tcPr>
          <w:p w14:paraId="48ED298E" w14:textId="77777777" w:rsidR="006D0E24" w:rsidRPr="00A21A50" w:rsidRDefault="006D0E24" w:rsidP="009642CA">
            <w:pPr>
              <w:rPr>
                <w:rFonts w:eastAsia="MS Mincho"/>
                <w:sz w:val="18"/>
                <w:szCs w:val="18"/>
              </w:rPr>
            </w:pPr>
            <w:r w:rsidRPr="00A21A50">
              <w:rPr>
                <w:rFonts w:eastAsia="MS Mincho"/>
                <w:sz w:val="18"/>
                <w:szCs w:val="18"/>
              </w:rPr>
              <w:t>Purpose of data</w:t>
            </w:r>
          </w:p>
        </w:tc>
        <w:tc>
          <w:tcPr>
            <w:tcW w:w="3529" w:type="pct"/>
          </w:tcPr>
          <w:p w14:paraId="4D60169C" w14:textId="77777777" w:rsidR="006D0E24" w:rsidRPr="00A21A50" w:rsidRDefault="006D0E24" w:rsidP="009642CA">
            <w:pPr>
              <w:rPr>
                <w:rFonts w:eastAsia="MS Mincho"/>
                <w:sz w:val="18"/>
                <w:szCs w:val="18"/>
              </w:rPr>
            </w:pPr>
            <w:r w:rsidRPr="00A21A50">
              <w:rPr>
                <w:rFonts w:eastAsia="MS Mincho"/>
                <w:sz w:val="18"/>
                <w:szCs w:val="18"/>
              </w:rPr>
              <w:t>Calculation of baseline and project emissions</w:t>
            </w:r>
          </w:p>
        </w:tc>
      </w:tr>
      <w:tr w:rsidR="006D0E24" w:rsidRPr="00A21A50" w14:paraId="42280056" w14:textId="77777777" w:rsidTr="00AD13E5">
        <w:tc>
          <w:tcPr>
            <w:tcW w:w="1471" w:type="pct"/>
            <w:shd w:val="clear" w:color="auto" w:fill="E6E5E5" w:themeFill="background2"/>
          </w:tcPr>
          <w:p w14:paraId="72B469D6" w14:textId="77777777" w:rsidR="006D0E24" w:rsidRPr="00A21A50" w:rsidRDefault="006D0E24" w:rsidP="009642CA">
            <w:pPr>
              <w:rPr>
                <w:rFonts w:eastAsia="MS Mincho"/>
                <w:sz w:val="18"/>
                <w:szCs w:val="18"/>
              </w:rPr>
            </w:pPr>
            <w:r w:rsidRPr="00A21A50">
              <w:rPr>
                <w:rFonts w:eastAsia="MS Mincho"/>
                <w:sz w:val="18"/>
                <w:szCs w:val="18"/>
              </w:rPr>
              <w:t>Additional comment</w:t>
            </w:r>
          </w:p>
        </w:tc>
        <w:tc>
          <w:tcPr>
            <w:tcW w:w="3529" w:type="pct"/>
          </w:tcPr>
          <w:p w14:paraId="0E4D2F9B" w14:textId="57D7AD21" w:rsidR="006D0E24" w:rsidRPr="00A21A50" w:rsidRDefault="006D0E24" w:rsidP="009642CA">
            <w:pPr>
              <w:rPr>
                <w:rFonts w:eastAsia="MS Mincho"/>
                <w:sz w:val="18"/>
                <w:szCs w:val="18"/>
              </w:rPr>
            </w:pPr>
          </w:p>
        </w:tc>
      </w:tr>
    </w:tbl>
    <w:p w14:paraId="0D04CD15" w14:textId="586F18B2" w:rsidR="006D0E24" w:rsidRPr="00A21A50" w:rsidRDefault="006D0E24" w:rsidP="009026D0">
      <w:pPr>
        <w:spacing w:line="276" w:lineRule="auto"/>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838"/>
        <w:gridCol w:w="6784"/>
      </w:tblGrid>
      <w:tr w:rsidR="00FC6C4D" w:rsidRPr="00FC6C4D" w14:paraId="4C3843A6" w14:textId="77777777" w:rsidTr="006804D6">
        <w:trPr>
          <w:cantSplit/>
        </w:trPr>
        <w:tc>
          <w:tcPr>
            <w:tcW w:w="1475" w:type="pct"/>
            <w:shd w:val="clear" w:color="auto" w:fill="E6E6E6"/>
            <w:tcMar>
              <w:top w:w="62" w:type="dxa"/>
              <w:bottom w:w="62" w:type="dxa"/>
            </w:tcMar>
          </w:tcPr>
          <w:p w14:paraId="3DF48C3B" w14:textId="77777777" w:rsidR="007E024A" w:rsidRPr="00FC6C4D" w:rsidRDefault="007E024A" w:rsidP="009642CA">
            <w:pPr>
              <w:rPr>
                <w:rFonts w:eastAsia="MS Mincho"/>
                <w:b/>
                <w:bCs/>
                <w:color w:val="auto"/>
                <w:sz w:val="18"/>
                <w:szCs w:val="18"/>
              </w:rPr>
            </w:pPr>
            <w:r w:rsidRPr="00FC6C4D">
              <w:rPr>
                <w:rFonts w:eastAsia="MS Mincho"/>
                <w:b/>
                <w:bCs/>
                <w:color w:val="auto"/>
                <w:sz w:val="18"/>
                <w:szCs w:val="18"/>
              </w:rPr>
              <w:t>Data/parameter:</w:t>
            </w:r>
          </w:p>
        </w:tc>
        <w:tc>
          <w:tcPr>
            <w:tcW w:w="3525" w:type="pct"/>
            <w:shd w:val="clear" w:color="auto" w:fill="auto"/>
            <w:tcMar>
              <w:top w:w="62" w:type="dxa"/>
              <w:bottom w:w="62" w:type="dxa"/>
            </w:tcMar>
          </w:tcPr>
          <w:p w14:paraId="69B47D50" w14:textId="77777777" w:rsidR="007E024A" w:rsidRPr="00FC6C4D" w:rsidRDefault="007E024A" w:rsidP="009642CA">
            <w:pPr>
              <w:rPr>
                <w:rFonts w:eastAsia="MS Mincho"/>
                <w:b/>
                <w:bCs/>
                <w:color w:val="auto"/>
                <w:sz w:val="18"/>
                <w:szCs w:val="18"/>
              </w:rPr>
            </w:pPr>
            <w:proofErr w:type="spellStart"/>
            <w:proofErr w:type="gramStart"/>
            <w:r w:rsidRPr="00FC6C4D">
              <w:rPr>
                <w:rFonts w:eastAsia="MS Mincho"/>
                <w:b/>
                <w:bCs/>
                <w:color w:val="auto"/>
                <w:sz w:val="18"/>
                <w:szCs w:val="18"/>
              </w:rPr>
              <w:t>B</w:t>
            </w:r>
            <w:r w:rsidRPr="00FC6C4D">
              <w:rPr>
                <w:rFonts w:eastAsia="MS Mincho"/>
                <w:b/>
                <w:bCs/>
                <w:color w:val="auto"/>
                <w:sz w:val="18"/>
                <w:szCs w:val="18"/>
                <w:vertAlign w:val="subscript"/>
              </w:rPr>
              <w:t>p,y</w:t>
            </w:r>
            <w:proofErr w:type="spellEnd"/>
            <w:proofErr w:type="gramEnd"/>
          </w:p>
        </w:tc>
      </w:tr>
      <w:tr w:rsidR="00FC6C4D" w:rsidRPr="00FC6C4D" w14:paraId="697F9D3F" w14:textId="77777777" w:rsidTr="006804D6">
        <w:trPr>
          <w:cantSplit/>
        </w:trPr>
        <w:tc>
          <w:tcPr>
            <w:tcW w:w="1475" w:type="pct"/>
            <w:shd w:val="clear" w:color="auto" w:fill="E6E6E6"/>
          </w:tcPr>
          <w:p w14:paraId="25880C20" w14:textId="77777777" w:rsidR="007E024A" w:rsidRPr="00FC6C4D" w:rsidRDefault="007E024A" w:rsidP="009642CA">
            <w:pPr>
              <w:rPr>
                <w:rFonts w:eastAsia="MS Mincho"/>
                <w:color w:val="auto"/>
                <w:sz w:val="18"/>
                <w:szCs w:val="18"/>
              </w:rPr>
            </w:pPr>
            <w:r w:rsidRPr="00FC6C4D">
              <w:rPr>
                <w:rFonts w:eastAsia="MS Mincho"/>
                <w:color w:val="auto"/>
                <w:sz w:val="18"/>
                <w:szCs w:val="18"/>
              </w:rPr>
              <w:t>Unit</w:t>
            </w:r>
          </w:p>
        </w:tc>
        <w:tc>
          <w:tcPr>
            <w:tcW w:w="3525" w:type="pct"/>
            <w:shd w:val="clear" w:color="auto" w:fill="auto"/>
          </w:tcPr>
          <w:p w14:paraId="6F45F2C7" w14:textId="77777777" w:rsidR="007E024A" w:rsidRPr="00FC6C4D" w:rsidRDefault="007E024A" w:rsidP="009642CA">
            <w:pPr>
              <w:rPr>
                <w:rFonts w:eastAsia="MS Mincho"/>
                <w:color w:val="auto"/>
                <w:sz w:val="18"/>
                <w:szCs w:val="18"/>
              </w:rPr>
            </w:pPr>
            <w:r w:rsidRPr="00FC6C4D">
              <w:rPr>
                <w:rFonts w:eastAsia="MS Mincho"/>
                <w:color w:val="auto"/>
                <w:sz w:val="18"/>
                <w:szCs w:val="18"/>
              </w:rPr>
              <w:t>kg/ project household-year</w:t>
            </w:r>
          </w:p>
        </w:tc>
      </w:tr>
      <w:tr w:rsidR="00FC6C4D" w:rsidRPr="00FC6C4D" w14:paraId="7EDA514E" w14:textId="77777777" w:rsidTr="006804D6">
        <w:trPr>
          <w:cantSplit/>
        </w:trPr>
        <w:tc>
          <w:tcPr>
            <w:tcW w:w="1475" w:type="pct"/>
            <w:shd w:val="clear" w:color="auto" w:fill="E6E6E6"/>
          </w:tcPr>
          <w:p w14:paraId="5FC07BE3" w14:textId="77777777" w:rsidR="007E024A" w:rsidRPr="00FC6C4D" w:rsidRDefault="007E024A" w:rsidP="009642CA">
            <w:pPr>
              <w:rPr>
                <w:rFonts w:eastAsia="MS Mincho"/>
                <w:color w:val="auto"/>
                <w:sz w:val="18"/>
                <w:szCs w:val="18"/>
              </w:rPr>
            </w:pPr>
            <w:r w:rsidRPr="00FC6C4D">
              <w:rPr>
                <w:rFonts w:eastAsia="MS Mincho"/>
                <w:color w:val="auto"/>
                <w:sz w:val="18"/>
                <w:szCs w:val="18"/>
              </w:rPr>
              <w:t>Description</w:t>
            </w:r>
          </w:p>
        </w:tc>
        <w:tc>
          <w:tcPr>
            <w:tcW w:w="3525" w:type="pct"/>
            <w:shd w:val="clear" w:color="auto" w:fill="auto"/>
          </w:tcPr>
          <w:p w14:paraId="765D92EC" w14:textId="77777777" w:rsidR="007E024A" w:rsidRPr="00FC6C4D" w:rsidRDefault="007E024A" w:rsidP="009642CA">
            <w:pPr>
              <w:rPr>
                <w:rFonts w:eastAsia="MS Mincho"/>
                <w:color w:val="auto"/>
                <w:sz w:val="18"/>
                <w:szCs w:val="18"/>
              </w:rPr>
            </w:pPr>
            <w:r w:rsidRPr="00FC6C4D">
              <w:rPr>
                <w:rFonts w:eastAsia="MS Mincho"/>
                <w:color w:val="auto"/>
                <w:sz w:val="18"/>
                <w:szCs w:val="18"/>
              </w:rPr>
              <w:t>Quantity of biomass fuel that is consumed in the project scenario in year y</w:t>
            </w:r>
          </w:p>
        </w:tc>
      </w:tr>
      <w:tr w:rsidR="00FC6C4D" w:rsidRPr="00FC6C4D" w14:paraId="66B76FD0" w14:textId="77777777" w:rsidTr="006804D6">
        <w:trPr>
          <w:cantSplit/>
        </w:trPr>
        <w:tc>
          <w:tcPr>
            <w:tcW w:w="1475" w:type="pct"/>
            <w:shd w:val="clear" w:color="auto" w:fill="E6E6E6"/>
          </w:tcPr>
          <w:p w14:paraId="186E1AFE"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Measured/calculated/default</w:t>
            </w:r>
          </w:p>
        </w:tc>
        <w:tc>
          <w:tcPr>
            <w:tcW w:w="3525" w:type="pct"/>
            <w:shd w:val="clear" w:color="auto" w:fill="auto"/>
          </w:tcPr>
          <w:p w14:paraId="530E4D47" w14:textId="77777777" w:rsidR="007E024A" w:rsidRPr="00FC6C4D" w:rsidRDefault="007E024A" w:rsidP="009642CA">
            <w:pPr>
              <w:rPr>
                <w:rFonts w:eastAsia="MS Mincho"/>
                <w:color w:val="auto"/>
                <w:sz w:val="18"/>
                <w:szCs w:val="18"/>
              </w:rPr>
            </w:pPr>
            <w:r w:rsidRPr="00FC6C4D">
              <w:rPr>
                <w:rFonts w:eastAsia="MS Mincho"/>
                <w:color w:val="auto"/>
                <w:sz w:val="18"/>
                <w:szCs w:val="18"/>
              </w:rPr>
              <w:t xml:space="preserve">Measured </w:t>
            </w:r>
          </w:p>
        </w:tc>
      </w:tr>
      <w:tr w:rsidR="00FC6C4D" w:rsidRPr="00FC6C4D" w14:paraId="5FD69A50" w14:textId="77777777" w:rsidTr="006804D6">
        <w:trPr>
          <w:cantSplit/>
        </w:trPr>
        <w:tc>
          <w:tcPr>
            <w:tcW w:w="1475" w:type="pct"/>
            <w:shd w:val="clear" w:color="auto" w:fill="E6E6E6"/>
          </w:tcPr>
          <w:p w14:paraId="2649624B" w14:textId="77777777" w:rsidR="007E024A" w:rsidRPr="00FC6C4D" w:rsidRDefault="007E024A" w:rsidP="009642CA">
            <w:pPr>
              <w:rPr>
                <w:rFonts w:eastAsia="MS Mincho"/>
                <w:color w:val="auto"/>
                <w:sz w:val="18"/>
                <w:szCs w:val="18"/>
              </w:rPr>
            </w:pPr>
            <w:r w:rsidRPr="00FC6C4D">
              <w:rPr>
                <w:rFonts w:eastAsia="MS Mincho"/>
                <w:color w:val="auto"/>
                <w:sz w:val="18"/>
                <w:szCs w:val="18"/>
              </w:rPr>
              <w:t>Source of data</w:t>
            </w:r>
          </w:p>
        </w:tc>
        <w:tc>
          <w:tcPr>
            <w:tcW w:w="3525" w:type="pct"/>
            <w:shd w:val="clear" w:color="auto" w:fill="auto"/>
          </w:tcPr>
          <w:p w14:paraId="1135BB1E" w14:textId="0274169A" w:rsidR="007E024A" w:rsidRPr="00FC6C4D" w:rsidRDefault="00AF4B8A" w:rsidP="009642CA">
            <w:pPr>
              <w:rPr>
                <w:rFonts w:eastAsia="MS Mincho"/>
                <w:color w:val="auto"/>
                <w:sz w:val="18"/>
                <w:szCs w:val="18"/>
              </w:rPr>
            </w:pPr>
            <w:r w:rsidRPr="00FC6C4D">
              <w:rPr>
                <w:rFonts w:eastAsia="MS Mincho"/>
                <w:color w:val="auto"/>
                <w:sz w:val="18"/>
                <w:szCs w:val="18"/>
              </w:rPr>
              <w:t>-</w:t>
            </w:r>
            <w:r w:rsidR="007E024A" w:rsidRPr="00FC6C4D">
              <w:rPr>
                <w:rFonts w:eastAsia="MS Mincho"/>
                <w:color w:val="auto"/>
                <w:sz w:val="18"/>
                <w:szCs w:val="18"/>
              </w:rPr>
              <w:t>Excel file</w:t>
            </w:r>
            <w:r w:rsidR="00462106">
              <w:rPr>
                <w:rFonts w:eastAsia="MS Mincho"/>
                <w:color w:val="auto"/>
                <w:sz w:val="18"/>
                <w:szCs w:val="18"/>
              </w:rPr>
              <w:t>:</w:t>
            </w:r>
            <w:r w:rsidR="007E024A" w:rsidRPr="00FC6C4D">
              <w:rPr>
                <w:rFonts w:eastAsia="MS Mincho"/>
                <w:color w:val="auto"/>
                <w:sz w:val="18"/>
                <w:szCs w:val="18"/>
              </w:rPr>
              <w:t xml:space="preserve"> CPIII MP</w:t>
            </w:r>
            <w:r w:rsidR="009A21C8" w:rsidRPr="00FC6C4D">
              <w:rPr>
                <w:rFonts w:eastAsia="MS Mincho"/>
                <w:color w:val="auto"/>
                <w:sz w:val="18"/>
                <w:szCs w:val="18"/>
              </w:rPr>
              <w:t>V</w:t>
            </w:r>
            <w:r w:rsidR="007E024A" w:rsidRPr="00FC6C4D">
              <w:rPr>
                <w:rFonts w:eastAsia="MS Mincho"/>
                <w:color w:val="auto"/>
                <w:sz w:val="18"/>
                <w:szCs w:val="18"/>
              </w:rPr>
              <w:t xml:space="preserve"> spreadsheet </w:t>
            </w:r>
            <w:r w:rsidR="00412021" w:rsidRPr="00FC6C4D">
              <w:rPr>
                <w:rFonts w:eastAsia="MS Mincho"/>
                <w:color w:val="auto"/>
                <w:sz w:val="18"/>
                <w:szCs w:val="18"/>
              </w:rPr>
              <w:t>tab ER_FUEL</w:t>
            </w:r>
            <w:r w:rsidR="006B6EB9" w:rsidRPr="00FC6C4D">
              <w:rPr>
                <w:rFonts w:eastAsia="MS Mincho"/>
                <w:color w:val="auto"/>
                <w:sz w:val="18"/>
                <w:szCs w:val="18"/>
              </w:rPr>
              <w:t xml:space="preserve"> cell K3</w:t>
            </w:r>
            <w:r w:rsidR="005653B1" w:rsidRPr="00FC6C4D">
              <w:rPr>
                <w:rFonts w:eastAsia="MS Mincho"/>
                <w:color w:val="auto"/>
                <w:sz w:val="18"/>
                <w:szCs w:val="18"/>
              </w:rPr>
              <w:t>1</w:t>
            </w:r>
            <w:r w:rsidR="006B6EB9" w:rsidRPr="00FC6C4D">
              <w:rPr>
                <w:rFonts w:eastAsia="MS Mincho"/>
                <w:color w:val="auto"/>
                <w:sz w:val="18"/>
                <w:szCs w:val="18"/>
              </w:rPr>
              <w:t>:3</w:t>
            </w:r>
            <w:r w:rsidR="005653B1" w:rsidRPr="00FC6C4D">
              <w:rPr>
                <w:rFonts w:eastAsia="MS Mincho"/>
                <w:color w:val="auto"/>
                <w:sz w:val="18"/>
                <w:szCs w:val="18"/>
              </w:rPr>
              <w:t>2</w:t>
            </w:r>
          </w:p>
          <w:p w14:paraId="684CA804" w14:textId="0B04CDDB" w:rsidR="00AF4B8A" w:rsidRPr="00FC6C4D" w:rsidRDefault="00AF4B8A" w:rsidP="009642CA">
            <w:pPr>
              <w:rPr>
                <w:rFonts w:eastAsia="MS Mincho"/>
                <w:color w:val="auto"/>
                <w:sz w:val="18"/>
                <w:szCs w:val="18"/>
              </w:rPr>
            </w:pPr>
            <w:r w:rsidRPr="00FC6C4D">
              <w:rPr>
                <w:rFonts w:eastAsia="MS Mincho"/>
                <w:color w:val="auto"/>
                <w:sz w:val="18"/>
                <w:szCs w:val="18"/>
              </w:rPr>
              <w:t>-Excel file</w:t>
            </w:r>
            <w:r w:rsidR="00462106">
              <w:rPr>
                <w:rFonts w:eastAsia="MS Mincho"/>
                <w:color w:val="auto"/>
                <w:sz w:val="18"/>
                <w:szCs w:val="18"/>
              </w:rPr>
              <w:t xml:space="preserve">: </w:t>
            </w:r>
            <w:r w:rsidR="004D6082" w:rsidRPr="004D6082">
              <w:rPr>
                <w:rFonts w:eastAsia="MS Mincho"/>
                <w:color w:val="auto"/>
                <w:sz w:val="18"/>
                <w:szCs w:val="18"/>
              </w:rPr>
              <w:t>Combined_Data_NBP_US-CMS-PFT_CP3MP5_2024</w:t>
            </w:r>
            <w:r w:rsidR="004D6082">
              <w:rPr>
                <w:rFonts w:eastAsia="MS Mincho"/>
                <w:color w:val="auto"/>
                <w:sz w:val="18"/>
                <w:szCs w:val="18"/>
              </w:rPr>
              <w:t>, tab</w:t>
            </w:r>
            <w:r w:rsidR="0087640B">
              <w:rPr>
                <w:rFonts w:eastAsia="MS Mincho"/>
                <w:color w:val="auto"/>
                <w:sz w:val="18"/>
                <w:szCs w:val="18"/>
              </w:rPr>
              <w:t xml:space="preserve"> </w:t>
            </w:r>
            <w:proofErr w:type="spellStart"/>
            <w:r w:rsidR="0087640B">
              <w:rPr>
                <w:rFonts w:eastAsia="MS Mincho"/>
                <w:color w:val="auto"/>
                <w:sz w:val="18"/>
                <w:szCs w:val="18"/>
              </w:rPr>
              <w:t>CMS_PFT_Analysis</w:t>
            </w:r>
            <w:proofErr w:type="spellEnd"/>
            <w:r w:rsidR="0087640B">
              <w:rPr>
                <w:rFonts w:eastAsia="MS Mincho"/>
                <w:color w:val="auto"/>
                <w:sz w:val="18"/>
                <w:szCs w:val="18"/>
              </w:rPr>
              <w:t xml:space="preserve">, cell </w:t>
            </w:r>
            <w:r w:rsidR="00047EB7">
              <w:rPr>
                <w:rFonts w:eastAsia="MS Mincho"/>
                <w:color w:val="auto"/>
                <w:sz w:val="18"/>
                <w:szCs w:val="18"/>
              </w:rPr>
              <w:t>C</w:t>
            </w:r>
            <w:r w:rsidR="00383EF7">
              <w:rPr>
                <w:rFonts w:eastAsia="MS Mincho"/>
                <w:color w:val="auto"/>
                <w:sz w:val="18"/>
                <w:szCs w:val="18"/>
              </w:rPr>
              <w:t>7</w:t>
            </w:r>
            <w:r w:rsidR="00047EB7">
              <w:rPr>
                <w:rFonts w:eastAsia="MS Mincho"/>
                <w:color w:val="auto"/>
                <w:sz w:val="18"/>
                <w:szCs w:val="18"/>
              </w:rPr>
              <w:t>7:C78</w:t>
            </w:r>
          </w:p>
        </w:tc>
      </w:tr>
      <w:tr w:rsidR="00FC6C4D" w:rsidRPr="00FC6C4D" w14:paraId="18B299CD" w14:textId="77777777" w:rsidTr="006804D6">
        <w:trPr>
          <w:cantSplit/>
        </w:trPr>
        <w:tc>
          <w:tcPr>
            <w:tcW w:w="1475" w:type="pct"/>
            <w:shd w:val="clear" w:color="auto" w:fill="E6E6E6"/>
          </w:tcPr>
          <w:p w14:paraId="46EAC860" w14:textId="77777777" w:rsidR="007E024A" w:rsidRPr="00FC6C4D" w:rsidRDefault="007E024A" w:rsidP="009642CA">
            <w:pPr>
              <w:rPr>
                <w:rFonts w:eastAsia="MS Mincho"/>
                <w:color w:val="auto"/>
                <w:sz w:val="18"/>
                <w:szCs w:val="18"/>
              </w:rPr>
            </w:pPr>
            <w:r w:rsidRPr="00FC6C4D">
              <w:rPr>
                <w:rFonts w:eastAsia="MS Mincho"/>
                <w:color w:val="auto"/>
                <w:sz w:val="18"/>
                <w:szCs w:val="18"/>
              </w:rPr>
              <w:t>Value(s) of monitored parameter</w:t>
            </w:r>
          </w:p>
        </w:tc>
        <w:tc>
          <w:tcPr>
            <w:tcW w:w="3525" w:type="pct"/>
            <w:shd w:val="clear" w:color="auto" w:fill="auto"/>
          </w:tcPr>
          <w:p w14:paraId="3815F87F" w14:textId="77777777" w:rsidR="007E024A" w:rsidRPr="00FC6C4D" w:rsidRDefault="007E024A" w:rsidP="009642CA">
            <w:pPr>
              <w:rPr>
                <w:rFonts w:eastAsia="MS Mincho"/>
                <w:color w:val="auto"/>
                <w:sz w:val="18"/>
                <w:szCs w:val="18"/>
              </w:rPr>
            </w:pPr>
          </w:p>
          <w:tbl>
            <w:tblPr>
              <w:tblW w:w="53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96"/>
              <w:gridCol w:w="2936"/>
            </w:tblGrid>
            <w:tr w:rsidR="00FC6C4D" w:rsidRPr="00FC6C4D" w14:paraId="06D160B5" w14:textId="77777777" w:rsidTr="009642CA">
              <w:trPr>
                <w:trHeight w:val="300"/>
              </w:trPr>
              <w:tc>
                <w:tcPr>
                  <w:tcW w:w="2396" w:type="dxa"/>
                  <w:shd w:val="clear" w:color="auto" w:fill="A6A6A6" w:themeFill="background1" w:themeFillShade="A6"/>
                  <w:vAlign w:val="center"/>
                  <w:hideMark/>
                </w:tcPr>
                <w:p w14:paraId="3DEAF003" w14:textId="77777777" w:rsidR="007E024A" w:rsidRPr="00FC6C4D" w:rsidRDefault="007E024A" w:rsidP="009642CA">
                  <w:pPr>
                    <w:rPr>
                      <w:rFonts w:eastAsia="MS Mincho"/>
                      <w:color w:val="auto"/>
                      <w:sz w:val="18"/>
                      <w:szCs w:val="18"/>
                    </w:rPr>
                  </w:pPr>
                  <w:r w:rsidRPr="00FC6C4D">
                    <w:rPr>
                      <w:rFonts w:eastAsia="MS Mincho"/>
                      <w:color w:val="auto"/>
                      <w:sz w:val="18"/>
                      <w:szCs w:val="18"/>
                    </w:rPr>
                    <w:t>Fuel</w:t>
                  </w:r>
                </w:p>
              </w:tc>
              <w:tc>
                <w:tcPr>
                  <w:tcW w:w="2936" w:type="dxa"/>
                  <w:shd w:val="clear" w:color="auto" w:fill="A6A6A6" w:themeFill="background1" w:themeFillShade="A6"/>
                  <w:vAlign w:val="center"/>
                  <w:hideMark/>
                </w:tcPr>
                <w:p w14:paraId="79066EB0" w14:textId="77777777" w:rsidR="007E024A" w:rsidRPr="00FC6C4D" w:rsidRDefault="007E024A" w:rsidP="009642CA">
                  <w:pPr>
                    <w:rPr>
                      <w:rFonts w:eastAsia="MS Mincho"/>
                      <w:color w:val="auto"/>
                      <w:sz w:val="18"/>
                      <w:szCs w:val="18"/>
                    </w:rPr>
                  </w:pPr>
                  <w:r w:rsidRPr="00FC6C4D">
                    <w:rPr>
                      <w:rFonts w:eastAsia="MS Mincho"/>
                      <w:color w:val="auto"/>
                      <w:sz w:val="18"/>
                      <w:szCs w:val="18"/>
                    </w:rPr>
                    <w:t>Average per household (kg/year)</w:t>
                  </w:r>
                </w:p>
              </w:tc>
            </w:tr>
            <w:tr w:rsidR="00FC6C4D" w:rsidRPr="00FC6C4D" w14:paraId="044436E6" w14:textId="77777777" w:rsidTr="009642CA">
              <w:trPr>
                <w:trHeight w:val="361"/>
              </w:trPr>
              <w:tc>
                <w:tcPr>
                  <w:tcW w:w="2396" w:type="dxa"/>
                  <w:shd w:val="clear" w:color="auto" w:fill="auto"/>
                  <w:vAlign w:val="center"/>
                  <w:hideMark/>
                </w:tcPr>
                <w:p w14:paraId="2977C284" w14:textId="77777777" w:rsidR="007E024A" w:rsidRPr="00FC6C4D" w:rsidRDefault="007E024A" w:rsidP="009642CA">
                  <w:pPr>
                    <w:rPr>
                      <w:rFonts w:eastAsia="MS Mincho"/>
                      <w:color w:val="auto"/>
                      <w:sz w:val="18"/>
                      <w:szCs w:val="18"/>
                    </w:rPr>
                  </w:pPr>
                  <w:r w:rsidRPr="00FC6C4D">
                    <w:rPr>
                      <w:rFonts w:eastAsia="MS Mincho"/>
                      <w:color w:val="auto"/>
                      <w:sz w:val="18"/>
                      <w:szCs w:val="18"/>
                    </w:rPr>
                    <w:t>Charcoal in wood eq</w:t>
                  </w:r>
                </w:p>
              </w:tc>
              <w:tc>
                <w:tcPr>
                  <w:tcW w:w="2936" w:type="dxa"/>
                  <w:shd w:val="clear" w:color="auto" w:fill="auto"/>
                  <w:hideMark/>
                </w:tcPr>
                <w:p w14:paraId="726E15B8" w14:textId="61C10D73" w:rsidR="007E024A" w:rsidRPr="00FC6C4D" w:rsidRDefault="00DF2EA6" w:rsidP="009642CA">
                  <w:pPr>
                    <w:rPr>
                      <w:rFonts w:eastAsia="MS Mincho"/>
                      <w:color w:val="auto"/>
                      <w:sz w:val="18"/>
                      <w:szCs w:val="18"/>
                    </w:rPr>
                  </w:pPr>
                  <w:r>
                    <w:rPr>
                      <w:rFonts w:eastAsia="MS Mincho"/>
                      <w:color w:val="auto"/>
                      <w:sz w:val="18"/>
                      <w:szCs w:val="18"/>
                    </w:rPr>
                    <w:t>0.000</w:t>
                  </w:r>
                </w:p>
              </w:tc>
            </w:tr>
            <w:tr w:rsidR="00FC6C4D" w:rsidRPr="00FC6C4D" w14:paraId="15A9F16F" w14:textId="77777777" w:rsidTr="009642CA">
              <w:trPr>
                <w:trHeight w:val="300"/>
              </w:trPr>
              <w:tc>
                <w:tcPr>
                  <w:tcW w:w="2396" w:type="dxa"/>
                  <w:shd w:val="clear" w:color="auto" w:fill="auto"/>
                  <w:vAlign w:val="center"/>
                  <w:hideMark/>
                </w:tcPr>
                <w:p w14:paraId="47FABD31" w14:textId="77777777" w:rsidR="007E024A" w:rsidRPr="00FC6C4D" w:rsidRDefault="007E024A" w:rsidP="009642CA">
                  <w:pPr>
                    <w:rPr>
                      <w:rFonts w:eastAsia="MS Mincho"/>
                      <w:color w:val="auto"/>
                      <w:sz w:val="18"/>
                      <w:szCs w:val="18"/>
                    </w:rPr>
                  </w:pPr>
                  <w:r w:rsidRPr="00FC6C4D">
                    <w:rPr>
                      <w:rFonts w:eastAsia="MS Mincho"/>
                      <w:color w:val="auto"/>
                      <w:sz w:val="18"/>
                      <w:szCs w:val="18"/>
                    </w:rPr>
                    <w:t>Firewood</w:t>
                  </w:r>
                </w:p>
              </w:tc>
              <w:tc>
                <w:tcPr>
                  <w:tcW w:w="2936" w:type="dxa"/>
                  <w:shd w:val="clear" w:color="auto" w:fill="auto"/>
                  <w:hideMark/>
                </w:tcPr>
                <w:p w14:paraId="7938DE02" w14:textId="462DD1FD" w:rsidR="007E024A" w:rsidRPr="00FC6C4D" w:rsidRDefault="00DF2EA6" w:rsidP="009642CA">
                  <w:pPr>
                    <w:rPr>
                      <w:rFonts w:eastAsia="MS Mincho"/>
                      <w:color w:val="auto"/>
                      <w:sz w:val="18"/>
                      <w:szCs w:val="18"/>
                    </w:rPr>
                  </w:pPr>
                  <w:r>
                    <w:rPr>
                      <w:rFonts w:eastAsia="MS Mincho"/>
                      <w:color w:val="auto"/>
                      <w:sz w:val="18"/>
                      <w:szCs w:val="18"/>
                    </w:rPr>
                    <w:t>99.246</w:t>
                  </w:r>
                </w:p>
              </w:tc>
            </w:tr>
          </w:tbl>
          <w:p w14:paraId="339FE8CC" w14:textId="77777777" w:rsidR="007E024A" w:rsidRPr="00FC6C4D" w:rsidRDefault="007E024A" w:rsidP="009642CA">
            <w:pPr>
              <w:rPr>
                <w:rFonts w:eastAsia="MS Mincho"/>
                <w:color w:val="auto"/>
                <w:sz w:val="18"/>
                <w:szCs w:val="18"/>
              </w:rPr>
            </w:pPr>
          </w:p>
        </w:tc>
      </w:tr>
      <w:tr w:rsidR="00FC6C4D" w:rsidRPr="00FC6C4D" w14:paraId="24804095" w14:textId="77777777" w:rsidTr="006804D6">
        <w:trPr>
          <w:cantSplit/>
        </w:trPr>
        <w:tc>
          <w:tcPr>
            <w:tcW w:w="1475" w:type="pct"/>
            <w:shd w:val="clear" w:color="auto" w:fill="E6E6E6"/>
          </w:tcPr>
          <w:p w14:paraId="16C31016" w14:textId="77777777" w:rsidR="007E024A" w:rsidRPr="00FC6C4D" w:rsidRDefault="007E024A" w:rsidP="009642CA">
            <w:pPr>
              <w:rPr>
                <w:rFonts w:eastAsia="MS Mincho"/>
                <w:color w:val="auto"/>
                <w:sz w:val="18"/>
                <w:szCs w:val="18"/>
              </w:rPr>
            </w:pPr>
            <w:r w:rsidRPr="00FC6C4D">
              <w:rPr>
                <w:rFonts w:eastAsia="MS Mincho"/>
                <w:color w:val="auto"/>
                <w:sz w:val="18"/>
                <w:szCs w:val="18"/>
              </w:rPr>
              <w:t>Monitoring equipment</w:t>
            </w:r>
          </w:p>
        </w:tc>
        <w:tc>
          <w:tcPr>
            <w:tcW w:w="3525" w:type="pct"/>
            <w:shd w:val="clear" w:color="auto" w:fill="auto"/>
          </w:tcPr>
          <w:p w14:paraId="71E07B5B" w14:textId="5B6DE9E8" w:rsidR="007E024A" w:rsidRDefault="007E024A" w:rsidP="009642CA">
            <w:pPr>
              <w:rPr>
                <w:rFonts w:eastAsia="MS Mincho"/>
                <w:color w:val="auto"/>
                <w:sz w:val="18"/>
                <w:szCs w:val="18"/>
              </w:rPr>
            </w:pPr>
            <w:r w:rsidRPr="00FC6C4D">
              <w:rPr>
                <w:rFonts w:eastAsia="MS Mincho"/>
                <w:color w:val="auto"/>
                <w:sz w:val="18"/>
                <w:szCs w:val="18"/>
              </w:rPr>
              <w:t>Determined using survey methods, newton scale</w:t>
            </w:r>
            <w:r w:rsidR="00C275E1">
              <w:rPr>
                <w:rFonts w:eastAsia="MS Mincho"/>
                <w:color w:val="auto"/>
                <w:sz w:val="18"/>
                <w:szCs w:val="18"/>
              </w:rPr>
              <w:t>.</w:t>
            </w:r>
          </w:p>
          <w:p w14:paraId="544CE1D3" w14:textId="7B63496B" w:rsidR="00EC44F0" w:rsidRPr="00FC6C4D" w:rsidRDefault="00C275E1" w:rsidP="009642CA">
            <w:pPr>
              <w:rPr>
                <w:rFonts w:eastAsia="MS Mincho"/>
                <w:color w:val="auto"/>
                <w:sz w:val="18"/>
                <w:szCs w:val="18"/>
              </w:rPr>
            </w:pPr>
            <w:r>
              <w:rPr>
                <w:rFonts w:eastAsia="MS Mincho"/>
                <w:color w:val="auto"/>
                <w:sz w:val="18"/>
                <w:szCs w:val="18"/>
              </w:rPr>
              <w:t>Newton scale</w:t>
            </w:r>
            <w:r w:rsidR="007C551D">
              <w:rPr>
                <w:rFonts w:eastAsia="MS Mincho"/>
                <w:color w:val="auto"/>
                <w:sz w:val="18"/>
                <w:szCs w:val="18"/>
              </w:rPr>
              <w:t>s</w:t>
            </w:r>
            <w:r>
              <w:rPr>
                <w:rFonts w:eastAsia="MS Mincho"/>
                <w:color w:val="auto"/>
                <w:sz w:val="18"/>
                <w:szCs w:val="18"/>
              </w:rPr>
              <w:t xml:space="preserve"> </w:t>
            </w:r>
            <w:r w:rsidR="00813061">
              <w:rPr>
                <w:rFonts w:eastAsia="MS Mincho"/>
                <w:color w:val="auto"/>
                <w:sz w:val="18"/>
                <w:szCs w:val="18"/>
              </w:rPr>
              <w:t>w</w:t>
            </w:r>
            <w:r w:rsidR="007C551D">
              <w:rPr>
                <w:rFonts w:eastAsia="MS Mincho"/>
                <w:color w:val="auto"/>
                <w:sz w:val="18"/>
                <w:szCs w:val="18"/>
              </w:rPr>
              <w:t>ere</w:t>
            </w:r>
            <w:r w:rsidR="00813061">
              <w:rPr>
                <w:rFonts w:eastAsia="MS Mincho"/>
                <w:color w:val="auto"/>
                <w:sz w:val="18"/>
                <w:szCs w:val="18"/>
              </w:rPr>
              <w:t xml:space="preserve"> c</w:t>
            </w:r>
            <w:r w:rsidR="00FB4D21">
              <w:rPr>
                <w:rFonts w:eastAsia="MS Mincho"/>
                <w:color w:val="auto"/>
                <w:sz w:val="18"/>
                <w:szCs w:val="18"/>
              </w:rPr>
              <w:t>hecked</w:t>
            </w:r>
            <w:r w:rsidR="00813061">
              <w:rPr>
                <w:rFonts w:eastAsia="MS Mincho"/>
                <w:color w:val="auto"/>
                <w:sz w:val="18"/>
                <w:szCs w:val="18"/>
              </w:rPr>
              <w:t xml:space="preserve"> </w:t>
            </w:r>
            <w:r w:rsidR="00FB4D21">
              <w:rPr>
                <w:rFonts w:eastAsia="MS Mincho"/>
                <w:color w:val="auto"/>
                <w:sz w:val="18"/>
                <w:szCs w:val="18"/>
              </w:rPr>
              <w:t xml:space="preserve">and calibrated </w:t>
            </w:r>
            <w:r w:rsidR="00813061">
              <w:rPr>
                <w:rFonts w:eastAsia="MS Mincho"/>
                <w:color w:val="auto"/>
                <w:sz w:val="18"/>
                <w:szCs w:val="18"/>
              </w:rPr>
              <w:t xml:space="preserve">with </w:t>
            </w:r>
            <w:r w:rsidR="0023632F">
              <w:rPr>
                <w:rFonts w:eastAsia="MS Mincho"/>
                <w:color w:val="auto"/>
                <w:sz w:val="18"/>
                <w:szCs w:val="18"/>
              </w:rPr>
              <w:t xml:space="preserve">the </w:t>
            </w:r>
            <w:r w:rsidR="00FB4D21">
              <w:rPr>
                <w:rFonts w:eastAsia="MS Mincho"/>
                <w:color w:val="auto"/>
                <w:sz w:val="18"/>
                <w:szCs w:val="18"/>
              </w:rPr>
              <w:t>standard weight</w:t>
            </w:r>
            <w:r w:rsidR="00387985">
              <w:rPr>
                <w:rFonts w:eastAsia="MS Mincho"/>
                <w:color w:val="auto"/>
                <w:sz w:val="18"/>
                <w:szCs w:val="18"/>
              </w:rPr>
              <w:t xml:space="preserve"> before </w:t>
            </w:r>
            <w:r w:rsidR="00841478">
              <w:rPr>
                <w:rFonts w:eastAsia="MS Mincho"/>
                <w:color w:val="auto"/>
                <w:sz w:val="18"/>
                <w:szCs w:val="18"/>
              </w:rPr>
              <w:t xml:space="preserve">using in the PFT </w:t>
            </w:r>
            <w:r w:rsidR="0023632F">
              <w:rPr>
                <w:rFonts w:eastAsia="MS Mincho"/>
                <w:color w:val="auto"/>
                <w:sz w:val="18"/>
                <w:szCs w:val="18"/>
              </w:rPr>
              <w:t>between Feb and Mar 202</w:t>
            </w:r>
            <w:r w:rsidR="005F0AF5">
              <w:rPr>
                <w:rFonts w:eastAsia="MS Mincho"/>
                <w:color w:val="auto"/>
                <w:sz w:val="18"/>
                <w:szCs w:val="18"/>
              </w:rPr>
              <w:t>4</w:t>
            </w:r>
            <w:r w:rsidR="00AE64B2">
              <w:rPr>
                <w:rFonts w:eastAsia="MS Mincho"/>
                <w:color w:val="auto"/>
                <w:sz w:val="18"/>
                <w:szCs w:val="18"/>
              </w:rPr>
              <w:t xml:space="preserve"> as detail in </w:t>
            </w:r>
            <w:r w:rsidR="00F42FCE" w:rsidRPr="00F42FCE">
              <w:rPr>
                <w:rFonts w:eastAsia="MS Mincho"/>
                <w:color w:val="auto"/>
                <w:sz w:val="18"/>
                <w:szCs w:val="18"/>
              </w:rPr>
              <w:t>PFT_Scale_Calibration_2024_EN</w:t>
            </w:r>
            <w:r w:rsidR="00F42FCE">
              <w:rPr>
                <w:rFonts w:eastAsia="MS Mincho"/>
                <w:color w:val="auto"/>
                <w:sz w:val="18"/>
                <w:szCs w:val="18"/>
              </w:rPr>
              <w:t>.</w:t>
            </w:r>
          </w:p>
        </w:tc>
      </w:tr>
      <w:tr w:rsidR="00FC6C4D" w:rsidRPr="00FC6C4D" w14:paraId="1D711513" w14:textId="77777777" w:rsidTr="006804D6">
        <w:trPr>
          <w:cantSplit/>
        </w:trPr>
        <w:tc>
          <w:tcPr>
            <w:tcW w:w="1475" w:type="pct"/>
            <w:shd w:val="clear" w:color="auto" w:fill="E6E6E6"/>
          </w:tcPr>
          <w:p w14:paraId="673A614E"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Measuring/reading/recording frequency:</w:t>
            </w:r>
          </w:p>
        </w:tc>
        <w:tc>
          <w:tcPr>
            <w:tcW w:w="3525" w:type="pct"/>
            <w:shd w:val="clear" w:color="auto" w:fill="auto"/>
          </w:tcPr>
          <w:p w14:paraId="45B3CA9F" w14:textId="77777777" w:rsidR="007E024A" w:rsidRPr="00FC6C4D" w:rsidRDefault="007E024A" w:rsidP="009642CA">
            <w:pPr>
              <w:rPr>
                <w:rFonts w:eastAsia="MS Mincho"/>
                <w:color w:val="auto"/>
                <w:sz w:val="18"/>
                <w:szCs w:val="18"/>
              </w:rPr>
            </w:pPr>
            <w:bookmarkStart w:id="53" w:name="_Hlk139292115"/>
            <w:r w:rsidRPr="00FC6C4D">
              <w:rPr>
                <w:rFonts w:eastAsia="MS Mincho"/>
                <w:color w:val="auto"/>
                <w:sz w:val="18"/>
                <w:szCs w:val="18"/>
              </w:rPr>
              <w:t>Biennial</w:t>
            </w:r>
            <w:bookmarkEnd w:id="53"/>
            <w:r w:rsidRPr="00FC6C4D">
              <w:rPr>
                <w:rFonts w:eastAsia="MS Mincho"/>
                <w:color w:val="auto"/>
                <w:sz w:val="18"/>
                <w:szCs w:val="18"/>
              </w:rPr>
              <w:t>, starting from MPI</w:t>
            </w:r>
          </w:p>
        </w:tc>
      </w:tr>
      <w:tr w:rsidR="00FC6C4D" w:rsidRPr="00FC6C4D" w14:paraId="4243B869" w14:textId="77777777" w:rsidTr="006804D6">
        <w:trPr>
          <w:cantSplit/>
        </w:trPr>
        <w:tc>
          <w:tcPr>
            <w:tcW w:w="1475" w:type="pct"/>
            <w:shd w:val="clear" w:color="auto" w:fill="E6E6E6"/>
          </w:tcPr>
          <w:p w14:paraId="16422F2E"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5" w:type="pct"/>
            <w:shd w:val="clear" w:color="auto" w:fill="auto"/>
          </w:tcPr>
          <w:p w14:paraId="0418B0CF" w14:textId="2B04804A" w:rsidR="007E024A" w:rsidRPr="00FC6C4D" w:rsidRDefault="00EB639A" w:rsidP="009642CA">
            <w:pPr>
              <w:rPr>
                <w:rFonts w:eastAsia="MS Mincho"/>
                <w:color w:val="auto"/>
                <w:sz w:val="18"/>
                <w:szCs w:val="18"/>
              </w:rPr>
            </w:pPr>
            <w:r>
              <w:rPr>
                <w:rFonts w:eastAsia="MS Mincho"/>
                <w:color w:val="auto"/>
                <w:sz w:val="18"/>
                <w:szCs w:val="18"/>
              </w:rPr>
              <w:t xml:space="preserve">Survey </w:t>
            </w:r>
            <w:r w:rsidR="008A3874">
              <w:rPr>
                <w:rFonts w:eastAsia="MS Mincho"/>
                <w:color w:val="auto"/>
                <w:sz w:val="18"/>
                <w:szCs w:val="18"/>
              </w:rPr>
              <w:t>and m</w:t>
            </w:r>
            <w:r w:rsidR="007818E7">
              <w:rPr>
                <w:rFonts w:eastAsia="MS Mincho"/>
                <w:color w:val="auto"/>
                <w:sz w:val="18"/>
                <w:szCs w:val="18"/>
              </w:rPr>
              <w:t>easurement</w:t>
            </w:r>
          </w:p>
        </w:tc>
      </w:tr>
      <w:tr w:rsidR="00FC6C4D" w:rsidRPr="00FC6C4D" w14:paraId="5C5719E7" w14:textId="77777777" w:rsidTr="006804D6">
        <w:trPr>
          <w:cantSplit/>
        </w:trPr>
        <w:tc>
          <w:tcPr>
            <w:tcW w:w="1475" w:type="pct"/>
            <w:shd w:val="clear" w:color="auto" w:fill="E6E6E6"/>
          </w:tcPr>
          <w:p w14:paraId="3B066B5D" w14:textId="77777777" w:rsidR="007E024A" w:rsidRPr="00FC6C4D" w:rsidRDefault="007E024A" w:rsidP="009642CA">
            <w:pPr>
              <w:rPr>
                <w:rFonts w:eastAsia="MS Mincho"/>
                <w:color w:val="auto"/>
                <w:sz w:val="18"/>
                <w:szCs w:val="18"/>
              </w:rPr>
            </w:pPr>
            <w:r w:rsidRPr="00FC6C4D">
              <w:rPr>
                <w:rFonts w:eastAsia="MS Mincho"/>
                <w:color w:val="auto"/>
                <w:sz w:val="18"/>
                <w:szCs w:val="18"/>
              </w:rPr>
              <w:t>QA/QC procedures:</w:t>
            </w:r>
          </w:p>
        </w:tc>
        <w:tc>
          <w:tcPr>
            <w:tcW w:w="3525" w:type="pct"/>
            <w:shd w:val="clear" w:color="auto" w:fill="auto"/>
          </w:tcPr>
          <w:p w14:paraId="005192C0" w14:textId="77777777" w:rsidR="007E024A" w:rsidRPr="00FC6C4D" w:rsidRDefault="007E024A" w:rsidP="009642CA">
            <w:pPr>
              <w:rPr>
                <w:rFonts w:eastAsia="MS Mincho"/>
                <w:color w:val="auto"/>
                <w:sz w:val="18"/>
                <w:szCs w:val="18"/>
              </w:rPr>
            </w:pPr>
            <w:r w:rsidRPr="00FC6C4D">
              <w:rPr>
                <w:rFonts w:eastAsia="MS Mincho"/>
                <w:color w:val="auto"/>
                <w:sz w:val="18"/>
                <w:szCs w:val="18"/>
              </w:rPr>
              <w:t>Transparent data analysis and reporting</w:t>
            </w:r>
          </w:p>
          <w:p w14:paraId="067F4A6E" w14:textId="5A68EF54" w:rsidR="007E024A" w:rsidRPr="00FC6C4D" w:rsidRDefault="007E024A" w:rsidP="009642CA">
            <w:pPr>
              <w:rPr>
                <w:rFonts w:eastAsia="MS Mincho"/>
                <w:color w:val="auto"/>
                <w:sz w:val="18"/>
                <w:szCs w:val="18"/>
              </w:rPr>
            </w:pPr>
            <w:r w:rsidRPr="00FC6C4D">
              <w:rPr>
                <w:rFonts w:eastAsia="MS Mincho"/>
                <w:color w:val="auto"/>
                <w:sz w:val="18"/>
                <w:szCs w:val="18"/>
              </w:rPr>
              <w:t xml:space="preserve">The </w:t>
            </w:r>
            <w:r w:rsidR="00FC67C4">
              <w:rPr>
                <w:rFonts w:eastAsia="MS Mincho"/>
                <w:color w:val="auto"/>
                <w:sz w:val="18"/>
                <w:szCs w:val="18"/>
              </w:rPr>
              <w:t xml:space="preserve">PFT </w:t>
            </w:r>
            <w:r w:rsidRPr="00FC6C4D">
              <w:rPr>
                <w:rFonts w:eastAsia="MS Mincho"/>
                <w:color w:val="auto"/>
                <w:sz w:val="18"/>
                <w:szCs w:val="18"/>
              </w:rPr>
              <w:t xml:space="preserve">test </w:t>
            </w:r>
            <w:r w:rsidR="002C0DDE">
              <w:rPr>
                <w:rFonts w:eastAsia="MS Mincho"/>
                <w:color w:val="auto"/>
                <w:sz w:val="18"/>
                <w:szCs w:val="18"/>
              </w:rPr>
              <w:t>was conducted during CP3-MP</w:t>
            </w:r>
            <w:r w:rsidR="00081048">
              <w:rPr>
                <w:rFonts w:eastAsia="MS Mincho"/>
                <w:color w:val="auto"/>
                <w:sz w:val="18"/>
                <w:szCs w:val="18"/>
              </w:rPr>
              <w:t>V</w:t>
            </w:r>
            <w:r w:rsidR="002C0DDE">
              <w:rPr>
                <w:rFonts w:eastAsia="MS Mincho"/>
                <w:color w:val="auto"/>
                <w:sz w:val="18"/>
                <w:szCs w:val="18"/>
              </w:rPr>
              <w:t xml:space="preserve"> between Feb and March 202</w:t>
            </w:r>
            <w:r w:rsidR="00081048">
              <w:rPr>
                <w:rFonts w:eastAsia="MS Mincho"/>
                <w:color w:val="auto"/>
                <w:sz w:val="18"/>
                <w:szCs w:val="18"/>
              </w:rPr>
              <w:t>4</w:t>
            </w:r>
            <w:r w:rsidR="00FC67C4">
              <w:rPr>
                <w:rFonts w:eastAsia="MS Mincho"/>
                <w:color w:val="auto"/>
                <w:sz w:val="18"/>
                <w:szCs w:val="18"/>
              </w:rPr>
              <w:t xml:space="preserve"> </w:t>
            </w:r>
            <w:r w:rsidRPr="00FC6C4D">
              <w:rPr>
                <w:rFonts w:eastAsia="MS Mincho"/>
                <w:color w:val="auto"/>
                <w:sz w:val="18"/>
                <w:szCs w:val="18"/>
              </w:rPr>
              <w:t>achieved a level of precision/confidence of 90/2</w:t>
            </w:r>
            <w:r w:rsidR="00904083">
              <w:rPr>
                <w:rFonts w:eastAsia="MS Mincho"/>
                <w:color w:val="auto"/>
                <w:sz w:val="18"/>
                <w:szCs w:val="18"/>
              </w:rPr>
              <w:t>2.5</w:t>
            </w:r>
            <w:r w:rsidRPr="00FC6C4D">
              <w:rPr>
                <w:rFonts w:eastAsia="MS Mincho"/>
                <w:color w:val="auto"/>
                <w:sz w:val="18"/>
                <w:szCs w:val="18"/>
              </w:rPr>
              <w:t xml:space="preserve"> and thereby meeting the requirements.</w:t>
            </w:r>
          </w:p>
        </w:tc>
      </w:tr>
      <w:tr w:rsidR="00FC6C4D" w:rsidRPr="00FC6C4D" w14:paraId="3D7F79B3" w14:textId="77777777" w:rsidTr="006804D6">
        <w:trPr>
          <w:cantSplit/>
        </w:trPr>
        <w:tc>
          <w:tcPr>
            <w:tcW w:w="1475" w:type="pct"/>
            <w:shd w:val="clear" w:color="auto" w:fill="E6E6E6"/>
          </w:tcPr>
          <w:p w14:paraId="148998C0" w14:textId="77777777" w:rsidR="007E024A" w:rsidRPr="00FC6C4D" w:rsidRDefault="007E024A" w:rsidP="009642CA">
            <w:pPr>
              <w:rPr>
                <w:rFonts w:eastAsia="MS Mincho"/>
                <w:color w:val="auto"/>
                <w:sz w:val="18"/>
                <w:szCs w:val="18"/>
              </w:rPr>
            </w:pPr>
            <w:r w:rsidRPr="00FC6C4D">
              <w:rPr>
                <w:rFonts w:eastAsia="MS Mincho"/>
                <w:color w:val="auto"/>
                <w:sz w:val="18"/>
                <w:szCs w:val="18"/>
              </w:rPr>
              <w:t>Purpose of data:</w:t>
            </w:r>
          </w:p>
        </w:tc>
        <w:tc>
          <w:tcPr>
            <w:tcW w:w="3525" w:type="pct"/>
            <w:shd w:val="clear" w:color="auto" w:fill="auto"/>
          </w:tcPr>
          <w:p w14:paraId="7DB5AB74"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of project emissions</w:t>
            </w:r>
          </w:p>
        </w:tc>
      </w:tr>
      <w:tr w:rsidR="00FC6C4D" w:rsidRPr="00FC6C4D" w14:paraId="001DF788" w14:textId="77777777" w:rsidTr="006804D6">
        <w:trPr>
          <w:cantSplit/>
        </w:trPr>
        <w:tc>
          <w:tcPr>
            <w:tcW w:w="1475" w:type="pct"/>
            <w:shd w:val="clear" w:color="auto" w:fill="E6E6E6"/>
          </w:tcPr>
          <w:p w14:paraId="5E6CABE8" w14:textId="77777777" w:rsidR="007E024A" w:rsidRPr="00FC6C4D" w:rsidRDefault="007E024A" w:rsidP="009642CA">
            <w:pPr>
              <w:rPr>
                <w:rFonts w:eastAsia="MS Mincho"/>
                <w:color w:val="auto"/>
                <w:sz w:val="18"/>
                <w:szCs w:val="18"/>
              </w:rPr>
            </w:pPr>
            <w:r w:rsidRPr="00FC6C4D">
              <w:rPr>
                <w:rFonts w:eastAsia="MS Mincho"/>
                <w:color w:val="auto"/>
                <w:sz w:val="18"/>
                <w:szCs w:val="18"/>
              </w:rPr>
              <w:t>Additional comments:</w:t>
            </w:r>
          </w:p>
        </w:tc>
        <w:tc>
          <w:tcPr>
            <w:tcW w:w="3525" w:type="pct"/>
            <w:shd w:val="clear" w:color="auto" w:fill="auto"/>
          </w:tcPr>
          <w:p w14:paraId="0A0BC1FF" w14:textId="77777777" w:rsidR="007E024A" w:rsidRPr="00FC6C4D" w:rsidRDefault="007E024A" w:rsidP="009642CA">
            <w:pPr>
              <w:rPr>
                <w:rFonts w:eastAsia="MS Mincho"/>
                <w:color w:val="auto"/>
                <w:sz w:val="18"/>
                <w:szCs w:val="18"/>
              </w:rPr>
            </w:pPr>
            <w:r w:rsidRPr="00FC6C4D">
              <w:rPr>
                <w:rFonts w:eastAsia="MS Mincho"/>
                <w:color w:val="auto"/>
                <w:sz w:val="18"/>
                <w:szCs w:val="18"/>
              </w:rPr>
              <w:t>N/A</w:t>
            </w:r>
          </w:p>
        </w:tc>
      </w:tr>
    </w:tbl>
    <w:p w14:paraId="18ADD01C" w14:textId="77777777" w:rsidR="007E024A" w:rsidRPr="00FC6C4D" w:rsidRDefault="007E024A" w:rsidP="007E024A">
      <w:pPr>
        <w:rPr>
          <w:rFonts w:eastAsia="MS Mincho"/>
          <w:color w:val="auto"/>
          <w:sz w:val="18"/>
          <w:szCs w:val="18"/>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1E0" w:firstRow="1" w:lastRow="1" w:firstColumn="1" w:lastColumn="1" w:noHBand="0" w:noVBand="0"/>
      </w:tblPr>
      <w:tblGrid>
        <w:gridCol w:w="2838"/>
        <w:gridCol w:w="6784"/>
      </w:tblGrid>
      <w:tr w:rsidR="00FC6C4D" w:rsidRPr="00FC6C4D" w14:paraId="2F289AFC"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7F4002D0" w14:textId="77777777" w:rsidR="007E024A" w:rsidRPr="00FC6C4D" w:rsidRDefault="007E024A" w:rsidP="009642CA">
            <w:pPr>
              <w:rPr>
                <w:rFonts w:eastAsia="MS Mincho"/>
                <w:b/>
                <w:bCs/>
                <w:color w:val="auto"/>
                <w:sz w:val="18"/>
                <w:szCs w:val="18"/>
              </w:rPr>
            </w:pPr>
            <w:r w:rsidRPr="00FC6C4D">
              <w:rPr>
                <w:rFonts w:eastAsia="MS Mincho"/>
                <w:b/>
                <w:bCs/>
                <w:color w:val="auto"/>
                <w:sz w:val="18"/>
                <w:szCs w:val="18"/>
              </w:rPr>
              <w:t>Data/parameter:</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55B8D74D" w14:textId="77777777" w:rsidR="007E024A" w:rsidRPr="00FC6C4D" w:rsidRDefault="007E024A" w:rsidP="009642CA">
            <w:pPr>
              <w:rPr>
                <w:rFonts w:eastAsia="MS Mincho"/>
                <w:b/>
                <w:bCs/>
                <w:color w:val="auto"/>
                <w:sz w:val="18"/>
                <w:szCs w:val="18"/>
              </w:rPr>
            </w:pPr>
            <w:proofErr w:type="spellStart"/>
            <w:proofErr w:type="gramStart"/>
            <w:r w:rsidRPr="00FC6C4D">
              <w:rPr>
                <w:rFonts w:eastAsia="MS Mincho"/>
                <w:b/>
                <w:bCs/>
                <w:color w:val="auto"/>
                <w:sz w:val="18"/>
                <w:szCs w:val="18"/>
              </w:rPr>
              <w:t>B</w:t>
            </w:r>
            <w:r w:rsidRPr="00FC6C4D">
              <w:rPr>
                <w:rFonts w:eastAsia="MS Mincho"/>
                <w:b/>
                <w:bCs/>
                <w:color w:val="auto"/>
                <w:sz w:val="18"/>
                <w:szCs w:val="18"/>
                <w:vertAlign w:val="subscript"/>
              </w:rPr>
              <w:t>p,LPG</w:t>
            </w:r>
            <w:proofErr w:type="spellEnd"/>
            <w:proofErr w:type="gramEnd"/>
          </w:p>
        </w:tc>
      </w:tr>
      <w:tr w:rsidR="00FC6C4D" w:rsidRPr="00FC6C4D" w14:paraId="029001E8"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43CE929C" w14:textId="77777777" w:rsidR="007E024A" w:rsidRPr="00FC6C4D" w:rsidRDefault="007E024A" w:rsidP="009642CA">
            <w:pPr>
              <w:rPr>
                <w:rFonts w:eastAsia="MS Mincho"/>
                <w:color w:val="auto"/>
                <w:sz w:val="18"/>
                <w:szCs w:val="18"/>
              </w:rPr>
            </w:pPr>
            <w:r w:rsidRPr="00FC6C4D">
              <w:rPr>
                <w:rFonts w:eastAsia="MS Mincho"/>
                <w:color w:val="auto"/>
                <w:sz w:val="18"/>
                <w:szCs w:val="18"/>
              </w:rPr>
              <w:t>Unit</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66DB3513" w14:textId="77777777" w:rsidR="007E024A" w:rsidRPr="00FC6C4D" w:rsidRDefault="007E024A" w:rsidP="009642CA">
            <w:pPr>
              <w:rPr>
                <w:rFonts w:eastAsia="MS Mincho"/>
                <w:color w:val="auto"/>
                <w:sz w:val="18"/>
                <w:szCs w:val="18"/>
              </w:rPr>
            </w:pPr>
            <w:r w:rsidRPr="00FC6C4D">
              <w:rPr>
                <w:rFonts w:eastAsia="MS Mincho"/>
                <w:color w:val="auto"/>
                <w:sz w:val="18"/>
                <w:szCs w:val="18"/>
              </w:rPr>
              <w:t>kg/ project household-year</w:t>
            </w:r>
          </w:p>
        </w:tc>
      </w:tr>
      <w:tr w:rsidR="00FC6C4D" w:rsidRPr="00FC6C4D" w14:paraId="165ABBA4"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69A5D940" w14:textId="77777777" w:rsidR="007E024A" w:rsidRPr="00FC6C4D" w:rsidRDefault="007E024A" w:rsidP="009642CA">
            <w:pPr>
              <w:rPr>
                <w:rFonts w:eastAsia="MS Mincho"/>
                <w:color w:val="auto"/>
                <w:sz w:val="18"/>
                <w:szCs w:val="18"/>
              </w:rPr>
            </w:pPr>
            <w:r w:rsidRPr="00FC6C4D">
              <w:rPr>
                <w:rFonts w:eastAsia="MS Mincho"/>
                <w:color w:val="auto"/>
                <w:sz w:val="18"/>
                <w:szCs w:val="18"/>
              </w:rPr>
              <w:t>Description</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1A8C6065" w14:textId="77777777" w:rsidR="007E024A" w:rsidRPr="00FC6C4D" w:rsidRDefault="007E024A" w:rsidP="009642CA">
            <w:pPr>
              <w:rPr>
                <w:rFonts w:eastAsia="MS Mincho"/>
                <w:color w:val="auto"/>
                <w:sz w:val="18"/>
                <w:szCs w:val="18"/>
              </w:rPr>
            </w:pPr>
            <w:r w:rsidRPr="00FC6C4D">
              <w:rPr>
                <w:rFonts w:eastAsia="MS Mincho"/>
                <w:color w:val="auto"/>
                <w:sz w:val="18"/>
                <w:szCs w:val="18"/>
              </w:rPr>
              <w:t>Amount of LPG used in the project scenario</w:t>
            </w:r>
          </w:p>
        </w:tc>
      </w:tr>
      <w:tr w:rsidR="00FC6C4D" w:rsidRPr="00FC6C4D" w14:paraId="3E78413E"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31DD37DA"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Measured/calculated/default</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0EB485A8" w14:textId="2A461B22" w:rsidR="007E024A" w:rsidRPr="00FC6C4D" w:rsidRDefault="007E024A" w:rsidP="009642CA">
            <w:pPr>
              <w:rPr>
                <w:rFonts w:eastAsia="MS Mincho"/>
                <w:color w:val="auto"/>
                <w:sz w:val="18"/>
                <w:szCs w:val="18"/>
              </w:rPr>
            </w:pPr>
            <w:r w:rsidRPr="00FC6C4D">
              <w:rPr>
                <w:rFonts w:eastAsia="MS Mincho"/>
                <w:color w:val="auto"/>
                <w:sz w:val="18"/>
                <w:szCs w:val="18"/>
              </w:rPr>
              <w:t>Determined using survey methods</w:t>
            </w:r>
            <w:r w:rsidR="0067058E">
              <w:rPr>
                <w:rFonts w:eastAsia="MS Mincho"/>
                <w:color w:val="auto"/>
                <w:sz w:val="18"/>
                <w:szCs w:val="18"/>
              </w:rPr>
              <w:t>: CMS survey</w:t>
            </w:r>
          </w:p>
        </w:tc>
      </w:tr>
      <w:tr w:rsidR="00FC6C4D" w:rsidRPr="00FC6C4D" w14:paraId="0FF38DB9"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266BBEBE" w14:textId="77777777" w:rsidR="007E024A" w:rsidRPr="00FC6C4D" w:rsidRDefault="007E024A" w:rsidP="009642CA">
            <w:pPr>
              <w:rPr>
                <w:rFonts w:eastAsia="MS Mincho"/>
                <w:color w:val="auto"/>
                <w:sz w:val="18"/>
                <w:szCs w:val="18"/>
              </w:rPr>
            </w:pPr>
            <w:r w:rsidRPr="00FC6C4D">
              <w:rPr>
                <w:rFonts w:eastAsia="MS Mincho"/>
                <w:color w:val="auto"/>
                <w:sz w:val="18"/>
                <w:szCs w:val="18"/>
              </w:rPr>
              <w:t>Source of data</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3B70049C" w14:textId="06B25351" w:rsidR="007E024A" w:rsidRPr="00FC6C4D" w:rsidRDefault="00BD3EFA" w:rsidP="009642CA">
            <w:pPr>
              <w:rPr>
                <w:rFonts w:eastAsia="MS Mincho"/>
                <w:color w:val="auto"/>
                <w:sz w:val="18"/>
                <w:szCs w:val="18"/>
              </w:rPr>
            </w:pPr>
            <w:r w:rsidRPr="00FC6C4D">
              <w:rPr>
                <w:rFonts w:eastAsia="MS Mincho"/>
                <w:color w:val="auto"/>
                <w:sz w:val="18"/>
                <w:szCs w:val="18"/>
              </w:rPr>
              <w:t>-</w:t>
            </w:r>
            <w:r w:rsidR="007E024A" w:rsidRPr="00FC6C4D">
              <w:rPr>
                <w:rFonts w:eastAsia="MS Mincho"/>
                <w:color w:val="auto"/>
                <w:sz w:val="18"/>
                <w:szCs w:val="18"/>
              </w:rPr>
              <w:t>Excel file</w:t>
            </w:r>
            <w:r w:rsidR="00793357">
              <w:rPr>
                <w:rFonts w:eastAsia="MS Mincho"/>
                <w:color w:val="auto"/>
                <w:sz w:val="18"/>
                <w:szCs w:val="18"/>
              </w:rPr>
              <w:t>:</w:t>
            </w:r>
            <w:r w:rsidR="007E024A" w:rsidRPr="00FC6C4D">
              <w:rPr>
                <w:rFonts w:eastAsia="MS Mincho"/>
                <w:color w:val="auto"/>
                <w:sz w:val="18"/>
                <w:szCs w:val="18"/>
              </w:rPr>
              <w:t xml:space="preserve"> CPIII MP</w:t>
            </w:r>
            <w:r w:rsidR="008E5FB9" w:rsidRPr="00FC6C4D">
              <w:rPr>
                <w:rFonts w:eastAsia="MS Mincho"/>
                <w:color w:val="auto"/>
                <w:sz w:val="18"/>
                <w:szCs w:val="18"/>
              </w:rPr>
              <w:t>V</w:t>
            </w:r>
            <w:r w:rsidR="007E024A" w:rsidRPr="00FC6C4D">
              <w:rPr>
                <w:rFonts w:eastAsia="MS Mincho"/>
                <w:color w:val="auto"/>
                <w:sz w:val="18"/>
                <w:szCs w:val="18"/>
              </w:rPr>
              <w:t xml:space="preserve"> spreadsheet</w:t>
            </w:r>
            <w:r w:rsidR="0087514F">
              <w:rPr>
                <w:rFonts w:eastAsia="MS Mincho"/>
                <w:color w:val="auto"/>
                <w:sz w:val="18"/>
                <w:szCs w:val="18"/>
              </w:rPr>
              <w:t>,</w:t>
            </w:r>
            <w:r w:rsidR="007E024A" w:rsidRPr="00FC6C4D">
              <w:rPr>
                <w:rFonts w:eastAsia="MS Mincho"/>
                <w:color w:val="auto"/>
                <w:sz w:val="18"/>
                <w:szCs w:val="18"/>
              </w:rPr>
              <w:t xml:space="preserve"> </w:t>
            </w:r>
            <w:r w:rsidR="00B90702" w:rsidRPr="00FC6C4D">
              <w:rPr>
                <w:rFonts w:eastAsia="MS Mincho"/>
                <w:color w:val="auto"/>
                <w:sz w:val="18"/>
                <w:szCs w:val="18"/>
              </w:rPr>
              <w:t>tab ER_FUEL</w:t>
            </w:r>
            <w:r w:rsidR="005653B1" w:rsidRPr="00FC6C4D">
              <w:rPr>
                <w:rFonts w:eastAsia="MS Mincho"/>
                <w:color w:val="auto"/>
                <w:sz w:val="18"/>
                <w:szCs w:val="18"/>
              </w:rPr>
              <w:t xml:space="preserve"> K30</w:t>
            </w:r>
          </w:p>
          <w:p w14:paraId="0E8142FD" w14:textId="02331030" w:rsidR="00BD3EFA" w:rsidRPr="00FC6C4D" w:rsidRDefault="00BD3EFA" w:rsidP="009642CA">
            <w:pPr>
              <w:rPr>
                <w:rFonts w:eastAsia="MS Mincho"/>
                <w:color w:val="auto"/>
                <w:sz w:val="18"/>
                <w:szCs w:val="18"/>
              </w:rPr>
            </w:pPr>
            <w:r w:rsidRPr="00FC6C4D">
              <w:rPr>
                <w:rFonts w:eastAsia="MS Mincho"/>
                <w:color w:val="auto"/>
                <w:sz w:val="18"/>
                <w:szCs w:val="18"/>
              </w:rPr>
              <w:t>-Excel file</w:t>
            </w:r>
            <w:r w:rsidR="00107E37">
              <w:rPr>
                <w:rFonts w:eastAsia="MS Mincho"/>
                <w:color w:val="auto"/>
                <w:sz w:val="18"/>
                <w:szCs w:val="18"/>
              </w:rPr>
              <w:t>:</w:t>
            </w:r>
            <w:r w:rsidR="00107E37">
              <w:t xml:space="preserve"> </w:t>
            </w:r>
            <w:r w:rsidR="00107E37" w:rsidRPr="00107E37">
              <w:rPr>
                <w:rFonts w:eastAsia="MS Mincho"/>
                <w:color w:val="auto"/>
                <w:sz w:val="18"/>
                <w:szCs w:val="18"/>
              </w:rPr>
              <w:t>Combined_Data_NBP_US-CMS-PFT_CP3MP5_2024</w:t>
            </w:r>
            <w:r w:rsidR="00107E37">
              <w:rPr>
                <w:rFonts w:eastAsia="MS Mincho"/>
                <w:color w:val="auto"/>
                <w:sz w:val="18"/>
                <w:szCs w:val="18"/>
              </w:rPr>
              <w:t>,</w:t>
            </w:r>
            <w:r w:rsidR="0087514F">
              <w:rPr>
                <w:rFonts w:eastAsia="MS Mincho"/>
                <w:color w:val="auto"/>
                <w:sz w:val="18"/>
                <w:szCs w:val="18"/>
              </w:rPr>
              <w:t xml:space="preserve"> tab </w:t>
            </w:r>
            <w:proofErr w:type="spellStart"/>
            <w:r w:rsidR="0087514F">
              <w:rPr>
                <w:rFonts w:eastAsia="MS Mincho"/>
                <w:color w:val="auto"/>
                <w:sz w:val="18"/>
                <w:szCs w:val="18"/>
              </w:rPr>
              <w:t>CMS_PFT_Analysis</w:t>
            </w:r>
            <w:proofErr w:type="spellEnd"/>
            <w:r w:rsidR="0087514F">
              <w:rPr>
                <w:rFonts w:eastAsia="MS Mincho"/>
                <w:color w:val="auto"/>
                <w:sz w:val="18"/>
                <w:szCs w:val="18"/>
              </w:rPr>
              <w:t xml:space="preserve">, cell </w:t>
            </w:r>
            <w:r w:rsidR="00793357">
              <w:rPr>
                <w:rFonts w:eastAsia="MS Mincho"/>
                <w:color w:val="auto"/>
                <w:sz w:val="18"/>
                <w:szCs w:val="18"/>
              </w:rPr>
              <w:t>C76</w:t>
            </w:r>
          </w:p>
        </w:tc>
      </w:tr>
      <w:tr w:rsidR="00FC6C4D" w:rsidRPr="00FC6C4D" w14:paraId="35591E61"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0D90B353" w14:textId="77777777" w:rsidR="007E024A" w:rsidRPr="00FC6C4D" w:rsidRDefault="007E024A" w:rsidP="009642CA">
            <w:pPr>
              <w:rPr>
                <w:rFonts w:eastAsia="MS Mincho"/>
                <w:color w:val="auto"/>
                <w:sz w:val="18"/>
                <w:szCs w:val="18"/>
              </w:rPr>
            </w:pPr>
            <w:r w:rsidRPr="00FC6C4D">
              <w:rPr>
                <w:rFonts w:eastAsia="MS Mincho"/>
                <w:color w:val="auto"/>
                <w:sz w:val="18"/>
                <w:szCs w:val="18"/>
              </w:rPr>
              <w:t>Value(s) of monitored parameter</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033C24B6" w14:textId="42C75F92" w:rsidR="007E024A" w:rsidRPr="00FC6C4D" w:rsidRDefault="007E024A" w:rsidP="009642CA">
            <w:pPr>
              <w:rPr>
                <w:rFonts w:eastAsia="MS Mincho"/>
                <w:color w:val="auto"/>
                <w:sz w:val="18"/>
                <w:szCs w:val="18"/>
              </w:rPr>
            </w:pPr>
            <w:r w:rsidRPr="00FC6C4D">
              <w:rPr>
                <w:rFonts w:eastAsia="MS Mincho"/>
                <w:color w:val="auto"/>
                <w:sz w:val="18"/>
                <w:szCs w:val="18"/>
              </w:rPr>
              <w:t>1</w:t>
            </w:r>
            <w:r w:rsidR="000B48CE">
              <w:rPr>
                <w:rFonts w:eastAsia="MS Mincho"/>
                <w:color w:val="auto"/>
                <w:sz w:val="18"/>
                <w:szCs w:val="18"/>
              </w:rPr>
              <w:t>5</w:t>
            </w:r>
            <w:r w:rsidR="006B6EB9" w:rsidRPr="00FC6C4D">
              <w:rPr>
                <w:rFonts w:eastAsia="MS Mincho"/>
                <w:color w:val="auto"/>
                <w:sz w:val="18"/>
                <w:szCs w:val="18"/>
              </w:rPr>
              <w:t>.</w:t>
            </w:r>
            <w:r w:rsidR="009532AD">
              <w:rPr>
                <w:rFonts w:eastAsia="MS Mincho"/>
                <w:color w:val="auto"/>
                <w:sz w:val="18"/>
                <w:szCs w:val="18"/>
              </w:rPr>
              <w:t>388</w:t>
            </w:r>
          </w:p>
        </w:tc>
      </w:tr>
      <w:tr w:rsidR="00FC6C4D" w:rsidRPr="00FC6C4D" w14:paraId="2E09E549"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36EF34ED" w14:textId="77777777" w:rsidR="007E024A" w:rsidRPr="00FC6C4D" w:rsidRDefault="007E024A" w:rsidP="009642CA">
            <w:pPr>
              <w:rPr>
                <w:rFonts w:eastAsia="MS Mincho"/>
                <w:color w:val="auto"/>
                <w:sz w:val="18"/>
                <w:szCs w:val="18"/>
              </w:rPr>
            </w:pPr>
            <w:r w:rsidRPr="00FC6C4D">
              <w:rPr>
                <w:rFonts w:eastAsia="MS Mincho"/>
                <w:color w:val="auto"/>
                <w:sz w:val="18"/>
                <w:szCs w:val="18"/>
              </w:rPr>
              <w:t>Monitoring equipment</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28AE34B1" w14:textId="77777777" w:rsidR="007E024A" w:rsidRDefault="007E024A" w:rsidP="009642CA">
            <w:pPr>
              <w:rPr>
                <w:rFonts w:eastAsia="MS Mincho"/>
                <w:color w:val="auto"/>
                <w:sz w:val="18"/>
                <w:szCs w:val="18"/>
              </w:rPr>
            </w:pPr>
            <w:r w:rsidRPr="00FC6C4D">
              <w:rPr>
                <w:rFonts w:eastAsia="MS Mincho"/>
                <w:color w:val="auto"/>
                <w:sz w:val="18"/>
                <w:szCs w:val="18"/>
              </w:rPr>
              <w:t>Determined using survey methods, newton scale</w:t>
            </w:r>
          </w:p>
          <w:p w14:paraId="11CE2FBB" w14:textId="1D3D479F" w:rsidR="00D81B24" w:rsidRPr="00FC6C4D" w:rsidRDefault="00C4644A" w:rsidP="009642CA">
            <w:pPr>
              <w:rPr>
                <w:rFonts w:eastAsia="MS Mincho"/>
                <w:color w:val="auto"/>
                <w:sz w:val="18"/>
                <w:szCs w:val="18"/>
              </w:rPr>
            </w:pPr>
            <w:r>
              <w:rPr>
                <w:rFonts w:eastAsia="MS Mincho"/>
                <w:color w:val="auto"/>
                <w:sz w:val="18"/>
                <w:szCs w:val="18"/>
              </w:rPr>
              <w:t xml:space="preserve">Newton scales were checked and calibrated with the standard weight before using in the PFT between Feb and Mar </w:t>
            </w:r>
            <w:r w:rsidRPr="00744187">
              <w:rPr>
                <w:rFonts w:eastAsia="MS Mincho"/>
                <w:color w:val="auto"/>
                <w:sz w:val="18"/>
                <w:szCs w:val="18"/>
              </w:rPr>
              <w:t>202</w:t>
            </w:r>
            <w:r w:rsidR="00BF0E8E" w:rsidRPr="00744187">
              <w:rPr>
                <w:rFonts w:eastAsia="MS Mincho"/>
                <w:color w:val="auto"/>
                <w:sz w:val="18"/>
                <w:szCs w:val="18"/>
              </w:rPr>
              <w:t>4</w:t>
            </w:r>
            <w:r w:rsidRPr="00744187">
              <w:rPr>
                <w:rFonts w:eastAsia="MS Mincho"/>
                <w:color w:val="auto"/>
                <w:sz w:val="18"/>
                <w:szCs w:val="18"/>
              </w:rPr>
              <w:t xml:space="preserve"> (see MR of CPIII-MP</w:t>
            </w:r>
            <w:r w:rsidR="00BF0E8E" w:rsidRPr="00744187">
              <w:rPr>
                <w:rFonts w:eastAsia="MS Mincho"/>
                <w:color w:val="auto"/>
                <w:sz w:val="18"/>
                <w:szCs w:val="18"/>
              </w:rPr>
              <w:t>V</w:t>
            </w:r>
            <w:r w:rsidRPr="00744187">
              <w:rPr>
                <w:rFonts w:eastAsia="MS Mincho"/>
                <w:color w:val="auto"/>
                <w:sz w:val="18"/>
                <w:szCs w:val="18"/>
              </w:rPr>
              <w:t>, page 41 and 42)</w:t>
            </w:r>
            <w:r w:rsidR="00744187">
              <w:rPr>
                <w:rFonts w:eastAsia="MS Mincho"/>
                <w:color w:val="auto"/>
                <w:sz w:val="18"/>
                <w:szCs w:val="18"/>
              </w:rPr>
              <w:t>.</w:t>
            </w:r>
          </w:p>
        </w:tc>
      </w:tr>
      <w:tr w:rsidR="00FC6C4D" w:rsidRPr="00FC6C4D" w14:paraId="119344F9"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4CADFEE1"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Measuring/reading/recording frequency:</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4A17E404" w14:textId="2A62EB5F" w:rsidR="007E024A" w:rsidRPr="00FC6C4D" w:rsidRDefault="00080DC3" w:rsidP="009642CA">
            <w:pPr>
              <w:rPr>
                <w:rFonts w:eastAsia="MS Mincho"/>
                <w:color w:val="auto"/>
                <w:sz w:val="18"/>
                <w:szCs w:val="18"/>
              </w:rPr>
            </w:pPr>
            <w:r w:rsidRPr="00FC6C4D">
              <w:rPr>
                <w:rFonts w:eastAsia="MS Mincho"/>
                <w:color w:val="auto"/>
                <w:sz w:val="18"/>
                <w:szCs w:val="18"/>
              </w:rPr>
              <w:t>Biennial, starting from MPI</w:t>
            </w:r>
          </w:p>
        </w:tc>
      </w:tr>
      <w:tr w:rsidR="00FC6C4D" w:rsidRPr="00FC6C4D" w14:paraId="7395A9C7"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59C9BDED"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9" w:type="pct"/>
            <w:tcBorders>
              <w:top w:val="single" w:sz="4" w:space="0" w:color="auto"/>
              <w:left w:val="single" w:sz="4" w:space="0" w:color="auto"/>
              <w:bottom w:val="single" w:sz="4" w:space="0" w:color="auto"/>
              <w:right w:val="single" w:sz="4" w:space="0" w:color="auto"/>
            </w:tcBorders>
            <w:shd w:val="clear" w:color="auto" w:fill="auto"/>
            <w:vAlign w:val="center"/>
          </w:tcPr>
          <w:p w14:paraId="2B881327" w14:textId="77777777" w:rsidR="007E024A" w:rsidRPr="00FC6C4D" w:rsidRDefault="007E024A" w:rsidP="009642CA">
            <w:pPr>
              <w:rPr>
                <w:rFonts w:eastAsia="MS Mincho"/>
                <w:color w:val="auto"/>
                <w:sz w:val="18"/>
                <w:szCs w:val="18"/>
              </w:rPr>
            </w:pPr>
            <w:r w:rsidRPr="00FC6C4D">
              <w:rPr>
                <w:rFonts w:eastAsia="MS Mincho"/>
                <w:color w:val="auto"/>
                <w:sz w:val="18"/>
                <w:szCs w:val="18"/>
              </w:rPr>
              <w:t xml:space="preserve">It is not practical to establish LPG consumption using the KPT for reasons of safety. Instead, households were be asked how often they buy a </w:t>
            </w:r>
            <w:proofErr w:type="gramStart"/>
            <w:r w:rsidRPr="00FC6C4D">
              <w:rPr>
                <w:rFonts w:eastAsia="MS Mincho"/>
                <w:color w:val="auto"/>
                <w:sz w:val="18"/>
                <w:szCs w:val="18"/>
              </w:rPr>
              <w:t>bottle</w:t>
            </w:r>
            <w:proofErr w:type="gramEnd"/>
            <w:r w:rsidRPr="00FC6C4D">
              <w:rPr>
                <w:rFonts w:eastAsia="MS Mincho"/>
                <w:color w:val="auto"/>
                <w:sz w:val="18"/>
                <w:szCs w:val="18"/>
              </w:rPr>
              <w:t xml:space="preserve"> and the bottle size will be recorded. Annual consumption was be calculated as:</w:t>
            </w:r>
          </w:p>
          <w:p w14:paraId="06A7EF58" w14:textId="77777777" w:rsidR="007E024A" w:rsidRPr="00FC6C4D" w:rsidRDefault="007E024A" w:rsidP="009642CA">
            <w:pPr>
              <w:rPr>
                <w:rFonts w:eastAsia="MS Mincho"/>
                <w:color w:val="auto"/>
                <w:sz w:val="18"/>
                <w:szCs w:val="18"/>
              </w:rPr>
            </w:pPr>
            <m:oMathPara>
              <m:oMath>
                <m:r>
                  <w:rPr>
                    <w:rFonts w:ascii="Cambria Math" w:eastAsia="MS Mincho" w:hAnsi="Cambria Math"/>
                    <w:color w:val="auto"/>
                    <w:sz w:val="18"/>
                    <w:szCs w:val="18"/>
                  </w:rPr>
                  <m:t>Annual</m:t>
                </m:r>
                <m:r>
                  <m:rPr>
                    <m:sty m:val="p"/>
                  </m:rPr>
                  <w:rPr>
                    <w:rFonts w:ascii="Cambria Math" w:eastAsia="MS Mincho" w:hAnsi="Cambria Math"/>
                    <w:color w:val="auto"/>
                    <w:sz w:val="18"/>
                    <w:szCs w:val="18"/>
                  </w:rPr>
                  <m:t xml:space="preserve"> </m:t>
                </m:r>
                <m:r>
                  <w:rPr>
                    <w:rFonts w:ascii="Cambria Math" w:eastAsia="MS Mincho" w:hAnsi="Cambria Math"/>
                    <w:color w:val="auto"/>
                    <w:sz w:val="18"/>
                    <w:szCs w:val="18"/>
                  </w:rPr>
                  <m:t>LPG</m:t>
                </m:r>
                <m:r>
                  <m:rPr>
                    <m:sty m:val="p"/>
                  </m:rPr>
                  <w:rPr>
                    <w:rFonts w:ascii="Cambria Math" w:eastAsia="MS Mincho" w:hAnsi="Cambria Math"/>
                    <w:color w:val="auto"/>
                    <w:sz w:val="18"/>
                    <w:szCs w:val="18"/>
                  </w:rPr>
                  <m:t xml:space="preserve"> </m:t>
                </m:r>
                <m:r>
                  <w:rPr>
                    <w:rFonts w:ascii="Cambria Math" w:eastAsia="MS Mincho" w:hAnsi="Cambria Math"/>
                    <w:color w:val="auto"/>
                    <w:sz w:val="18"/>
                    <w:szCs w:val="18"/>
                  </w:rPr>
                  <m:t>consumption</m:t>
                </m:r>
                <m:r>
                  <m:rPr>
                    <m:sty m:val="p"/>
                  </m:rPr>
                  <w:rPr>
                    <w:rFonts w:ascii="Cambria Math" w:eastAsia="MS Mincho" w:hAnsi="Cambria Math"/>
                    <w:color w:val="auto"/>
                    <w:sz w:val="18"/>
                    <w:szCs w:val="18"/>
                  </w:rPr>
                  <m:t xml:space="preserve"> (</m:t>
                </m:r>
                <m:f>
                  <m:fPr>
                    <m:ctrlPr>
                      <w:rPr>
                        <w:rFonts w:ascii="Cambria Math" w:eastAsia="MS Mincho" w:hAnsi="Cambria Math"/>
                        <w:color w:val="auto"/>
                        <w:sz w:val="18"/>
                        <w:szCs w:val="18"/>
                      </w:rPr>
                    </m:ctrlPr>
                  </m:fPr>
                  <m:num>
                    <m:r>
                      <w:rPr>
                        <w:rFonts w:ascii="Cambria Math" w:eastAsia="MS Mincho" w:hAnsi="Cambria Math"/>
                        <w:color w:val="auto"/>
                        <w:sz w:val="18"/>
                        <w:szCs w:val="18"/>
                      </w:rPr>
                      <m:t>kg</m:t>
                    </m:r>
                  </m:num>
                  <m:den>
                    <m:r>
                      <w:rPr>
                        <w:rFonts w:ascii="Cambria Math" w:eastAsia="MS Mincho" w:hAnsi="Cambria Math"/>
                        <w:color w:val="auto"/>
                        <w:sz w:val="18"/>
                        <w:szCs w:val="18"/>
                      </w:rPr>
                      <m:t>year</m:t>
                    </m:r>
                  </m:den>
                </m:f>
                <m:r>
                  <m:rPr>
                    <m:sty m:val="p"/>
                  </m:rPr>
                  <w:rPr>
                    <w:rFonts w:ascii="Cambria Math" w:eastAsia="MS Mincho" w:hAnsi="Cambria Math"/>
                    <w:color w:val="auto"/>
                    <w:sz w:val="18"/>
                    <w:szCs w:val="18"/>
                  </w:rPr>
                  <m:t>)=</m:t>
                </m:r>
                <m:f>
                  <m:fPr>
                    <m:ctrlPr>
                      <w:rPr>
                        <w:rFonts w:ascii="Cambria Math" w:eastAsia="MS Mincho" w:hAnsi="Cambria Math"/>
                        <w:color w:val="auto"/>
                        <w:sz w:val="18"/>
                        <w:szCs w:val="18"/>
                      </w:rPr>
                    </m:ctrlPr>
                  </m:fPr>
                  <m:num>
                    <m:r>
                      <w:rPr>
                        <w:rFonts w:ascii="Cambria Math" w:eastAsia="MS Mincho" w:hAnsi="Cambria Math"/>
                        <w:color w:val="auto"/>
                        <w:sz w:val="18"/>
                        <w:szCs w:val="18"/>
                      </w:rPr>
                      <m:t>Bottle</m:t>
                    </m:r>
                    <m:r>
                      <m:rPr>
                        <m:sty m:val="p"/>
                      </m:rPr>
                      <w:rPr>
                        <w:rFonts w:ascii="Cambria Math" w:eastAsia="MS Mincho" w:hAnsi="Cambria Math"/>
                        <w:color w:val="auto"/>
                        <w:sz w:val="18"/>
                        <w:szCs w:val="18"/>
                      </w:rPr>
                      <m:t xml:space="preserve"> </m:t>
                    </m:r>
                    <m:r>
                      <w:rPr>
                        <w:rFonts w:ascii="Cambria Math" w:eastAsia="MS Mincho" w:hAnsi="Cambria Math"/>
                        <w:color w:val="auto"/>
                        <w:sz w:val="18"/>
                        <w:szCs w:val="18"/>
                      </w:rPr>
                      <m:t>size</m:t>
                    </m:r>
                    <m:r>
                      <m:rPr>
                        <m:sty m:val="p"/>
                      </m:rPr>
                      <w:rPr>
                        <w:rFonts w:ascii="Cambria Math" w:eastAsia="MS Mincho" w:hAnsi="Cambria Math"/>
                        <w:color w:val="auto"/>
                        <w:sz w:val="18"/>
                        <w:szCs w:val="18"/>
                      </w:rPr>
                      <m:t xml:space="preserve"> </m:t>
                    </m:r>
                    <m:d>
                      <m:dPr>
                        <m:ctrlPr>
                          <w:rPr>
                            <w:rFonts w:ascii="Cambria Math" w:eastAsia="MS Mincho" w:hAnsi="Cambria Math"/>
                            <w:color w:val="auto"/>
                            <w:sz w:val="18"/>
                            <w:szCs w:val="18"/>
                          </w:rPr>
                        </m:ctrlPr>
                      </m:dPr>
                      <m:e>
                        <m:r>
                          <w:rPr>
                            <w:rFonts w:ascii="Cambria Math" w:eastAsia="MS Mincho" w:hAnsi="Cambria Math"/>
                            <w:color w:val="auto"/>
                            <w:sz w:val="18"/>
                            <w:szCs w:val="18"/>
                          </w:rPr>
                          <m:t>kg</m:t>
                        </m:r>
                      </m:e>
                    </m:d>
                    <m:r>
                      <m:rPr>
                        <m:sty m:val="p"/>
                      </m:rPr>
                      <w:rPr>
                        <w:rFonts w:ascii="Cambria Math" w:eastAsia="MS Mincho" w:hAnsi="Cambria Math"/>
                        <w:color w:val="auto"/>
                        <w:sz w:val="18"/>
                        <w:szCs w:val="18"/>
                      </w:rPr>
                      <m:t xml:space="preserve"> </m:t>
                    </m:r>
                  </m:num>
                  <m:den>
                    <m:r>
                      <w:rPr>
                        <w:rFonts w:ascii="Cambria Math" w:eastAsia="MS Mincho" w:hAnsi="Cambria Math"/>
                        <w:color w:val="auto"/>
                        <w:sz w:val="18"/>
                        <w:szCs w:val="18"/>
                      </w:rPr>
                      <m:t>Usage</m:t>
                    </m:r>
                    <m:r>
                      <m:rPr>
                        <m:sty m:val="p"/>
                      </m:rPr>
                      <w:rPr>
                        <w:rFonts w:ascii="Cambria Math" w:eastAsia="MS Mincho" w:hAnsi="Cambria Math"/>
                        <w:color w:val="auto"/>
                        <w:sz w:val="18"/>
                        <w:szCs w:val="18"/>
                      </w:rPr>
                      <m:t xml:space="preserve"> </m:t>
                    </m:r>
                    <m:r>
                      <w:rPr>
                        <w:rFonts w:ascii="Cambria Math" w:eastAsia="MS Mincho" w:hAnsi="Cambria Math"/>
                        <w:color w:val="auto"/>
                        <w:sz w:val="18"/>
                        <w:szCs w:val="18"/>
                      </w:rPr>
                      <m:t>period</m:t>
                    </m:r>
                    <m:r>
                      <m:rPr>
                        <m:sty m:val="p"/>
                      </m:rPr>
                      <w:rPr>
                        <w:rFonts w:ascii="Cambria Math" w:eastAsia="MS Mincho" w:hAnsi="Cambria Math"/>
                        <w:color w:val="auto"/>
                        <w:sz w:val="18"/>
                        <w:szCs w:val="18"/>
                      </w:rPr>
                      <m:t xml:space="preserve"> (</m:t>
                    </m:r>
                    <m:r>
                      <w:rPr>
                        <w:rFonts w:ascii="Cambria Math" w:eastAsia="MS Mincho" w:hAnsi="Cambria Math"/>
                        <w:color w:val="auto"/>
                        <w:sz w:val="18"/>
                        <w:szCs w:val="18"/>
                      </w:rPr>
                      <m:t>days</m:t>
                    </m:r>
                    <m:r>
                      <m:rPr>
                        <m:sty m:val="p"/>
                      </m:rPr>
                      <w:rPr>
                        <w:rFonts w:ascii="Cambria Math" w:eastAsia="MS Mincho" w:hAnsi="Cambria Math"/>
                        <w:color w:val="auto"/>
                        <w:sz w:val="18"/>
                        <w:szCs w:val="18"/>
                      </w:rPr>
                      <m:t>)</m:t>
                    </m:r>
                  </m:den>
                </m:f>
                <m:r>
                  <m:rPr>
                    <m:sty m:val="p"/>
                  </m:rPr>
                  <w:rPr>
                    <w:rFonts w:ascii="Cambria Math" w:eastAsia="MS Mincho" w:hAnsi="Cambria Math"/>
                    <w:color w:val="auto"/>
                    <w:sz w:val="18"/>
                    <w:szCs w:val="18"/>
                  </w:rPr>
                  <m:t>×365</m:t>
                </m:r>
              </m:oMath>
            </m:oMathPara>
          </w:p>
        </w:tc>
      </w:tr>
      <w:tr w:rsidR="00FC6C4D" w:rsidRPr="00FC6C4D" w14:paraId="193AC96F"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4F9F3AF1" w14:textId="77777777" w:rsidR="007E024A" w:rsidRPr="00FC6C4D" w:rsidRDefault="007E024A" w:rsidP="009642CA">
            <w:pPr>
              <w:rPr>
                <w:rFonts w:eastAsia="MS Mincho"/>
                <w:color w:val="auto"/>
                <w:sz w:val="18"/>
                <w:szCs w:val="18"/>
              </w:rPr>
            </w:pPr>
            <w:r w:rsidRPr="00FC6C4D">
              <w:rPr>
                <w:rFonts w:eastAsia="MS Mincho"/>
                <w:color w:val="auto"/>
                <w:sz w:val="18"/>
                <w:szCs w:val="18"/>
              </w:rPr>
              <w:t>QA/QC procedures:</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2AA50EF0" w14:textId="77777777" w:rsidR="007E024A" w:rsidRPr="00FC6C4D" w:rsidRDefault="007E024A" w:rsidP="009642CA">
            <w:pPr>
              <w:rPr>
                <w:rFonts w:eastAsia="MS Mincho"/>
                <w:color w:val="auto"/>
                <w:sz w:val="18"/>
                <w:szCs w:val="18"/>
              </w:rPr>
            </w:pPr>
            <w:r w:rsidRPr="00FC6C4D">
              <w:rPr>
                <w:rFonts w:eastAsia="MS Mincho"/>
                <w:color w:val="auto"/>
                <w:sz w:val="18"/>
                <w:szCs w:val="18"/>
              </w:rPr>
              <w:t>N/A</w:t>
            </w:r>
          </w:p>
        </w:tc>
      </w:tr>
      <w:tr w:rsidR="00FC6C4D" w:rsidRPr="00FC6C4D" w14:paraId="00D676CC"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7F4E5C4C" w14:textId="77777777" w:rsidR="007E024A" w:rsidRPr="00FC6C4D" w:rsidRDefault="007E024A" w:rsidP="009642CA">
            <w:pPr>
              <w:rPr>
                <w:rFonts w:eastAsia="MS Mincho"/>
                <w:color w:val="auto"/>
                <w:sz w:val="18"/>
                <w:szCs w:val="18"/>
              </w:rPr>
            </w:pPr>
            <w:r w:rsidRPr="00FC6C4D">
              <w:rPr>
                <w:rFonts w:eastAsia="MS Mincho"/>
                <w:color w:val="auto"/>
                <w:sz w:val="18"/>
                <w:szCs w:val="18"/>
              </w:rPr>
              <w:t>Purpose of data:</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7C37B98E"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of project emissions</w:t>
            </w:r>
          </w:p>
        </w:tc>
      </w:tr>
      <w:tr w:rsidR="00FC6C4D" w:rsidRPr="00FC6C4D" w14:paraId="24C6E0AE" w14:textId="77777777" w:rsidTr="00E245A4">
        <w:trPr>
          <w:cantSplit/>
          <w:jc w:val="center"/>
        </w:trPr>
        <w:tc>
          <w:tcPr>
            <w:tcW w:w="1471" w:type="pct"/>
            <w:tcBorders>
              <w:top w:val="single" w:sz="4" w:space="0" w:color="auto"/>
              <w:left w:val="single" w:sz="4" w:space="0" w:color="auto"/>
              <w:bottom w:val="single" w:sz="4" w:space="0" w:color="auto"/>
              <w:right w:val="single" w:sz="4" w:space="0" w:color="auto"/>
            </w:tcBorders>
            <w:shd w:val="clear" w:color="auto" w:fill="E6E5E5" w:themeFill="background2"/>
          </w:tcPr>
          <w:p w14:paraId="3E982D7A" w14:textId="77777777" w:rsidR="007E024A" w:rsidRPr="00FC6C4D" w:rsidRDefault="007E024A" w:rsidP="009642CA">
            <w:pPr>
              <w:rPr>
                <w:rFonts w:eastAsia="MS Mincho"/>
                <w:color w:val="auto"/>
                <w:sz w:val="18"/>
                <w:szCs w:val="18"/>
              </w:rPr>
            </w:pPr>
            <w:r w:rsidRPr="00FC6C4D">
              <w:rPr>
                <w:rFonts w:eastAsia="MS Mincho"/>
                <w:color w:val="auto"/>
                <w:sz w:val="18"/>
                <w:szCs w:val="18"/>
              </w:rPr>
              <w:t>Additional comments:</w:t>
            </w:r>
          </w:p>
        </w:tc>
        <w:tc>
          <w:tcPr>
            <w:tcW w:w="3529" w:type="pct"/>
            <w:tcBorders>
              <w:top w:val="single" w:sz="4" w:space="0" w:color="auto"/>
              <w:left w:val="single" w:sz="4" w:space="0" w:color="auto"/>
              <w:bottom w:val="single" w:sz="4" w:space="0" w:color="auto"/>
              <w:right w:val="single" w:sz="4" w:space="0" w:color="auto"/>
            </w:tcBorders>
            <w:shd w:val="clear" w:color="auto" w:fill="auto"/>
          </w:tcPr>
          <w:p w14:paraId="67579262" w14:textId="77777777" w:rsidR="00815B4A" w:rsidRPr="00FC6C4D" w:rsidRDefault="00815B4A" w:rsidP="00815B4A">
            <w:pPr>
              <w:rPr>
                <w:rFonts w:eastAsia="MS Mincho"/>
                <w:color w:val="auto"/>
                <w:sz w:val="18"/>
                <w:szCs w:val="18"/>
              </w:rPr>
            </w:pPr>
            <w:r w:rsidRPr="00FC6C4D">
              <w:rPr>
                <w:rFonts w:eastAsia="MS Mincho"/>
                <w:color w:val="auto"/>
                <w:sz w:val="18"/>
                <w:szCs w:val="18"/>
              </w:rPr>
              <w:t>Transparent data analysis and reporting</w:t>
            </w:r>
          </w:p>
          <w:p w14:paraId="6F157217" w14:textId="115935A9" w:rsidR="007E024A" w:rsidRPr="00FC6C4D" w:rsidRDefault="00815B4A" w:rsidP="00815B4A">
            <w:pPr>
              <w:rPr>
                <w:rFonts w:eastAsia="MS Mincho"/>
                <w:color w:val="auto"/>
                <w:sz w:val="18"/>
                <w:szCs w:val="18"/>
              </w:rPr>
            </w:pPr>
            <w:r w:rsidRPr="00FC6C4D">
              <w:rPr>
                <w:rFonts w:eastAsia="MS Mincho"/>
                <w:color w:val="auto"/>
                <w:sz w:val="18"/>
                <w:szCs w:val="18"/>
              </w:rPr>
              <w:t xml:space="preserve">The </w:t>
            </w:r>
            <w:r>
              <w:rPr>
                <w:rFonts w:eastAsia="MS Mincho"/>
                <w:color w:val="auto"/>
                <w:sz w:val="18"/>
                <w:szCs w:val="18"/>
              </w:rPr>
              <w:t xml:space="preserve">PFT </w:t>
            </w:r>
            <w:r w:rsidRPr="00FC6C4D">
              <w:rPr>
                <w:rFonts w:eastAsia="MS Mincho"/>
                <w:color w:val="auto"/>
                <w:sz w:val="18"/>
                <w:szCs w:val="18"/>
              </w:rPr>
              <w:t xml:space="preserve">test </w:t>
            </w:r>
            <w:r>
              <w:rPr>
                <w:rFonts w:eastAsia="MS Mincho"/>
                <w:color w:val="auto"/>
                <w:sz w:val="18"/>
                <w:szCs w:val="18"/>
              </w:rPr>
              <w:t xml:space="preserve">was conducted during CP3-MPV between Feb and March 2024 </w:t>
            </w:r>
            <w:r w:rsidRPr="00FC6C4D">
              <w:rPr>
                <w:rFonts w:eastAsia="MS Mincho"/>
                <w:color w:val="auto"/>
                <w:sz w:val="18"/>
                <w:szCs w:val="18"/>
              </w:rPr>
              <w:t>achieved a level of precision/confidence of 90/</w:t>
            </w:r>
            <w:r w:rsidR="0067675B">
              <w:rPr>
                <w:rFonts w:eastAsia="MS Mincho"/>
                <w:color w:val="auto"/>
                <w:sz w:val="18"/>
                <w:szCs w:val="18"/>
              </w:rPr>
              <w:t>14</w:t>
            </w:r>
            <w:r>
              <w:rPr>
                <w:rFonts w:eastAsia="MS Mincho"/>
                <w:color w:val="auto"/>
                <w:sz w:val="18"/>
                <w:szCs w:val="18"/>
              </w:rPr>
              <w:t>.</w:t>
            </w:r>
            <w:r w:rsidR="0067675B">
              <w:rPr>
                <w:rFonts w:eastAsia="MS Mincho"/>
                <w:color w:val="auto"/>
                <w:sz w:val="18"/>
                <w:szCs w:val="18"/>
              </w:rPr>
              <w:t>4</w:t>
            </w:r>
            <w:r w:rsidRPr="00FC6C4D">
              <w:rPr>
                <w:rFonts w:eastAsia="MS Mincho"/>
                <w:color w:val="auto"/>
                <w:sz w:val="18"/>
                <w:szCs w:val="18"/>
              </w:rPr>
              <w:t xml:space="preserve"> and thereby meeting the requirements.</w:t>
            </w:r>
          </w:p>
        </w:tc>
      </w:tr>
    </w:tbl>
    <w:p w14:paraId="7CA644A8" w14:textId="77777777" w:rsidR="007E024A" w:rsidRPr="00FC6C4D" w:rsidRDefault="007E024A" w:rsidP="007E024A">
      <w:pPr>
        <w:rPr>
          <w:rFonts w:eastAsia="MS Mincho"/>
          <w:color w:val="auto"/>
          <w:sz w:val="18"/>
          <w:szCs w:val="18"/>
        </w:rPr>
      </w:pPr>
    </w:p>
    <w:p w14:paraId="11A4CBE2" w14:textId="77777777" w:rsidR="007E024A" w:rsidRPr="00FC6C4D" w:rsidRDefault="007E024A" w:rsidP="007E024A">
      <w:pPr>
        <w:rPr>
          <w:rFonts w:eastAsia="MS Mincho"/>
          <w:color w:val="auto"/>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838"/>
        <w:gridCol w:w="6784"/>
      </w:tblGrid>
      <w:tr w:rsidR="00FC6C4D" w:rsidRPr="00FC6C4D" w14:paraId="4165014E" w14:textId="77777777" w:rsidTr="006804D6">
        <w:trPr>
          <w:cantSplit/>
        </w:trPr>
        <w:tc>
          <w:tcPr>
            <w:tcW w:w="1475" w:type="pct"/>
            <w:shd w:val="clear" w:color="auto" w:fill="E6E6E6"/>
            <w:tcMar>
              <w:top w:w="62" w:type="dxa"/>
              <w:bottom w:w="62" w:type="dxa"/>
            </w:tcMar>
          </w:tcPr>
          <w:p w14:paraId="699DF0AA" w14:textId="77777777" w:rsidR="007E024A" w:rsidRPr="00FC6C4D" w:rsidRDefault="007E024A" w:rsidP="009642CA">
            <w:pPr>
              <w:rPr>
                <w:rFonts w:eastAsia="MS Mincho"/>
                <w:b/>
                <w:bCs/>
                <w:color w:val="auto"/>
                <w:sz w:val="18"/>
                <w:szCs w:val="18"/>
              </w:rPr>
            </w:pPr>
            <w:r w:rsidRPr="00FC6C4D">
              <w:rPr>
                <w:rFonts w:eastAsia="MS Mincho"/>
                <w:b/>
                <w:bCs/>
                <w:color w:val="auto"/>
                <w:sz w:val="18"/>
                <w:szCs w:val="18"/>
              </w:rPr>
              <w:t>Data/parameter:</w:t>
            </w:r>
          </w:p>
        </w:tc>
        <w:tc>
          <w:tcPr>
            <w:tcW w:w="3525" w:type="pct"/>
            <w:shd w:val="clear" w:color="auto" w:fill="auto"/>
            <w:tcMar>
              <w:top w:w="62" w:type="dxa"/>
              <w:bottom w:w="62" w:type="dxa"/>
            </w:tcMar>
            <w:vAlign w:val="center"/>
          </w:tcPr>
          <w:p w14:paraId="6B268FBC" w14:textId="77777777" w:rsidR="007E024A" w:rsidRPr="00FC6C4D" w:rsidRDefault="007E024A" w:rsidP="009642CA">
            <w:pPr>
              <w:rPr>
                <w:rFonts w:eastAsia="MS Mincho"/>
                <w:b/>
                <w:bCs/>
                <w:color w:val="auto"/>
                <w:sz w:val="18"/>
                <w:szCs w:val="18"/>
              </w:rPr>
            </w:pPr>
            <w:proofErr w:type="spellStart"/>
            <w:proofErr w:type="gramStart"/>
            <w:r w:rsidRPr="00FC6C4D">
              <w:rPr>
                <w:rFonts w:eastAsia="MS Mincho"/>
                <w:b/>
                <w:bCs/>
                <w:color w:val="auto"/>
                <w:sz w:val="18"/>
                <w:szCs w:val="18"/>
              </w:rPr>
              <w:t>B</w:t>
            </w:r>
            <w:r w:rsidRPr="00FC6C4D">
              <w:rPr>
                <w:rFonts w:eastAsia="MS Mincho"/>
                <w:b/>
                <w:bCs/>
                <w:color w:val="auto"/>
                <w:sz w:val="18"/>
                <w:szCs w:val="18"/>
                <w:vertAlign w:val="subscript"/>
              </w:rPr>
              <w:t>b,ratio</w:t>
            </w:r>
            <w:proofErr w:type="spellEnd"/>
            <w:proofErr w:type="gramEnd"/>
          </w:p>
        </w:tc>
      </w:tr>
      <w:tr w:rsidR="00FC6C4D" w:rsidRPr="00FC6C4D" w14:paraId="63209762" w14:textId="77777777" w:rsidTr="006804D6">
        <w:trPr>
          <w:cantSplit/>
        </w:trPr>
        <w:tc>
          <w:tcPr>
            <w:tcW w:w="1475" w:type="pct"/>
            <w:shd w:val="clear" w:color="auto" w:fill="E6E6E6"/>
          </w:tcPr>
          <w:p w14:paraId="5AEFD74A" w14:textId="77777777" w:rsidR="007E024A" w:rsidRPr="00FC6C4D" w:rsidRDefault="007E024A" w:rsidP="009642CA">
            <w:pPr>
              <w:rPr>
                <w:rFonts w:eastAsia="MS Mincho"/>
                <w:color w:val="auto"/>
                <w:sz w:val="18"/>
                <w:szCs w:val="18"/>
              </w:rPr>
            </w:pPr>
            <w:r w:rsidRPr="00FC6C4D">
              <w:rPr>
                <w:rFonts w:eastAsia="MS Mincho"/>
                <w:color w:val="auto"/>
                <w:sz w:val="18"/>
                <w:szCs w:val="18"/>
              </w:rPr>
              <w:t>Unit</w:t>
            </w:r>
          </w:p>
        </w:tc>
        <w:tc>
          <w:tcPr>
            <w:tcW w:w="3525" w:type="pct"/>
            <w:shd w:val="clear" w:color="auto" w:fill="auto"/>
            <w:vAlign w:val="center"/>
          </w:tcPr>
          <w:p w14:paraId="3E231670" w14:textId="77777777" w:rsidR="007E024A" w:rsidRPr="00FC6C4D" w:rsidRDefault="007E024A" w:rsidP="009642CA">
            <w:pPr>
              <w:rPr>
                <w:rFonts w:eastAsia="MS Mincho"/>
                <w:color w:val="auto"/>
                <w:sz w:val="18"/>
                <w:szCs w:val="18"/>
              </w:rPr>
            </w:pPr>
            <w:r w:rsidRPr="00FC6C4D">
              <w:rPr>
                <w:rFonts w:eastAsia="MS Mincho"/>
                <w:color w:val="auto"/>
                <w:sz w:val="18"/>
                <w:szCs w:val="18"/>
              </w:rPr>
              <w:t>%</w:t>
            </w:r>
          </w:p>
        </w:tc>
      </w:tr>
      <w:tr w:rsidR="00FC6C4D" w:rsidRPr="00FC6C4D" w14:paraId="54209D93" w14:textId="77777777" w:rsidTr="006804D6">
        <w:trPr>
          <w:cantSplit/>
        </w:trPr>
        <w:tc>
          <w:tcPr>
            <w:tcW w:w="1475" w:type="pct"/>
            <w:shd w:val="clear" w:color="auto" w:fill="E6E6E6"/>
          </w:tcPr>
          <w:p w14:paraId="745C7C7D" w14:textId="77777777" w:rsidR="007E024A" w:rsidRPr="00FC6C4D" w:rsidRDefault="007E024A" w:rsidP="009642CA">
            <w:pPr>
              <w:rPr>
                <w:rFonts w:eastAsia="MS Mincho"/>
                <w:color w:val="auto"/>
                <w:sz w:val="18"/>
                <w:szCs w:val="18"/>
              </w:rPr>
            </w:pPr>
            <w:r w:rsidRPr="00FC6C4D">
              <w:rPr>
                <w:rFonts w:eastAsia="MS Mincho"/>
                <w:color w:val="auto"/>
                <w:sz w:val="18"/>
                <w:szCs w:val="18"/>
              </w:rPr>
              <w:t>Description</w:t>
            </w:r>
          </w:p>
        </w:tc>
        <w:tc>
          <w:tcPr>
            <w:tcW w:w="3525" w:type="pct"/>
            <w:shd w:val="clear" w:color="auto" w:fill="auto"/>
            <w:vAlign w:val="center"/>
          </w:tcPr>
          <w:p w14:paraId="1B20CB36" w14:textId="77777777" w:rsidR="007E024A" w:rsidRPr="00FC6C4D" w:rsidRDefault="007E024A" w:rsidP="009642CA">
            <w:pPr>
              <w:rPr>
                <w:rFonts w:eastAsia="MS Mincho"/>
                <w:color w:val="auto"/>
                <w:sz w:val="18"/>
                <w:szCs w:val="18"/>
              </w:rPr>
            </w:pPr>
            <w:r w:rsidRPr="00FC6C4D">
              <w:rPr>
                <w:rFonts w:eastAsia="MS Mincho"/>
                <w:color w:val="auto"/>
                <w:sz w:val="18"/>
                <w:szCs w:val="18"/>
              </w:rPr>
              <w:t>Baseline scenario ratios</w:t>
            </w:r>
          </w:p>
        </w:tc>
      </w:tr>
      <w:tr w:rsidR="00FC6C4D" w:rsidRPr="00FC6C4D" w14:paraId="31FC22CB" w14:textId="77777777" w:rsidTr="006804D6">
        <w:trPr>
          <w:cantSplit/>
        </w:trPr>
        <w:tc>
          <w:tcPr>
            <w:tcW w:w="1475" w:type="pct"/>
            <w:shd w:val="clear" w:color="auto" w:fill="E6E6E6"/>
          </w:tcPr>
          <w:p w14:paraId="0249EAC5"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Measured/calculated/default</w:t>
            </w:r>
          </w:p>
        </w:tc>
        <w:tc>
          <w:tcPr>
            <w:tcW w:w="3525" w:type="pct"/>
            <w:shd w:val="clear" w:color="auto" w:fill="auto"/>
          </w:tcPr>
          <w:p w14:paraId="68C03D4A"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Measured</w:t>
            </w:r>
          </w:p>
        </w:tc>
      </w:tr>
      <w:tr w:rsidR="00FC6C4D" w:rsidRPr="00FC6C4D" w14:paraId="7130292E" w14:textId="77777777" w:rsidTr="006804D6">
        <w:trPr>
          <w:cantSplit/>
        </w:trPr>
        <w:tc>
          <w:tcPr>
            <w:tcW w:w="1475" w:type="pct"/>
            <w:shd w:val="clear" w:color="auto" w:fill="E6E6E6"/>
          </w:tcPr>
          <w:p w14:paraId="30CF873C" w14:textId="77777777" w:rsidR="007E024A" w:rsidRPr="00FC6C4D" w:rsidRDefault="007E024A" w:rsidP="009642CA">
            <w:pPr>
              <w:rPr>
                <w:rFonts w:eastAsia="MS Mincho"/>
                <w:color w:val="auto"/>
                <w:sz w:val="18"/>
                <w:szCs w:val="18"/>
              </w:rPr>
            </w:pPr>
            <w:r w:rsidRPr="00FC6C4D">
              <w:rPr>
                <w:rFonts w:eastAsia="MS Mincho"/>
                <w:color w:val="auto"/>
                <w:sz w:val="18"/>
                <w:szCs w:val="18"/>
              </w:rPr>
              <w:t>Source of data</w:t>
            </w:r>
          </w:p>
        </w:tc>
        <w:tc>
          <w:tcPr>
            <w:tcW w:w="3525" w:type="pct"/>
            <w:shd w:val="clear" w:color="auto" w:fill="auto"/>
            <w:vAlign w:val="center"/>
          </w:tcPr>
          <w:p w14:paraId="2483D932" w14:textId="7E416E49" w:rsidR="007E024A" w:rsidRPr="00FC6C4D" w:rsidRDefault="007E024A" w:rsidP="009642CA">
            <w:pPr>
              <w:rPr>
                <w:rFonts w:eastAsia="MS Mincho"/>
                <w:color w:val="auto"/>
                <w:sz w:val="18"/>
                <w:szCs w:val="18"/>
              </w:rPr>
            </w:pPr>
            <w:r w:rsidRPr="00FC6C4D">
              <w:rPr>
                <w:rFonts w:eastAsia="MS Mincho"/>
                <w:color w:val="auto"/>
                <w:sz w:val="18"/>
                <w:szCs w:val="18"/>
              </w:rPr>
              <w:t xml:space="preserve">Excel file </w:t>
            </w:r>
            <w:r w:rsidR="00AB5E3B" w:rsidRPr="00FC6C4D">
              <w:rPr>
                <w:rFonts w:eastAsia="MS Mincho"/>
                <w:color w:val="auto"/>
                <w:sz w:val="18"/>
                <w:szCs w:val="18"/>
              </w:rPr>
              <w:t>CPIII MP</w:t>
            </w:r>
            <w:r w:rsidR="00CB3C2E" w:rsidRPr="00FC6C4D">
              <w:rPr>
                <w:rFonts w:eastAsia="MS Mincho"/>
                <w:color w:val="auto"/>
                <w:sz w:val="18"/>
                <w:szCs w:val="18"/>
              </w:rPr>
              <w:t>V</w:t>
            </w:r>
            <w:r w:rsidRPr="00FC6C4D">
              <w:rPr>
                <w:rFonts w:eastAsia="MS Mincho"/>
                <w:color w:val="auto"/>
                <w:sz w:val="18"/>
                <w:szCs w:val="18"/>
              </w:rPr>
              <w:t xml:space="preserve"> spreadsheet </w:t>
            </w:r>
            <w:r w:rsidR="00D86135" w:rsidRPr="00FC6C4D">
              <w:rPr>
                <w:rFonts w:eastAsia="MS Mincho"/>
                <w:color w:val="auto"/>
                <w:sz w:val="18"/>
                <w:szCs w:val="18"/>
              </w:rPr>
              <w:t>tab ER_FUEL</w:t>
            </w:r>
            <w:r w:rsidR="007C186B">
              <w:rPr>
                <w:rFonts w:eastAsia="MS Mincho"/>
                <w:color w:val="auto"/>
                <w:sz w:val="18"/>
                <w:szCs w:val="18"/>
              </w:rPr>
              <w:t xml:space="preserve"> and </w:t>
            </w:r>
            <w:r w:rsidR="00794C24" w:rsidRPr="00794C24">
              <w:rPr>
                <w:rFonts w:eastAsia="MS Mincho"/>
                <w:color w:val="auto"/>
                <w:sz w:val="18"/>
                <w:szCs w:val="18"/>
              </w:rPr>
              <w:t>Combined_Data_NBP_CP3_MP</w:t>
            </w:r>
            <w:r w:rsidR="00CF2836">
              <w:rPr>
                <w:rFonts w:eastAsia="MS Mincho"/>
                <w:color w:val="auto"/>
                <w:sz w:val="18"/>
                <w:szCs w:val="18"/>
              </w:rPr>
              <w:t>5</w:t>
            </w:r>
            <w:r w:rsidR="00794C24" w:rsidRPr="00794C24">
              <w:rPr>
                <w:rFonts w:eastAsia="MS Mincho"/>
                <w:color w:val="auto"/>
                <w:sz w:val="18"/>
                <w:szCs w:val="18"/>
              </w:rPr>
              <w:t>_202</w:t>
            </w:r>
            <w:r w:rsidR="00CF2836">
              <w:rPr>
                <w:rFonts w:eastAsia="MS Mincho"/>
                <w:color w:val="auto"/>
                <w:sz w:val="18"/>
                <w:szCs w:val="18"/>
              </w:rPr>
              <w:t>4</w:t>
            </w:r>
            <w:r w:rsidR="00794C24" w:rsidRPr="00794C24">
              <w:rPr>
                <w:rFonts w:eastAsia="MS Mincho"/>
                <w:color w:val="auto"/>
                <w:sz w:val="18"/>
                <w:szCs w:val="18"/>
              </w:rPr>
              <w:t xml:space="preserve">, Tab: </w:t>
            </w:r>
            <w:proofErr w:type="spellStart"/>
            <w:r w:rsidR="00794C24" w:rsidRPr="00794C24">
              <w:rPr>
                <w:rFonts w:eastAsia="MS Mincho"/>
                <w:color w:val="auto"/>
                <w:sz w:val="18"/>
                <w:szCs w:val="18"/>
              </w:rPr>
              <w:t>CMS_Analysis</w:t>
            </w:r>
            <w:proofErr w:type="spellEnd"/>
          </w:p>
        </w:tc>
      </w:tr>
      <w:tr w:rsidR="00FC6C4D" w:rsidRPr="00FC6C4D" w14:paraId="3FA8F6DD" w14:textId="77777777" w:rsidTr="006804D6">
        <w:trPr>
          <w:cantSplit/>
        </w:trPr>
        <w:tc>
          <w:tcPr>
            <w:tcW w:w="1475" w:type="pct"/>
            <w:shd w:val="clear" w:color="auto" w:fill="E6E6E6"/>
          </w:tcPr>
          <w:p w14:paraId="5FA8B7A1" w14:textId="77777777" w:rsidR="007E024A" w:rsidRPr="00FC6C4D" w:rsidRDefault="007E024A" w:rsidP="009642CA">
            <w:pPr>
              <w:rPr>
                <w:rFonts w:eastAsia="MS Mincho"/>
                <w:color w:val="auto"/>
                <w:sz w:val="18"/>
                <w:szCs w:val="18"/>
              </w:rPr>
            </w:pPr>
            <w:r w:rsidRPr="00FC6C4D">
              <w:rPr>
                <w:rFonts w:eastAsia="MS Mincho"/>
                <w:color w:val="auto"/>
                <w:sz w:val="18"/>
                <w:szCs w:val="18"/>
              </w:rPr>
              <w:t>Value(s) of monitored parameter</w:t>
            </w:r>
          </w:p>
        </w:tc>
        <w:tc>
          <w:tcPr>
            <w:tcW w:w="3525" w:type="pct"/>
            <w:shd w:val="clear" w:color="auto" w:fill="auto"/>
            <w:vAlign w:val="center"/>
          </w:tcPr>
          <w:tbl>
            <w:tblPr>
              <w:tblStyle w:val="RegTableFirstRowColumn"/>
              <w:tblpPr w:leftFromText="180" w:rightFromText="180" w:vertAnchor="text" w:horzAnchor="page" w:tblpX="260" w:tblpY="95"/>
              <w:tblW w:w="5733" w:type="dxa"/>
              <w:jc w:val="left"/>
              <w:tblLook w:val="04A0" w:firstRow="1" w:lastRow="0" w:firstColumn="1" w:lastColumn="0" w:noHBand="0" w:noVBand="1"/>
            </w:tblPr>
            <w:tblGrid>
              <w:gridCol w:w="3539"/>
              <w:gridCol w:w="1046"/>
              <w:gridCol w:w="1148"/>
            </w:tblGrid>
            <w:tr w:rsidR="00FC6C4D" w:rsidRPr="00FC6C4D" w14:paraId="769D56E7" w14:textId="77777777" w:rsidTr="009642CA">
              <w:trPr>
                <w:cnfStyle w:val="100000000000" w:firstRow="1" w:lastRow="0" w:firstColumn="0" w:lastColumn="0" w:oddVBand="0" w:evenVBand="0" w:oddHBand="0" w:evenHBand="0" w:firstRowFirstColumn="0" w:firstRowLastColumn="0" w:lastRowFirstColumn="0" w:lastRowLastColumn="0"/>
                <w:trHeight w:val="499"/>
                <w:jc w:val="left"/>
              </w:trPr>
              <w:tc>
                <w:tcPr>
                  <w:cnfStyle w:val="001000000000" w:firstRow="0" w:lastRow="0" w:firstColumn="1" w:lastColumn="0" w:oddVBand="0" w:evenVBand="0" w:oddHBand="0" w:evenHBand="0" w:firstRowFirstColumn="0" w:firstRowLastColumn="0" w:lastRowFirstColumn="0" w:lastRowLastColumn="0"/>
                  <w:tcW w:w="3539" w:type="dxa"/>
                  <w:noWrap/>
                  <w:hideMark/>
                </w:tcPr>
                <w:p w14:paraId="6699874F" w14:textId="77777777" w:rsidR="007E024A" w:rsidRPr="00FC6C4D" w:rsidRDefault="007E024A" w:rsidP="009642CA">
                  <w:pPr>
                    <w:keepNext w:val="0"/>
                    <w:rPr>
                      <w:rFonts w:eastAsia="MS Mincho"/>
                      <w:color w:val="auto"/>
                      <w:sz w:val="18"/>
                      <w:szCs w:val="18"/>
                    </w:rPr>
                  </w:pPr>
                  <w:r w:rsidRPr="00FC6C4D">
                    <w:rPr>
                      <w:rFonts w:eastAsia="MS Mincho"/>
                      <w:color w:val="auto"/>
                      <w:sz w:val="18"/>
                      <w:szCs w:val="18"/>
                    </w:rPr>
                    <w:t>Baseline scenario</w:t>
                  </w:r>
                </w:p>
              </w:tc>
              <w:tc>
                <w:tcPr>
                  <w:tcW w:w="2194" w:type="dxa"/>
                  <w:gridSpan w:val="2"/>
                  <w:noWrap/>
                  <w:hideMark/>
                </w:tcPr>
                <w:p w14:paraId="2AE8CA27" w14:textId="77777777" w:rsidR="007E024A" w:rsidRPr="00FC6C4D" w:rsidRDefault="007E024A" w:rsidP="009642CA">
                  <w:pPr>
                    <w:keepNext w:val="0"/>
                    <w:cnfStyle w:val="100000000000" w:firstRow="1" w:lastRow="0" w:firstColumn="0" w:lastColumn="0" w:oddVBand="0" w:evenVBand="0" w:oddHBand="0" w:evenHBand="0" w:firstRowFirstColumn="0" w:firstRowLastColumn="0" w:lastRowFirstColumn="0" w:lastRowLastColumn="0"/>
                    <w:rPr>
                      <w:rFonts w:eastAsia="MS Mincho"/>
                      <w:color w:val="auto"/>
                      <w:sz w:val="18"/>
                      <w:szCs w:val="18"/>
                    </w:rPr>
                  </w:pPr>
                </w:p>
                <w:p w14:paraId="3F9FF596" w14:textId="77777777" w:rsidR="007E024A" w:rsidRPr="00FC6C4D" w:rsidRDefault="007E024A" w:rsidP="009642CA">
                  <w:pPr>
                    <w:keepNext w:val="0"/>
                    <w:cnfStyle w:val="100000000000" w:firstRow="1"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 of users</w:t>
                  </w:r>
                </w:p>
              </w:tc>
            </w:tr>
            <w:tr w:rsidR="00FC6C4D" w:rsidRPr="00FC6C4D" w14:paraId="0AB440E3" w14:textId="77777777" w:rsidTr="009642CA">
              <w:trPr>
                <w:trHeight w:val="420"/>
                <w:jc w:val="left"/>
              </w:trPr>
              <w:tc>
                <w:tcPr>
                  <w:cnfStyle w:val="001000000000" w:firstRow="0" w:lastRow="0" w:firstColumn="1" w:lastColumn="0" w:oddVBand="0" w:evenVBand="0" w:oddHBand="0" w:evenHBand="0" w:firstRowFirstColumn="0" w:firstRowLastColumn="0" w:lastRowFirstColumn="0" w:lastRowLastColumn="0"/>
                  <w:tcW w:w="3539" w:type="dxa"/>
                  <w:noWrap/>
                  <w:hideMark/>
                </w:tcPr>
                <w:p w14:paraId="0D1BCCD7" w14:textId="77777777" w:rsidR="007E024A" w:rsidRPr="00FC6C4D" w:rsidRDefault="007E024A" w:rsidP="009642CA">
                  <w:pPr>
                    <w:keepNext w:val="0"/>
                    <w:rPr>
                      <w:rFonts w:eastAsia="MS Mincho"/>
                      <w:b w:val="0"/>
                      <w:color w:val="auto"/>
                      <w:sz w:val="18"/>
                      <w:szCs w:val="18"/>
                    </w:rPr>
                  </w:pPr>
                  <w:r w:rsidRPr="00FC6C4D">
                    <w:rPr>
                      <w:rFonts w:eastAsia="MS Mincho"/>
                      <w:color w:val="auto"/>
                      <w:sz w:val="18"/>
                      <w:szCs w:val="18"/>
                    </w:rPr>
                    <w:t>Households with main fuel wood</w:t>
                  </w:r>
                </w:p>
              </w:tc>
              <w:tc>
                <w:tcPr>
                  <w:tcW w:w="992" w:type="dxa"/>
                  <w:noWrap/>
                  <w:hideMark/>
                </w:tcPr>
                <w:p w14:paraId="7E8DFD63" w14:textId="77777777" w:rsidR="007E024A" w:rsidRPr="00FC6C4D" w:rsidRDefault="007E024A"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Bb</w:t>
                  </w:r>
                  <w:proofErr w:type="gramStart"/>
                  <w:r w:rsidRPr="00FC6C4D">
                    <w:rPr>
                      <w:rFonts w:eastAsia="MS Mincho"/>
                      <w:color w:val="auto"/>
                      <w:sz w:val="18"/>
                      <w:szCs w:val="18"/>
                    </w:rPr>
                    <w:t>1,ratio</w:t>
                  </w:r>
                  <w:proofErr w:type="gramEnd"/>
                </w:p>
              </w:tc>
              <w:tc>
                <w:tcPr>
                  <w:tcW w:w="1202" w:type="dxa"/>
                </w:tcPr>
                <w:p w14:paraId="283EC264" w14:textId="7EB77F7D" w:rsidR="007E024A" w:rsidRPr="00FC6C4D" w:rsidRDefault="005653B1"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9</w:t>
                  </w:r>
                  <w:r w:rsidR="004B6F58">
                    <w:rPr>
                      <w:rFonts w:eastAsia="MS Mincho"/>
                      <w:color w:val="auto"/>
                      <w:sz w:val="18"/>
                      <w:szCs w:val="18"/>
                    </w:rPr>
                    <w:t>5</w:t>
                  </w:r>
                  <w:r w:rsidRPr="00FC6C4D">
                    <w:rPr>
                      <w:rFonts w:eastAsia="MS Mincho"/>
                      <w:color w:val="auto"/>
                      <w:sz w:val="18"/>
                      <w:szCs w:val="18"/>
                    </w:rPr>
                    <w:t>.</w:t>
                  </w:r>
                  <w:r w:rsidR="004B6F58">
                    <w:rPr>
                      <w:rFonts w:eastAsia="MS Mincho"/>
                      <w:color w:val="auto"/>
                      <w:sz w:val="18"/>
                      <w:szCs w:val="18"/>
                    </w:rPr>
                    <w:t>00</w:t>
                  </w:r>
                  <w:r w:rsidRPr="00FC6C4D">
                    <w:rPr>
                      <w:rFonts w:eastAsia="MS Mincho"/>
                      <w:color w:val="auto"/>
                      <w:sz w:val="18"/>
                      <w:szCs w:val="18"/>
                    </w:rPr>
                    <w:t>%</w:t>
                  </w:r>
                </w:p>
              </w:tc>
            </w:tr>
            <w:tr w:rsidR="00FC6C4D" w:rsidRPr="00FC6C4D" w14:paraId="447F6F87" w14:textId="77777777" w:rsidTr="009642CA">
              <w:trPr>
                <w:trHeight w:val="435"/>
                <w:jc w:val="left"/>
              </w:trPr>
              <w:tc>
                <w:tcPr>
                  <w:cnfStyle w:val="001000000000" w:firstRow="0" w:lastRow="0" w:firstColumn="1" w:lastColumn="0" w:oddVBand="0" w:evenVBand="0" w:oddHBand="0" w:evenHBand="0" w:firstRowFirstColumn="0" w:firstRowLastColumn="0" w:lastRowFirstColumn="0" w:lastRowLastColumn="0"/>
                  <w:tcW w:w="3539" w:type="dxa"/>
                  <w:noWrap/>
                  <w:hideMark/>
                </w:tcPr>
                <w:p w14:paraId="4029EDAD" w14:textId="77777777" w:rsidR="007E024A" w:rsidRPr="00FC6C4D" w:rsidRDefault="007E024A" w:rsidP="009642CA">
                  <w:pPr>
                    <w:keepNext w:val="0"/>
                    <w:rPr>
                      <w:rFonts w:eastAsia="MS Mincho"/>
                      <w:b w:val="0"/>
                      <w:color w:val="auto"/>
                      <w:sz w:val="18"/>
                      <w:szCs w:val="18"/>
                    </w:rPr>
                  </w:pPr>
                  <w:r w:rsidRPr="00FC6C4D">
                    <w:rPr>
                      <w:rFonts w:eastAsia="MS Mincho"/>
                      <w:color w:val="auto"/>
                      <w:sz w:val="18"/>
                      <w:szCs w:val="18"/>
                    </w:rPr>
                    <w:t>Households with main fuel charcoal</w:t>
                  </w:r>
                </w:p>
              </w:tc>
              <w:tc>
                <w:tcPr>
                  <w:tcW w:w="992" w:type="dxa"/>
                  <w:noWrap/>
                  <w:hideMark/>
                </w:tcPr>
                <w:p w14:paraId="238FDBF1" w14:textId="77777777" w:rsidR="007E024A" w:rsidRPr="00FC6C4D" w:rsidRDefault="007E024A"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Bb</w:t>
                  </w:r>
                  <w:proofErr w:type="gramStart"/>
                  <w:r w:rsidRPr="00FC6C4D">
                    <w:rPr>
                      <w:rFonts w:eastAsia="MS Mincho"/>
                      <w:color w:val="auto"/>
                      <w:sz w:val="18"/>
                      <w:szCs w:val="18"/>
                    </w:rPr>
                    <w:t>2,ratio</w:t>
                  </w:r>
                  <w:proofErr w:type="gramEnd"/>
                </w:p>
              </w:tc>
              <w:tc>
                <w:tcPr>
                  <w:tcW w:w="1202" w:type="dxa"/>
                </w:tcPr>
                <w:p w14:paraId="60F57B13" w14:textId="644E52AE" w:rsidR="007E024A" w:rsidRPr="00FC6C4D" w:rsidRDefault="004B6F58"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Pr>
                      <w:rFonts w:eastAsia="MS Mincho"/>
                      <w:color w:val="auto"/>
                      <w:sz w:val="18"/>
                      <w:szCs w:val="18"/>
                    </w:rPr>
                    <w:t>0</w:t>
                  </w:r>
                  <w:r w:rsidR="005653B1" w:rsidRPr="00FC6C4D">
                    <w:rPr>
                      <w:rFonts w:eastAsia="MS Mincho"/>
                      <w:color w:val="auto"/>
                      <w:sz w:val="18"/>
                      <w:szCs w:val="18"/>
                    </w:rPr>
                    <w:t>.</w:t>
                  </w:r>
                  <w:r>
                    <w:rPr>
                      <w:rFonts w:eastAsia="MS Mincho"/>
                      <w:color w:val="auto"/>
                      <w:sz w:val="18"/>
                      <w:szCs w:val="18"/>
                    </w:rPr>
                    <w:t>00</w:t>
                  </w:r>
                  <w:r w:rsidR="005653B1" w:rsidRPr="00FC6C4D">
                    <w:rPr>
                      <w:rFonts w:eastAsia="MS Mincho"/>
                      <w:color w:val="auto"/>
                      <w:sz w:val="18"/>
                      <w:szCs w:val="18"/>
                    </w:rPr>
                    <w:t>%</w:t>
                  </w:r>
                </w:p>
              </w:tc>
            </w:tr>
            <w:tr w:rsidR="00FC6C4D" w:rsidRPr="00FC6C4D" w14:paraId="770158B5" w14:textId="77777777" w:rsidTr="009642CA">
              <w:trPr>
                <w:trHeight w:val="435"/>
                <w:jc w:val="left"/>
              </w:trPr>
              <w:tc>
                <w:tcPr>
                  <w:cnfStyle w:val="001000000000" w:firstRow="0" w:lastRow="0" w:firstColumn="1" w:lastColumn="0" w:oddVBand="0" w:evenVBand="0" w:oddHBand="0" w:evenHBand="0" w:firstRowFirstColumn="0" w:firstRowLastColumn="0" w:lastRowFirstColumn="0" w:lastRowLastColumn="0"/>
                  <w:tcW w:w="3539" w:type="dxa"/>
                  <w:noWrap/>
                </w:tcPr>
                <w:p w14:paraId="67E66FE6" w14:textId="77777777" w:rsidR="007E024A" w:rsidRPr="00FC6C4D" w:rsidRDefault="007E024A" w:rsidP="009642CA">
                  <w:pPr>
                    <w:keepNext w:val="0"/>
                    <w:rPr>
                      <w:rFonts w:eastAsia="MS Mincho"/>
                      <w:b w:val="0"/>
                      <w:color w:val="auto"/>
                      <w:sz w:val="18"/>
                      <w:szCs w:val="18"/>
                    </w:rPr>
                  </w:pPr>
                  <w:r w:rsidRPr="00FC6C4D">
                    <w:rPr>
                      <w:rFonts w:eastAsia="MS Mincho"/>
                      <w:color w:val="auto"/>
                      <w:sz w:val="18"/>
                      <w:szCs w:val="18"/>
                    </w:rPr>
                    <w:t>Household with main fuel LPG</w:t>
                  </w:r>
                </w:p>
              </w:tc>
              <w:tc>
                <w:tcPr>
                  <w:tcW w:w="992" w:type="dxa"/>
                  <w:noWrap/>
                </w:tcPr>
                <w:p w14:paraId="0E5FACF0" w14:textId="77777777" w:rsidR="007E024A" w:rsidRPr="00FC6C4D" w:rsidRDefault="007E024A"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Bb</w:t>
                  </w:r>
                  <w:proofErr w:type="gramStart"/>
                  <w:r w:rsidRPr="00FC6C4D">
                    <w:rPr>
                      <w:rFonts w:eastAsia="MS Mincho"/>
                      <w:color w:val="auto"/>
                      <w:sz w:val="18"/>
                      <w:szCs w:val="18"/>
                    </w:rPr>
                    <w:t>3,ratio</w:t>
                  </w:r>
                  <w:proofErr w:type="gramEnd"/>
                </w:p>
              </w:tc>
              <w:tc>
                <w:tcPr>
                  <w:tcW w:w="1202" w:type="dxa"/>
                </w:tcPr>
                <w:p w14:paraId="077A39A0" w14:textId="01665F87" w:rsidR="007E024A" w:rsidRPr="00FC6C4D" w:rsidRDefault="00EE59A7"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Pr>
                      <w:rFonts w:eastAsia="MS Mincho"/>
                      <w:color w:val="auto"/>
                      <w:sz w:val="18"/>
                      <w:szCs w:val="18"/>
                    </w:rPr>
                    <w:t>4</w:t>
                  </w:r>
                  <w:r w:rsidR="005653B1" w:rsidRPr="00FC6C4D">
                    <w:rPr>
                      <w:rFonts w:eastAsia="MS Mincho"/>
                      <w:color w:val="auto"/>
                      <w:sz w:val="18"/>
                      <w:szCs w:val="18"/>
                    </w:rPr>
                    <w:t>.</w:t>
                  </w:r>
                  <w:r>
                    <w:rPr>
                      <w:rFonts w:eastAsia="MS Mincho"/>
                      <w:color w:val="auto"/>
                      <w:sz w:val="18"/>
                      <w:szCs w:val="18"/>
                    </w:rPr>
                    <w:t>69</w:t>
                  </w:r>
                  <w:r w:rsidR="005653B1" w:rsidRPr="00FC6C4D">
                    <w:rPr>
                      <w:rFonts w:eastAsia="MS Mincho"/>
                      <w:color w:val="auto"/>
                      <w:sz w:val="18"/>
                      <w:szCs w:val="18"/>
                    </w:rPr>
                    <w:t>%</w:t>
                  </w:r>
                </w:p>
              </w:tc>
            </w:tr>
            <w:tr w:rsidR="00FC6C4D" w:rsidRPr="00FC6C4D" w14:paraId="58FF8B80" w14:textId="77777777" w:rsidTr="009642CA">
              <w:trPr>
                <w:trHeight w:val="435"/>
                <w:jc w:val="left"/>
              </w:trPr>
              <w:tc>
                <w:tcPr>
                  <w:cnfStyle w:val="001000000000" w:firstRow="0" w:lastRow="0" w:firstColumn="1" w:lastColumn="0" w:oddVBand="0" w:evenVBand="0" w:oddHBand="0" w:evenHBand="0" w:firstRowFirstColumn="0" w:firstRowLastColumn="0" w:lastRowFirstColumn="0" w:lastRowLastColumn="0"/>
                  <w:tcW w:w="3539" w:type="dxa"/>
                  <w:noWrap/>
                </w:tcPr>
                <w:p w14:paraId="09B510B1" w14:textId="77777777" w:rsidR="007E024A" w:rsidRPr="00FC6C4D" w:rsidRDefault="007E024A" w:rsidP="009642CA">
                  <w:pPr>
                    <w:keepNext w:val="0"/>
                    <w:rPr>
                      <w:rFonts w:eastAsia="MS Mincho"/>
                      <w:b w:val="0"/>
                      <w:color w:val="auto"/>
                      <w:sz w:val="18"/>
                      <w:szCs w:val="18"/>
                    </w:rPr>
                  </w:pPr>
                  <w:r w:rsidRPr="00FC6C4D">
                    <w:rPr>
                      <w:rFonts w:eastAsia="MS Mincho"/>
                      <w:color w:val="auto"/>
                      <w:sz w:val="18"/>
                      <w:szCs w:val="18"/>
                    </w:rPr>
                    <w:t>Households using other fuels</w:t>
                  </w:r>
                </w:p>
              </w:tc>
              <w:tc>
                <w:tcPr>
                  <w:tcW w:w="992" w:type="dxa"/>
                  <w:noWrap/>
                </w:tcPr>
                <w:p w14:paraId="024E1060" w14:textId="77777777" w:rsidR="007E024A" w:rsidRPr="00FC6C4D" w:rsidRDefault="007E024A"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n/a</w:t>
                  </w:r>
                </w:p>
              </w:tc>
              <w:tc>
                <w:tcPr>
                  <w:tcW w:w="1202" w:type="dxa"/>
                </w:tcPr>
                <w:p w14:paraId="07D6DD96" w14:textId="4F6B7531" w:rsidR="007E024A" w:rsidRPr="00FC6C4D" w:rsidRDefault="00FF4B78" w:rsidP="009642CA">
                  <w:pPr>
                    <w:keepNext w:val="0"/>
                    <w:cnfStyle w:val="000000000000" w:firstRow="0" w:lastRow="0" w:firstColumn="0" w:lastColumn="0" w:oddVBand="0" w:evenVBand="0" w:oddHBand="0" w:evenHBand="0" w:firstRowFirstColumn="0" w:firstRowLastColumn="0" w:lastRowFirstColumn="0" w:lastRowLastColumn="0"/>
                    <w:rPr>
                      <w:rFonts w:eastAsia="MS Mincho"/>
                      <w:color w:val="auto"/>
                      <w:sz w:val="18"/>
                      <w:szCs w:val="18"/>
                    </w:rPr>
                  </w:pPr>
                  <w:r w:rsidRPr="00FC6C4D">
                    <w:rPr>
                      <w:rFonts w:eastAsia="MS Mincho"/>
                      <w:color w:val="auto"/>
                      <w:sz w:val="18"/>
                      <w:szCs w:val="18"/>
                    </w:rPr>
                    <w:t>0</w:t>
                  </w:r>
                  <w:r w:rsidR="005653B1" w:rsidRPr="00FC6C4D">
                    <w:rPr>
                      <w:rFonts w:eastAsia="MS Mincho"/>
                      <w:color w:val="auto"/>
                      <w:sz w:val="18"/>
                      <w:szCs w:val="18"/>
                    </w:rPr>
                    <w:t>.</w:t>
                  </w:r>
                  <w:r w:rsidR="001A3017">
                    <w:rPr>
                      <w:rFonts w:eastAsia="MS Mincho"/>
                      <w:color w:val="auto"/>
                      <w:sz w:val="18"/>
                      <w:szCs w:val="18"/>
                    </w:rPr>
                    <w:t>31</w:t>
                  </w:r>
                  <w:r w:rsidR="007E024A" w:rsidRPr="00FC6C4D">
                    <w:rPr>
                      <w:rFonts w:eastAsia="MS Mincho"/>
                      <w:color w:val="auto"/>
                      <w:sz w:val="18"/>
                      <w:szCs w:val="18"/>
                    </w:rPr>
                    <w:t>%</w:t>
                  </w:r>
                </w:p>
              </w:tc>
            </w:tr>
          </w:tbl>
          <w:p w14:paraId="5E978D53" w14:textId="77777777" w:rsidR="007E024A" w:rsidRPr="00FC6C4D" w:rsidRDefault="007E024A" w:rsidP="009642CA">
            <w:pPr>
              <w:rPr>
                <w:rFonts w:eastAsia="MS Mincho"/>
                <w:color w:val="auto"/>
                <w:sz w:val="18"/>
                <w:szCs w:val="18"/>
              </w:rPr>
            </w:pPr>
          </w:p>
          <w:p w14:paraId="77157FEB" w14:textId="77777777" w:rsidR="007E024A" w:rsidRPr="00FC6C4D" w:rsidRDefault="007E024A" w:rsidP="009642CA">
            <w:pPr>
              <w:rPr>
                <w:rFonts w:eastAsia="MS Mincho"/>
                <w:color w:val="auto"/>
                <w:sz w:val="18"/>
                <w:szCs w:val="18"/>
              </w:rPr>
            </w:pPr>
          </w:p>
          <w:p w14:paraId="0ED94140" w14:textId="77777777" w:rsidR="007E024A" w:rsidRPr="00FC6C4D" w:rsidRDefault="007E024A" w:rsidP="009642CA">
            <w:pPr>
              <w:rPr>
                <w:rFonts w:eastAsia="MS Mincho"/>
                <w:color w:val="auto"/>
                <w:sz w:val="18"/>
                <w:szCs w:val="18"/>
              </w:rPr>
            </w:pPr>
          </w:p>
        </w:tc>
      </w:tr>
      <w:tr w:rsidR="00FC6C4D" w:rsidRPr="00FC6C4D" w14:paraId="5A085B31" w14:textId="77777777" w:rsidTr="006804D6">
        <w:trPr>
          <w:cantSplit/>
        </w:trPr>
        <w:tc>
          <w:tcPr>
            <w:tcW w:w="1475" w:type="pct"/>
            <w:shd w:val="clear" w:color="auto" w:fill="E6E6E6"/>
          </w:tcPr>
          <w:p w14:paraId="5013421E" w14:textId="77777777" w:rsidR="007E024A" w:rsidRPr="00FC6C4D" w:rsidRDefault="007E024A" w:rsidP="009642CA">
            <w:pPr>
              <w:rPr>
                <w:rFonts w:eastAsia="MS Mincho"/>
                <w:color w:val="auto"/>
                <w:sz w:val="18"/>
                <w:szCs w:val="18"/>
              </w:rPr>
            </w:pPr>
            <w:r w:rsidRPr="00FC6C4D">
              <w:rPr>
                <w:rFonts w:eastAsia="MS Mincho"/>
                <w:color w:val="auto"/>
                <w:sz w:val="18"/>
                <w:szCs w:val="18"/>
              </w:rPr>
              <w:t>Monitoring equipment</w:t>
            </w:r>
          </w:p>
        </w:tc>
        <w:tc>
          <w:tcPr>
            <w:tcW w:w="3525" w:type="pct"/>
            <w:shd w:val="clear" w:color="auto" w:fill="auto"/>
          </w:tcPr>
          <w:p w14:paraId="0DDC5DD5" w14:textId="1CE4820F" w:rsidR="007E024A" w:rsidRPr="00FC6C4D" w:rsidRDefault="007E024A" w:rsidP="009642CA">
            <w:pPr>
              <w:rPr>
                <w:rFonts w:eastAsia="MS Mincho"/>
                <w:color w:val="auto"/>
                <w:sz w:val="18"/>
                <w:szCs w:val="18"/>
              </w:rPr>
            </w:pPr>
            <w:r w:rsidRPr="00FC6C4D">
              <w:rPr>
                <w:rFonts w:eastAsia="MS Mincho"/>
                <w:color w:val="auto"/>
                <w:sz w:val="18"/>
                <w:szCs w:val="18"/>
              </w:rPr>
              <w:t>Determined using survey methods</w:t>
            </w:r>
            <w:r w:rsidR="007C186B">
              <w:rPr>
                <w:rFonts w:eastAsia="MS Mincho"/>
                <w:color w:val="auto"/>
                <w:sz w:val="18"/>
                <w:szCs w:val="18"/>
              </w:rPr>
              <w:t>: CMS survey</w:t>
            </w:r>
          </w:p>
        </w:tc>
      </w:tr>
      <w:tr w:rsidR="00FC6C4D" w:rsidRPr="00FC6C4D" w14:paraId="599A689C" w14:textId="77777777" w:rsidTr="006804D6">
        <w:trPr>
          <w:cantSplit/>
        </w:trPr>
        <w:tc>
          <w:tcPr>
            <w:tcW w:w="1475" w:type="pct"/>
            <w:shd w:val="clear" w:color="auto" w:fill="E6E6E6"/>
          </w:tcPr>
          <w:p w14:paraId="0D9F4417" w14:textId="77777777" w:rsidR="007E024A" w:rsidRPr="00FC6C4D" w:rsidRDefault="007E024A" w:rsidP="009642CA">
            <w:pPr>
              <w:rPr>
                <w:rFonts w:eastAsia="MS Mincho"/>
                <w:color w:val="auto"/>
                <w:sz w:val="18"/>
                <w:szCs w:val="18"/>
              </w:rPr>
            </w:pPr>
            <w:r w:rsidRPr="00FC6C4D">
              <w:rPr>
                <w:rFonts w:eastAsia="MS Mincho"/>
                <w:color w:val="auto"/>
                <w:sz w:val="18"/>
                <w:szCs w:val="18"/>
              </w:rPr>
              <w:t>Measuring/reading/recording frequency:</w:t>
            </w:r>
          </w:p>
        </w:tc>
        <w:tc>
          <w:tcPr>
            <w:tcW w:w="3525" w:type="pct"/>
            <w:shd w:val="clear" w:color="auto" w:fill="auto"/>
          </w:tcPr>
          <w:p w14:paraId="3203DF4D" w14:textId="77777777" w:rsidR="007E024A" w:rsidRPr="00FC6C4D" w:rsidRDefault="007E024A" w:rsidP="009642CA">
            <w:pPr>
              <w:rPr>
                <w:rFonts w:eastAsia="MS Mincho"/>
                <w:color w:val="auto"/>
                <w:sz w:val="18"/>
                <w:szCs w:val="18"/>
              </w:rPr>
            </w:pPr>
            <w:r w:rsidRPr="00FC6C4D">
              <w:rPr>
                <w:rFonts w:eastAsia="MS Mincho"/>
                <w:color w:val="auto"/>
                <w:sz w:val="18"/>
                <w:szCs w:val="18"/>
              </w:rPr>
              <w:t>Annual</w:t>
            </w:r>
          </w:p>
        </w:tc>
      </w:tr>
      <w:tr w:rsidR="00FC6C4D" w:rsidRPr="00FC6C4D" w14:paraId="031B4288" w14:textId="77777777" w:rsidTr="006804D6">
        <w:trPr>
          <w:cantSplit/>
        </w:trPr>
        <w:tc>
          <w:tcPr>
            <w:tcW w:w="1475" w:type="pct"/>
            <w:shd w:val="clear" w:color="auto" w:fill="E6E6E6"/>
          </w:tcPr>
          <w:p w14:paraId="13AC0822"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5" w:type="pct"/>
            <w:shd w:val="clear" w:color="auto" w:fill="auto"/>
          </w:tcPr>
          <w:p w14:paraId="49C0C390" w14:textId="77777777" w:rsidR="007E024A" w:rsidRPr="00FC6C4D" w:rsidRDefault="007E024A" w:rsidP="001555B9">
            <w:pPr>
              <w:jc w:val="both"/>
              <w:rPr>
                <w:rFonts w:eastAsia="MS Mincho"/>
                <w:color w:val="auto"/>
                <w:sz w:val="18"/>
                <w:szCs w:val="18"/>
              </w:rPr>
            </w:pPr>
            <w:r w:rsidRPr="00FC6C4D">
              <w:rPr>
                <w:rFonts w:eastAsia="MS Mincho"/>
                <w:color w:val="auto"/>
                <w:sz w:val="18"/>
                <w:szCs w:val="18"/>
              </w:rPr>
              <w:t>Households will be asked which baseline scenario they fell into before receiving a biogas digester. The four baseline scenarios are defined by asking the households “what is your primary fuel source for cooking purposes?”. The purpose of this question is to allocate a household to a baseline scenario, whereby ‘primary’ fuel consumption is defined as that fuel meeting more than 50% of their fuel needs for cooking purposes. The households that respond “firewood”, for example, are subsequently allocated to the baseline scenario b1. This means that households in, for example, baseline scenario b1 may also use small amounts of fossil fuels (i.e. secondary and tertiary fuels) for cooking, which will be included in the baseline emissions.</w:t>
            </w:r>
          </w:p>
        </w:tc>
      </w:tr>
      <w:tr w:rsidR="00FC6C4D" w:rsidRPr="00FC6C4D" w14:paraId="13722D45" w14:textId="77777777" w:rsidTr="006804D6">
        <w:trPr>
          <w:cantSplit/>
        </w:trPr>
        <w:tc>
          <w:tcPr>
            <w:tcW w:w="1475" w:type="pct"/>
            <w:shd w:val="clear" w:color="auto" w:fill="E6E6E6"/>
          </w:tcPr>
          <w:p w14:paraId="47D41F5E" w14:textId="77777777" w:rsidR="007E024A" w:rsidRPr="00FC6C4D" w:rsidRDefault="007E024A" w:rsidP="009642CA">
            <w:pPr>
              <w:rPr>
                <w:rFonts w:eastAsia="MS Mincho"/>
                <w:color w:val="auto"/>
                <w:sz w:val="18"/>
                <w:szCs w:val="18"/>
              </w:rPr>
            </w:pPr>
            <w:r w:rsidRPr="00FC6C4D">
              <w:rPr>
                <w:rFonts w:eastAsia="MS Mincho"/>
                <w:color w:val="auto"/>
                <w:sz w:val="18"/>
                <w:szCs w:val="18"/>
              </w:rPr>
              <w:t>QA/QC procedures:</w:t>
            </w:r>
          </w:p>
        </w:tc>
        <w:tc>
          <w:tcPr>
            <w:tcW w:w="3525" w:type="pct"/>
            <w:shd w:val="clear" w:color="auto" w:fill="auto"/>
            <w:vAlign w:val="center"/>
          </w:tcPr>
          <w:p w14:paraId="2FC42953" w14:textId="77777777" w:rsidR="007E024A" w:rsidRPr="00FC6C4D" w:rsidRDefault="007E024A" w:rsidP="009642CA">
            <w:pPr>
              <w:rPr>
                <w:rFonts w:eastAsia="MS Mincho"/>
                <w:color w:val="auto"/>
                <w:sz w:val="18"/>
                <w:szCs w:val="18"/>
              </w:rPr>
            </w:pPr>
            <w:r w:rsidRPr="00FC6C4D">
              <w:rPr>
                <w:rFonts w:eastAsia="MS Mincho"/>
                <w:color w:val="auto"/>
                <w:sz w:val="18"/>
                <w:szCs w:val="18"/>
              </w:rPr>
              <w:t>Transparent data analysis and reporting</w:t>
            </w:r>
          </w:p>
        </w:tc>
      </w:tr>
      <w:tr w:rsidR="00FC6C4D" w:rsidRPr="00FC6C4D" w14:paraId="439D61E6" w14:textId="77777777" w:rsidTr="006804D6">
        <w:trPr>
          <w:cantSplit/>
        </w:trPr>
        <w:tc>
          <w:tcPr>
            <w:tcW w:w="1475" w:type="pct"/>
            <w:shd w:val="clear" w:color="auto" w:fill="E6E6E6"/>
          </w:tcPr>
          <w:p w14:paraId="1E3F7AEC" w14:textId="77777777" w:rsidR="007E024A" w:rsidRPr="00FC6C4D" w:rsidRDefault="007E024A" w:rsidP="009642CA">
            <w:pPr>
              <w:rPr>
                <w:rFonts w:eastAsia="MS Mincho"/>
                <w:color w:val="auto"/>
                <w:sz w:val="18"/>
                <w:szCs w:val="18"/>
              </w:rPr>
            </w:pPr>
            <w:r w:rsidRPr="00FC6C4D">
              <w:rPr>
                <w:rFonts w:eastAsia="MS Mincho"/>
                <w:color w:val="auto"/>
                <w:sz w:val="18"/>
                <w:szCs w:val="18"/>
              </w:rPr>
              <w:t>Purpose of data:</w:t>
            </w:r>
          </w:p>
        </w:tc>
        <w:tc>
          <w:tcPr>
            <w:tcW w:w="3525" w:type="pct"/>
            <w:shd w:val="clear" w:color="auto" w:fill="auto"/>
            <w:vAlign w:val="center"/>
          </w:tcPr>
          <w:p w14:paraId="045B74D2" w14:textId="77777777" w:rsidR="007E024A" w:rsidRPr="00FC6C4D" w:rsidRDefault="007E024A" w:rsidP="009642CA">
            <w:pPr>
              <w:rPr>
                <w:rFonts w:eastAsia="MS Mincho"/>
                <w:color w:val="auto"/>
                <w:sz w:val="18"/>
                <w:szCs w:val="18"/>
              </w:rPr>
            </w:pPr>
            <w:r w:rsidRPr="00FC6C4D">
              <w:rPr>
                <w:rFonts w:eastAsia="MS Mincho"/>
                <w:color w:val="auto"/>
                <w:sz w:val="18"/>
                <w:szCs w:val="18"/>
              </w:rPr>
              <w:t>Calculation of baseline emissions</w:t>
            </w:r>
          </w:p>
        </w:tc>
      </w:tr>
      <w:tr w:rsidR="00FC6C4D" w:rsidRPr="00FC6C4D" w14:paraId="1B40BB80" w14:textId="77777777" w:rsidTr="006804D6">
        <w:trPr>
          <w:cantSplit/>
        </w:trPr>
        <w:tc>
          <w:tcPr>
            <w:tcW w:w="1475" w:type="pct"/>
            <w:shd w:val="clear" w:color="auto" w:fill="E6E6E6"/>
          </w:tcPr>
          <w:p w14:paraId="07C18495" w14:textId="77777777" w:rsidR="007E024A" w:rsidRPr="00FC6C4D" w:rsidRDefault="007E024A" w:rsidP="009642CA">
            <w:pPr>
              <w:rPr>
                <w:rFonts w:eastAsia="MS Mincho"/>
                <w:color w:val="auto"/>
                <w:sz w:val="18"/>
                <w:szCs w:val="18"/>
              </w:rPr>
            </w:pPr>
            <w:r w:rsidRPr="00FC6C4D">
              <w:rPr>
                <w:rFonts w:eastAsia="MS Mincho"/>
                <w:color w:val="auto"/>
                <w:sz w:val="18"/>
                <w:szCs w:val="18"/>
              </w:rPr>
              <w:t>Additional comments:</w:t>
            </w:r>
          </w:p>
        </w:tc>
        <w:tc>
          <w:tcPr>
            <w:tcW w:w="3525" w:type="pct"/>
            <w:shd w:val="clear" w:color="auto" w:fill="auto"/>
          </w:tcPr>
          <w:p w14:paraId="2607FB4F" w14:textId="77777777" w:rsidR="007E024A" w:rsidRPr="00FC6C4D" w:rsidRDefault="007E024A" w:rsidP="009642CA">
            <w:pPr>
              <w:rPr>
                <w:rFonts w:eastAsia="MS Mincho"/>
                <w:color w:val="auto"/>
                <w:sz w:val="18"/>
                <w:szCs w:val="18"/>
              </w:rPr>
            </w:pPr>
            <w:r w:rsidRPr="00FC6C4D">
              <w:rPr>
                <w:rFonts w:eastAsia="MS Mincho"/>
                <w:color w:val="auto"/>
                <w:sz w:val="18"/>
                <w:szCs w:val="18"/>
              </w:rPr>
              <w:t>N/A</w:t>
            </w:r>
          </w:p>
        </w:tc>
      </w:tr>
    </w:tbl>
    <w:p w14:paraId="39134420" w14:textId="6547EBD3" w:rsidR="006D0E24" w:rsidRPr="00FC6C4D" w:rsidRDefault="006D0E24" w:rsidP="009026D0">
      <w:pPr>
        <w:spacing w:line="276" w:lineRule="auto"/>
        <w:rPr>
          <w:color w:val="auto"/>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838"/>
        <w:gridCol w:w="6784"/>
      </w:tblGrid>
      <w:tr w:rsidR="00FC6C4D" w:rsidRPr="00FC6C4D" w14:paraId="34E86BE9" w14:textId="77777777" w:rsidTr="006804D6">
        <w:trPr>
          <w:cantSplit/>
        </w:trPr>
        <w:tc>
          <w:tcPr>
            <w:tcW w:w="1475" w:type="pct"/>
            <w:shd w:val="clear" w:color="auto" w:fill="E6E6E6"/>
            <w:tcMar>
              <w:top w:w="62" w:type="dxa"/>
              <w:bottom w:w="62" w:type="dxa"/>
            </w:tcMar>
          </w:tcPr>
          <w:p w14:paraId="085BC1CC"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Data/parameter:</w:t>
            </w:r>
          </w:p>
        </w:tc>
        <w:tc>
          <w:tcPr>
            <w:tcW w:w="3525" w:type="pct"/>
            <w:shd w:val="clear" w:color="auto" w:fill="auto"/>
            <w:tcMar>
              <w:top w:w="62" w:type="dxa"/>
              <w:bottom w:w="62" w:type="dxa"/>
            </w:tcMar>
          </w:tcPr>
          <w:p w14:paraId="432671CC" w14:textId="77777777" w:rsidR="00920B86" w:rsidRPr="00FC6C4D" w:rsidRDefault="00920B86" w:rsidP="009642CA">
            <w:pPr>
              <w:rPr>
                <w:rFonts w:eastAsia="MS Mincho"/>
                <w:b/>
                <w:bCs/>
                <w:color w:val="auto"/>
                <w:sz w:val="18"/>
                <w:szCs w:val="18"/>
              </w:rPr>
            </w:pPr>
            <w:bookmarkStart w:id="54" w:name="_Hlk139288242"/>
            <w:r w:rsidRPr="00FC6C4D">
              <w:rPr>
                <w:rFonts w:eastAsia="MS Mincho"/>
                <w:b/>
                <w:bCs/>
                <w:color w:val="auto"/>
                <w:sz w:val="18"/>
                <w:szCs w:val="18"/>
              </w:rPr>
              <w:t>MS</w:t>
            </w:r>
            <w:r w:rsidRPr="00FC6C4D">
              <w:rPr>
                <w:rFonts w:eastAsia="MS Mincho"/>
                <w:b/>
                <w:bCs/>
                <w:color w:val="auto"/>
                <w:sz w:val="18"/>
                <w:szCs w:val="18"/>
                <w:vertAlign w:val="subscript"/>
              </w:rPr>
              <w:t>(</w:t>
            </w:r>
            <w:proofErr w:type="spellStart"/>
            <w:proofErr w:type="gramStart"/>
            <w:r w:rsidRPr="00FC6C4D">
              <w:rPr>
                <w:rFonts w:eastAsia="MS Mincho"/>
                <w:b/>
                <w:bCs/>
                <w:color w:val="auto"/>
                <w:sz w:val="18"/>
                <w:szCs w:val="18"/>
                <w:vertAlign w:val="subscript"/>
              </w:rPr>
              <w:t>T,S</w:t>
            </w:r>
            <w:proofErr w:type="gramEnd"/>
            <w:r w:rsidRPr="00FC6C4D">
              <w:rPr>
                <w:rFonts w:eastAsia="MS Mincho"/>
                <w:b/>
                <w:bCs/>
                <w:color w:val="auto"/>
                <w:sz w:val="18"/>
                <w:szCs w:val="18"/>
                <w:vertAlign w:val="subscript"/>
              </w:rPr>
              <w:t>,k</w:t>
            </w:r>
            <w:proofErr w:type="spellEnd"/>
            <w:r w:rsidRPr="00FC6C4D">
              <w:rPr>
                <w:rFonts w:eastAsia="MS Mincho"/>
                <w:b/>
                <w:bCs/>
                <w:color w:val="auto"/>
                <w:sz w:val="18"/>
                <w:szCs w:val="18"/>
                <w:vertAlign w:val="subscript"/>
              </w:rPr>
              <w:t>)</w:t>
            </w:r>
            <w:r w:rsidRPr="00FC6C4D">
              <w:rPr>
                <w:rFonts w:eastAsia="MS Mincho"/>
                <w:b/>
                <w:bCs/>
                <w:color w:val="auto"/>
                <w:sz w:val="18"/>
                <w:szCs w:val="18"/>
              </w:rPr>
              <w:t xml:space="preserve"> </w:t>
            </w:r>
            <w:bookmarkEnd w:id="54"/>
          </w:p>
        </w:tc>
      </w:tr>
      <w:tr w:rsidR="00FC6C4D" w:rsidRPr="00FC6C4D" w14:paraId="539FED10" w14:textId="77777777" w:rsidTr="006804D6">
        <w:trPr>
          <w:cantSplit/>
        </w:trPr>
        <w:tc>
          <w:tcPr>
            <w:tcW w:w="1475" w:type="pct"/>
            <w:shd w:val="clear" w:color="auto" w:fill="E6E6E6"/>
          </w:tcPr>
          <w:p w14:paraId="5380AA73" w14:textId="77777777" w:rsidR="00920B86" w:rsidRPr="00FC6C4D" w:rsidRDefault="00920B86" w:rsidP="009642CA">
            <w:pPr>
              <w:rPr>
                <w:rFonts w:eastAsia="MS Mincho"/>
                <w:color w:val="auto"/>
                <w:sz w:val="18"/>
                <w:szCs w:val="18"/>
              </w:rPr>
            </w:pPr>
            <w:r w:rsidRPr="00FC6C4D">
              <w:rPr>
                <w:rFonts w:eastAsia="MS Mincho"/>
                <w:color w:val="auto"/>
                <w:sz w:val="18"/>
                <w:szCs w:val="18"/>
              </w:rPr>
              <w:t>Unit</w:t>
            </w:r>
          </w:p>
        </w:tc>
        <w:tc>
          <w:tcPr>
            <w:tcW w:w="3525" w:type="pct"/>
            <w:shd w:val="clear" w:color="auto" w:fill="auto"/>
          </w:tcPr>
          <w:p w14:paraId="0A17F1B2" w14:textId="77777777" w:rsidR="00920B86" w:rsidRPr="00FC6C4D" w:rsidRDefault="00920B86" w:rsidP="009642CA">
            <w:pPr>
              <w:rPr>
                <w:rFonts w:eastAsia="MS Mincho"/>
                <w:color w:val="auto"/>
                <w:sz w:val="18"/>
                <w:szCs w:val="18"/>
              </w:rPr>
            </w:pPr>
            <w:r w:rsidRPr="00FC6C4D">
              <w:rPr>
                <w:rFonts w:eastAsia="MS Mincho"/>
                <w:color w:val="auto"/>
                <w:sz w:val="18"/>
                <w:szCs w:val="18"/>
              </w:rPr>
              <w:t xml:space="preserve">[-] % </w:t>
            </w:r>
          </w:p>
        </w:tc>
      </w:tr>
      <w:tr w:rsidR="00FC6C4D" w:rsidRPr="00FC6C4D" w14:paraId="0AF0AD1B" w14:textId="77777777" w:rsidTr="006804D6">
        <w:trPr>
          <w:cantSplit/>
        </w:trPr>
        <w:tc>
          <w:tcPr>
            <w:tcW w:w="1475" w:type="pct"/>
            <w:shd w:val="clear" w:color="auto" w:fill="E6E6E6"/>
          </w:tcPr>
          <w:p w14:paraId="39566FE1" w14:textId="77777777" w:rsidR="00920B86" w:rsidRPr="00FC6C4D" w:rsidRDefault="00920B86" w:rsidP="009642CA">
            <w:pPr>
              <w:rPr>
                <w:rFonts w:eastAsia="MS Mincho"/>
                <w:color w:val="auto"/>
                <w:sz w:val="18"/>
                <w:szCs w:val="18"/>
              </w:rPr>
            </w:pPr>
            <w:r w:rsidRPr="00FC6C4D">
              <w:rPr>
                <w:rFonts w:eastAsia="MS Mincho"/>
                <w:color w:val="auto"/>
                <w:sz w:val="18"/>
                <w:szCs w:val="18"/>
              </w:rPr>
              <w:t>Description</w:t>
            </w:r>
          </w:p>
        </w:tc>
        <w:tc>
          <w:tcPr>
            <w:tcW w:w="3525" w:type="pct"/>
            <w:shd w:val="clear" w:color="auto" w:fill="auto"/>
          </w:tcPr>
          <w:p w14:paraId="440EE840" w14:textId="77777777" w:rsidR="00920B86" w:rsidRPr="00FC6C4D" w:rsidRDefault="00920B86" w:rsidP="009642CA">
            <w:pPr>
              <w:rPr>
                <w:rFonts w:eastAsia="MS Mincho"/>
                <w:color w:val="auto"/>
                <w:sz w:val="18"/>
                <w:szCs w:val="18"/>
              </w:rPr>
            </w:pPr>
            <w:r w:rsidRPr="00FC6C4D">
              <w:rPr>
                <w:rFonts w:eastAsia="MS Mincho"/>
                <w:color w:val="auto"/>
                <w:sz w:val="18"/>
                <w:szCs w:val="18"/>
              </w:rPr>
              <w:t xml:space="preserve">Fraction of livestock category T's manure fed into the bio-digester, S in climate region k </w:t>
            </w:r>
          </w:p>
        </w:tc>
      </w:tr>
      <w:tr w:rsidR="00FC6C4D" w:rsidRPr="00FC6C4D" w14:paraId="2FBDB09C" w14:textId="77777777" w:rsidTr="006804D6">
        <w:trPr>
          <w:cantSplit/>
        </w:trPr>
        <w:tc>
          <w:tcPr>
            <w:tcW w:w="1475" w:type="pct"/>
            <w:shd w:val="clear" w:color="auto" w:fill="E6E6E6"/>
          </w:tcPr>
          <w:p w14:paraId="4E2D8DB8"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Measured/calculated/default</w:t>
            </w:r>
          </w:p>
        </w:tc>
        <w:tc>
          <w:tcPr>
            <w:tcW w:w="3525" w:type="pct"/>
            <w:shd w:val="clear" w:color="auto" w:fill="auto"/>
          </w:tcPr>
          <w:p w14:paraId="44A2AC6D" w14:textId="191D8924" w:rsidR="00920B86" w:rsidRPr="00FC6C4D" w:rsidRDefault="00920B86" w:rsidP="009642CA">
            <w:pPr>
              <w:rPr>
                <w:rFonts w:eastAsia="MS Mincho"/>
                <w:color w:val="auto"/>
                <w:sz w:val="18"/>
                <w:szCs w:val="18"/>
              </w:rPr>
            </w:pPr>
            <w:r w:rsidRPr="00FC6C4D">
              <w:rPr>
                <w:rFonts w:eastAsia="MS Mincho"/>
                <w:color w:val="auto"/>
                <w:sz w:val="18"/>
                <w:szCs w:val="18"/>
              </w:rPr>
              <w:t>Measured</w:t>
            </w:r>
            <w:r w:rsidR="00B31483">
              <w:rPr>
                <w:rFonts w:eastAsia="MS Mincho"/>
                <w:color w:val="auto"/>
                <w:sz w:val="18"/>
                <w:szCs w:val="18"/>
              </w:rPr>
              <w:t xml:space="preserve"> and calculated</w:t>
            </w:r>
          </w:p>
        </w:tc>
      </w:tr>
      <w:tr w:rsidR="00FC6C4D" w:rsidRPr="00FC6C4D" w14:paraId="63B2B2C7" w14:textId="77777777" w:rsidTr="006804D6">
        <w:trPr>
          <w:cantSplit/>
        </w:trPr>
        <w:tc>
          <w:tcPr>
            <w:tcW w:w="1475" w:type="pct"/>
            <w:shd w:val="clear" w:color="auto" w:fill="E6E6E6"/>
          </w:tcPr>
          <w:p w14:paraId="1B2D1070" w14:textId="77777777" w:rsidR="00920B86" w:rsidRPr="00FC6C4D" w:rsidRDefault="00920B86" w:rsidP="009642CA">
            <w:pPr>
              <w:rPr>
                <w:rFonts w:eastAsia="MS Mincho"/>
                <w:color w:val="auto"/>
                <w:sz w:val="18"/>
                <w:szCs w:val="18"/>
              </w:rPr>
            </w:pPr>
            <w:r w:rsidRPr="00FC6C4D">
              <w:rPr>
                <w:rFonts w:eastAsia="MS Mincho"/>
                <w:color w:val="auto"/>
                <w:sz w:val="18"/>
                <w:szCs w:val="18"/>
              </w:rPr>
              <w:t>Source of data</w:t>
            </w:r>
          </w:p>
        </w:tc>
        <w:tc>
          <w:tcPr>
            <w:tcW w:w="3525" w:type="pct"/>
            <w:shd w:val="clear" w:color="auto" w:fill="auto"/>
          </w:tcPr>
          <w:p w14:paraId="2ADC6245" w14:textId="6AB52F67" w:rsidR="00920B86" w:rsidRPr="00F87488" w:rsidRDefault="00920B86" w:rsidP="009642CA">
            <w:pPr>
              <w:rPr>
                <w:rFonts w:eastAsia="MS Mincho"/>
                <w:color w:val="auto"/>
                <w:sz w:val="18"/>
                <w:szCs w:val="18"/>
              </w:rPr>
            </w:pPr>
            <w:r w:rsidRPr="00F87488">
              <w:rPr>
                <w:rFonts w:eastAsia="MS Mincho"/>
                <w:color w:val="auto"/>
                <w:sz w:val="18"/>
                <w:szCs w:val="18"/>
              </w:rPr>
              <w:t xml:space="preserve">Excel file </w:t>
            </w:r>
            <w:r w:rsidR="00AB5E3B" w:rsidRPr="00F87488">
              <w:rPr>
                <w:rFonts w:eastAsia="MS Mincho"/>
                <w:color w:val="auto"/>
                <w:sz w:val="18"/>
                <w:szCs w:val="18"/>
              </w:rPr>
              <w:t>CPIII MP</w:t>
            </w:r>
            <w:r w:rsidR="00D76142" w:rsidRPr="00F87488">
              <w:rPr>
                <w:rFonts w:eastAsia="MS Mincho"/>
                <w:color w:val="auto"/>
                <w:sz w:val="18"/>
                <w:szCs w:val="18"/>
              </w:rPr>
              <w:t>V</w:t>
            </w:r>
            <w:r w:rsidRPr="00F87488">
              <w:rPr>
                <w:rFonts w:eastAsia="MS Mincho"/>
                <w:color w:val="auto"/>
                <w:sz w:val="18"/>
                <w:szCs w:val="18"/>
              </w:rPr>
              <w:t xml:space="preserve"> spreadsheet</w:t>
            </w:r>
            <w:r w:rsidR="006419B6" w:rsidRPr="00F87488">
              <w:rPr>
                <w:rFonts w:eastAsia="MS Mincho"/>
                <w:color w:val="auto"/>
                <w:sz w:val="18"/>
                <w:szCs w:val="18"/>
              </w:rPr>
              <w:t>,</w:t>
            </w:r>
            <w:r w:rsidRPr="00F87488">
              <w:rPr>
                <w:rFonts w:eastAsia="MS Mincho"/>
                <w:color w:val="auto"/>
                <w:sz w:val="18"/>
                <w:szCs w:val="18"/>
              </w:rPr>
              <w:t xml:space="preserve"> </w:t>
            </w:r>
            <w:r w:rsidR="00E910C3" w:rsidRPr="00F87488">
              <w:rPr>
                <w:rFonts w:eastAsia="MS Mincho"/>
                <w:color w:val="auto"/>
                <w:sz w:val="18"/>
                <w:szCs w:val="18"/>
              </w:rPr>
              <w:t xml:space="preserve">tab </w:t>
            </w:r>
            <w:r w:rsidRPr="00F87488">
              <w:rPr>
                <w:rFonts w:eastAsia="MS Mincho"/>
                <w:color w:val="auto"/>
                <w:sz w:val="18"/>
                <w:szCs w:val="18"/>
              </w:rPr>
              <w:t>MS</w:t>
            </w:r>
            <w:r w:rsidR="00C6161A" w:rsidRPr="00F87488">
              <w:rPr>
                <w:rFonts w:eastAsia="MS Mincho"/>
                <w:color w:val="auto"/>
                <w:sz w:val="18"/>
                <w:szCs w:val="18"/>
              </w:rPr>
              <w:t>_</w:t>
            </w:r>
            <w:r w:rsidRPr="00F87488">
              <w:rPr>
                <w:rFonts w:eastAsia="MS Mincho"/>
                <w:color w:val="auto"/>
                <w:sz w:val="18"/>
                <w:szCs w:val="18"/>
              </w:rPr>
              <w:t>AWMS</w:t>
            </w:r>
            <w:r w:rsidR="00C6161A" w:rsidRPr="00F87488">
              <w:rPr>
                <w:rFonts w:eastAsia="MS Mincho"/>
                <w:color w:val="auto"/>
                <w:sz w:val="18"/>
                <w:szCs w:val="18"/>
              </w:rPr>
              <w:t>,</w:t>
            </w:r>
            <w:r w:rsidR="00DA3281" w:rsidRPr="00F87488">
              <w:rPr>
                <w:rFonts w:eastAsia="MS Mincho"/>
                <w:color w:val="auto"/>
                <w:sz w:val="18"/>
                <w:szCs w:val="18"/>
              </w:rPr>
              <w:t xml:space="preserve"> cell </w:t>
            </w:r>
            <w:r w:rsidR="00166911" w:rsidRPr="00F87488">
              <w:rPr>
                <w:rFonts w:eastAsia="MS Mincho"/>
                <w:color w:val="auto"/>
                <w:sz w:val="18"/>
                <w:szCs w:val="18"/>
              </w:rPr>
              <w:t>C12</w:t>
            </w:r>
            <w:r w:rsidR="00DA3281" w:rsidRPr="00F87488">
              <w:rPr>
                <w:rFonts w:eastAsia="MS Mincho"/>
                <w:color w:val="auto"/>
                <w:sz w:val="18"/>
                <w:szCs w:val="18"/>
              </w:rPr>
              <w:t>:</w:t>
            </w:r>
            <w:r w:rsidR="00166911" w:rsidRPr="00F87488">
              <w:rPr>
                <w:rFonts w:eastAsia="MS Mincho"/>
                <w:color w:val="auto"/>
                <w:sz w:val="18"/>
                <w:szCs w:val="18"/>
              </w:rPr>
              <w:t>C14</w:t>
            </w:r>
            <w:r w:rsidR="00646003" w:rsidRPr="00F87488">
              <w:rPr>
                <w:rFonts w:eastAsia="MS Mincho"/>
                <w:color w:val="auto"/>
                <w:sz w:val="18"/>
                <w:szCs w:val="18"/>
              </w:rPr>
              <w:t xml:space="preserve"> and </w:t>
            </w:r>
            <w:r w:rsidR="00362A68" w:rsidRPr="00362A68">
              <w:rPr>
                <w:rFonts w:eastAsia="MS Mincho"/>
                <w:color w:val="auto"/>
                <w:sz w:val="18"/>
                <w:szCs w:val="18"/>
              </w:rPr>
              <w:t>Combined_Data_NBP_US-CMS-PFT_CP3MP5_2024</w:t>
            </w:r>
            <w:r w:rsidR="008069DC" w:rsidRPr="00F87488">
              <w:rPr>
                <w:rFonts w:eastAsia="MS Mincho"/>
                <w:color w:val="auto"/>
                <w:sz w:val="18"/>
                <w:szCs w:val="18"/>
              </w:rPr>
              <w:t xml:space="preserve">, Tab: </w:t>
            </w:r>
            <w:proofErr w:type="spellStart"/>
            <w:r w:rsidR="008069DC" w:rsidRPr="00F87488">
              <w:rPr>
                <w:rFonts w:eastAsia="MS Mincho"/>
                <w:color w:val="auto"/>
                <w:sz w:val="18"/>
                <w:szCs w:val="18"/>
              </w:rPr>
              <w:t>CMS_Analysis</w:t>
            </w:r>
            <w:proofErr w:type="spellEnd"/>
            <w:r w:rsidR="00DD7350" w:rsidRPr="00F87488">
              <w:rPr>
                <w:rFonts w:eastAsia="MS Mincho"/>
                <w:color w:val="auto"/>
                <w:sz w:val="18"/>
                <w:szCs w:val="18"/>
              </w:rPr>
              <w:t>.</w:t>
            </w:r>
          </w:p>
        </w:tc>
      </w:tr>
      <w:tr w:rsidR="00FC6C4D" w:rsidRPr="00FC6C4D" w14:paraId="4C1EE5DA" w14:textId="77777777" w:rsidTr="006804D6">
        <w:trPr>
          <w:cantSplit/>
        </w:trPr>
        <w:tc>
          <w:tcPr>
            <w:tcW w:w="1475" w:type="pct"/>
            <w:shd w:val="clear" w:color="auto" w:fill="E6E6E6"/>
          </w:tcPr>
          <w:p w14:paraId="59816198" w14:textId="77777777" w:rsidR="00920B86" w:rsidRPr="00FC6C4D" w:rsidRDefault="00920B86" w:rsidP="009642CA">
            <w:pPr>
              <w:rPr>
                <w:rFonts w:eastAsia="MS Mincho"/>
                <w:color w:val="auto"/>
                <w:sz w:val="18"/>
                <w:szCs w:val="18"/>
              </w:rPr>
            </w:pPr>
            <w:r w:rsidRPr="00FC6C4D">
              <w:rPr>
                <w:rFonts w:eastAsia="MS Mincho"/>
                <w:color w:val="auto"/>
                <w:sz w:val="18"/>
                <w:szCs w:val="18"/>
              </w:rPr>
              <w:t>Value(s) of monitored parameter</w:t>
            </w:r>
          </w:p>
        </w:tc>
        <w:tc>
          <w:tcPr>
            <w:tcW w:w="3525" w:type="pct"/>
            <w:shd w:val="clear" w:color="auto" w:fill="auto"/>
          </w:tcPr>
          <w:tbl>
            <w:tblPr>
              <w:tblW w:w="42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3"/>
              <w:gridCol w:w="2938"/>
            </w:tblGrid>
            <w:tr w:rsidR="00FC6C4D" w:rsidRPr="00212994" w14:paraId="2FA0694A" w14:textId="77777777" w:rsidTr="009642CA">
              <w:trPr>
                <w:trHeight w:val="300"/>
              </w:trPr>
              <w:tc>
                <w:tcPr>
                  <w:tcW w:w="1293" w:type="dxa"/>
                  <w:shd w:val="clear" w:color="auto" w:fill="auto"/>
                  <w:noWrap/>
                  <w:vAlign w:val="bottom"/>
                  <w:hideMark/>
                </w:tcPr>
                <w:p w14:paraId="5389F43C" w14:textId="77777777" w:rsidR="00920B86" w:rsidRPr="00212994" w:rsidRDefault="00920B86" w:rsidP="009642CA">
                  <w:pPr>
                    <w:rPr>
                      <w:rFonts w:eastAsia="MS Mincho"/>
                      <w:b/>
                      <w:bCs/>
                      <w:color w:val="auto"/>
                      <w:sz w:val="18"/>
                      <w:szCs w:val="18"/>
                    </w:rPr>
                  </w:pPr>
                  <w:r w:rsidRPr="00212994">
                    <w:rPr>
                      <w:rFonts w:eastAsia="MS Mincho"/>
                      <w:b/>
                      <w:bCs/>
                      <w:color w:val="auto"/>
                      <w:sz w:val="18"/>
                      <w:szCs w:val="18"/>
                    </w:rPr>
                    <w:t> Livestock</w:t>
                  </w:r>
                </w:p>
              </w:tc>
              <w:tc>
                <w:tcPr>
                  <w:tcW w:w="2938" w:type="dxa"/>
                  <w:shd w:val="clear" w:color="auto" w:fill="auto"/>
                  <w:noWrap/>
                  <w:vAlign w:val="bottom"/>
                  <w:hideMark/>
                </w:tcPr>
                <w:p w14:paraId="6E6B90D7" w14:textId="77777777" w:rsidR="00920B86" w:rsidRPr="00212994" w:rsidRDefault="00920B86" w:rsidP="009642CA">
                  <w:pPr>
                    <w:rPr>
                      <w:rFonts w:eastAsia="MS Mincho"/>
                      <w:b/>
                      <w:bCs/>
                      <w:color w:val="auto"/>
                      <w:sz w:val="18"/>
                      <w:szCs w:val="18"/>
                    </w:rPr>
                  </w:pPr>
                  <w:r w:rsidRPr="00212994">
                    <w:rPr>
                      <w:rFonts w:eastAsia="MS Mincho"/>
                      <w:b/>
                      <w:bCs/>
                      <w:color w:val="auto"/>
                      <w:sz w:val="18"/>
                      <w:szCs w:val="18"/>
                    </w:rPr>
                    <w:t>% fed into Biodigester</w:t>
                  </w:r>
                </w:p>
              </w:tc>
            </w:tr>
            <w:tr w:rsidR="00FC6C4D" w:rsidRPr="00212994" w14:paraId="54C75316" w14:textId="77777777" w:rsidTr="009642CA">
              <w:trPr>
                <w:trHeight w:val="300"/>
              </w:trPr>
              <w:tc>
                <w:tcPr>
                  <w:tcW w:w="1293" w:type="dxa"/>
                  <w:shd w:val="clear" w:color="auto" w:fill="auto"/>
                  <w:noWrap/>
                  <w:vAlign w:val="bottom"/>
                  <w:hideMark/>
                </w:tcPr>
                <w:p w14:paraId="37F405FD" w14:textId="77777777" w:rsidR="00F428D7" w:rsidRPr="00212994" w:rsidRDefault="00F428D7" w:rsidP="00F428D7">
                  <w:pPr>
                    <w:rPr>
                      <w:rFonts w:eastAsia="MS Mincho"/>
                      <w:color w:val="auto"/>
                      <w:sz w:val="18"/>
                      <w:szCs w:val="18"/>
                    </w:rPr>
                  </w:pPr>
                  <w:r w:rsidRPr="00212994">
                    <w:rPr>
                      <w:rFonts w:eastAsia="MS Mincho"/>
                      <w:color w:val="auto"/>
                      <w:sz w:val="18"/>
                      <w:szCs w:val="18"/>
                    </w:rPr>
                    <w:t>cow</w:t>
                  </w:r>
                </w:p>
              </w:tc>
              <w:tc>
                <w:tcPr>
                  <w:tcW w:w="2938" w:type="dxa"/>
                  <w:shd w:val="clear" w:color="000000" w:fill="F2F2F2"/>
                  <w:noWrap/>
                  <w:hideMark/>
                </w:tcPr>
                <w:p w14:paraId="2796870A" w14:textId="49B701A2" w:rsidR="00F428D7" w:rsidRPr="00212994" w:rsidRDefault="006E3DC1" w:rsidP="00F428D7">
                  <w:pPr>
                    <w:rPr>
                      <w:rFonts w:eastAsia="MS Mincho"/>
                      <w:color w:val="auto"/>
                      <w:sz w:val="18"/>
                      <w:szCs w:val="18"/>
                    </w:rPr>
                  </w:pPr>
                  <w:r w:rsidRPr="00212994">
                    <w:rPr>
                      <w:color w:val="auto"/>
                      <w:sz w:val="18"/>
                      <w:szCs w:val="18"/>
                    </w:rPr>
                    <w:t>5</w:t>
                  </w:r>
                  <w:r w:rsidR="005648E7" w:rsidRPr="00212994">
                    <w:rPr>
                      <w:color w:val="auto"/>
                      <w:sz w:val="18"/>
                      <w:szCs w:val="18"/>
                    </w:rPr>
                    <w:t>6</w:t>
                  </w:r>
                  <w:r w:rsidRPr="00212994">
                    <w:rPr>
                      <w:color w:val="auto"/>
                      <w:sz w:val="18"/>
                      <w:szCs w:val="18"/>
                    </w:rPr>
                    <w:t>.</w:t>
                  </w:r>
                  <w:r w:rsidR="00AF537E" w:rsidRPr="00212994">
                    <w:rPr>
                      <w:color w:val="auto"/>
                      <w:sz w:val="18"/>
                      <w:szCs w:val="18"/>
                    </w:rPr>
                    <w:t>73</w:t>
                  </w:r>
                  <w:r w:rsidR="00F428D7" w:rsidRPr="00212994">
                    <w:rPr>
                      <w:color w:val="auto"/>
                      <w:sz w:val="18"/>
                      <w:szCs w:val="18"/>
                    </w:rPr>
                    <w:t>%</w:t>
                  </w:r>
                </w:p>
              </w:tc>
            </w:tr>
            <w:tr w:rsidR="00FC6C4D" w:rsidRPr="00212994" w14:paraId="43230AFF" w14:textId="77777777" w:rsidTr="009642CA">
              <w:trPr>
                <w:trHeight w:val="300"/>
              </w:trPr>
              <w:tc>
                <w:tcPr>
                  <w:tcW w:w="1293" w:type="dxa"/>
                  <w:shd w:val="clear" w:color="auto" w:fill="auto"/>
                  <w:noWrap/>
                  <w:vAlign w:val="bottom"/>
                  <w:hideMark/>
                </w:tcPr>
                <w:p w14:paraId="7DCB65A1" w14:textId="77777777" w:rsidR="00F428D7" w:rsidRPr="00212994" w:rsidRDefault="00F428D7" w:rsidP="00F428D7">
                  <w:pPr>
                    <w:rPr>
                      <w:rFonts w:eastAsia="MS Mincho"/>
                      <w:color w:val="auto"/>
                      <w:sz w:val="18"/>
                      <w:szCs w:val="18"/>
                    </w:rPr>
                  </w:pPr>
                  <w:r w:rsidRPr="00212994">
                    <w:rPr>
                      <w:rFonts w:eastAsia="MS Mincho"/>
                      <w:color w:val="auto"/>
                      <w:sz w:val="18"/>
                      <w:szCs w:val="18"/>
                    </w:rPr>
                    <w:t>Pig</w:t>
                  </w:r>
                </w:p>
              </w:tc>
              <w:tc>
                <w:tcPr>
                  <w:tcW w:w="2938" w:type="dxa"/>
                  <w:shd w:val="clear" w:color="000000" w:fill="F2F2F2"/>
                  <w:noWrap/>
                  <w:hideMark/>
                </w:tcPr>
                <w:p w14:paraId="7F06CE3E" w14:textId="34BFAD42" w:rsidR="00F428D7" w:rsidRPr="00212994" w:rsidRDefault="00AF537E" w:rsidP="00F428D7">
                  <w:pPr>
                    <w:rPr>
                      <w:rFonts w:eastAsia="MS Mincho"/>
                      <w:color w:val="auto"/>
                      <w:sz w:val="18"/>
                      <w:szCs w:val="18"/>
                    </w:rPr>
                  </w:pPr>
                  <w:r w:rsidRPr="00212994">
                    <w:rPr>
                      <w:color w:val="auto"/>
                      <w:sz w:val="18"/>
                      <w:szCs w:val="18"/>
                    </w:rPr>
                    <w:t>73</w:t>
                  </w:r>
                  <w:r w:rsidR="00F428D7" w:rsidRPr="00212994">
                    <w:rPr>
                      <w:color w:val="auto"/>
                      <w:sz w:val="18"/>
                      <w:szCs w:val="18"/>
                    </w:rPr>
                    <w:t>.</w:t>
                  </w:r>
                  <w:r w:rsidRPr="00212994">
                    <w:rPr>
                      <w:color w:val="auto"/>
                      <w:sz w:val="18"/>
                      <w:szCs w:val="18"/>
                    </w:rPr>
                    <w:t>52</w:t>
                  </w:r>
                  <w:r w:rsidR="00F428D7" w:rsidRPr="00212994">
                    <w:rPr>
                      <w:color w:val="auto"/>
                      <w:sz w:val="18"/>
                      <w:szCs w:val="18"/>
                    </w:rPr>
                    <w:t>%</w:t>
                  </w:r>
                </w:p>
              </w:tc>
            </w:tr>
            <w:tr w:rsidR="00FC6C4D" w:rsidRPr="00212994" w14:paraId="7A8FBE51" w14:textId="77777777" w:rsidTr="009642CA">
              <w:trPr>
                <w:trHeight w:val="300"/>
              </w:trPr>
              <w:tc>
                <w:tcPr>
                  <w:tcW w:w="1293" w:type="dxa"/>
                  <w:shd w:val="clear" w:color="auto" w:fill="auto"/>
                  <w:noWrap/>
                  <w:vAlign w:val="bottom"/>
                  <w:hideMark/>
                </w:tcPr>
                <w:p w14:paraId="3269B6D3" w14:textId="77777777" w:rsidR="00F428D7" w:rsidRPr="00212994" w:rsidRDefault="00F428D7" w:rsidP="00F428D7">
                  <w:pPr>
                    <w:rPr>
                      <w:rFonts w:eastAsia="MS Mincho"/>
                      <w:color w:val="auto"/>
                      <w:sz w:val="18"/>
                      <w:szCs w:val="18"/>
                    </w:rPr>
                  </w:pPr>
                  <w:r w:rsidRPr="00212994">
                    <w:rPr>
                      <w:rFonts w:eastAsia="MS Mincho"/>
                      <w:color w:val="auto"/>
                      <w:sz w:val="18"/>
                      <w:szCs w:val="18"/>
                    </w:rPr>
                    <w:t>Buffalo</w:t>
                  </w:r>
                </w:p>
              </w:tc>
              <w:tc>
                <w:tcPr>
                  <w:tcW w:w="2938" w:type="dxa"/>
                  <w:shd w:val="clear" w:color="000000" w:fill="F2F2F2"/>
                  <w:noWrap/>
                  <w:hideMark/>
                </w:tcPr>
                <w:p w14:paraId="1C977C7E" w14:textId="38669E3C" w:rsidR="00F428D7" w:rsidRPr="00212994" w:rsidRDefault="00AF537E" w:rsidP="00F428D7">
                  <w:pPr>
                    <w:rPr>
                      <w:rFonts w:eastAsia="MS Mincho"/>
                      <w:color w:val="auto"/>
                      <w:sz w:val="18"/>
                      <w:szCs w:val="18"/>
                    </w:rPr>
                  </w:pPr>
                  <w:r w:rsidRPr="00212994">
                    <w:rPr>
                      <w:color w:val="auto"/>
                      <w:sz w:val="18"/>
                      <w:szCs w:val="18"/>
                    </w:rPr>
                    <w:t>52</w:t>
                  </w:r>
                  <w:r w:rsidR="00F428D7" w:rsidRPr="00212994">
                    <w:rPr>
                      <w:color w:val="auto"/>
                      <w:sz w:val="18"/>
                      <w:szCs w:val="18"/>
                    </w:rPr>
                    <w:t>.</w:t>
                  </w:r>
                  <w:r w:rsidR="006E3DC1" w:rsidRPr="00212994">
                    <w:rPr>
                      <w:color w:val="auto"/>
                      <w:sz w:val="18"/>
                      <w:szCs w:val="18"/>
                    </w:rPr>
                    <w:t>88</w:t>
                  </w:r>
                  <w:r w:rsidR="00F428D7" w:rsidRPr="00212994">
                    <w:rPr>
                      <w:color w:val="auto"/>
                      <w:sz w:val="18"/>
                      <w:szCs w:val="18"/>
                    </w:rPr>
                    <w:t>%</w:t>
                  </w:r>
                </w:p>
              </w:tc>
            </w:tr>
          </w:tbl>
          <w:p w14:paraId="778533BE" w14:textId="77777777" w:rsidR="00920B86" w:rsidRPr="00FC6C4D" w:rsidRDefault="00920B86" w:rsidP="009642CA">
            <w:pPr>
              <w:rPr>
                <w:rFonts w:eastAsia="MS Mincho"/>
                <w:color w:val="auto"/>
                <w:sz w:val="18"/>
                <w:szCs w:val="18"/>
              </w:rPr>
            </w:pPr>
          </w:p>
        </w:tc>
      </w:tr>
      <w:tr w:rsidR="00FC6C4D" w:rsidRPr="00FC6C4D" w14:paraId="581BAF40" w14:textId="77777777" w:rsidTr="006804D6">
        <w:trPr>
          <w:cantSplit/>
        </w:trPr>
        <w:tc>
          <w:tcPr>
            <w:tcW w:w="1475" w:type="pct"/>
            <w:shd w:val="clear" w:color="auto" w:fill="E6E6E6"/>
          </w:tcPr>
          <w:p w14:paraId="5864B057" w14:textId="77777777" w:rsidR="00920B86" w:rsidRPr="00FC6C4D" w:rsidRDefault="00920B86" w:rsidP="009642CA">
            <w:pPr>
              <w:rPr>
                <w:rFonts w:eastAsia="MS Mincho"/>
                <w:color w:val="auto"/>
                <w:sz w:val="18"/>
                <w:szCs w:val="18"/>
              </w:rPr>
            </w:pPr>
            <w:r w:rsidRPr="00FC6C4D">
              <w:rPr>
                <w:rFonts w:eastAsia="MS Mincho"/>
                <w:color w:val="auto"/>
                <w:sz w:val="18"/>
                <w:szCs w:val="18"/>
              </w:rPr>
              <w:t>Monitoring equipment</w:t>
            </w:r>
          </w:p>
        </w:tc>
        <w:tc>
          <w:tcPr>
            <w:tcW w:w="3525" w:type="pct"/>
            <w:shd w:val="clear" w:color="auto" w:fill="auto"/>
          </w:tcPr>
          <w:p w14:paraId="29CDD2C6" w14:textId="61BB9F5C" w:rsidR="00920B86" w:rsidRPr="00B81E33" w:rsidRDefault="00920B86" w:rsidP="009642CA">
            <w:pPr>
              <w:rPr>
                <w:rFonts w:eastAsia="MS Mincho"/>
                <w:color w:val="auto"/>
                <w:sz w:val="18"/>
                <w:szCs w:val="18"/>
                <w:highlight w:val="yellow"/>
              </w:rPr>
            </w:pPr>
            <w:r w:rsidRPr="00D24734">
              <w:rPr>
                <w:rFonts w:eastAsia="MS Mincho"/>
                <w:color w:val="auto"/>
                <w:sz w:val="18"/>
                <w:szCs w:val="18"/>
              </w:rPr>
              <w:t>Determined using survey methods</w:t>
            </w:r>
            <w:r w:rsidR="00F92B27" w:rsidRPr="00D24734">
              <w:rPr>
                <w:rFonts w:eastAsia="MS Mincho"/>
                <w:color w:val="auto"/>
                <w:sz w:val="18"/>
                <w:szCs w:val="18"/>
              </w:rPr>
              <w:t>: CMS survey</w:t>
            </w:r>
          </w:p>
        </w:tc>
      </w:tr>
      <w:tr w:rsidR="00FC6C4D" w:rsidRPr="00FC6C4D" w14:paraId="2D093A73" w14:textId="77777777" w:rsidTr="006804D6">
        <w:trPr>
          <w:cantSplit/>
        </w:trPr>
        <w:tc>
          <w:tcPr>
            <w:tcW w:w="1475" w:type="pct"/>
            <w:shd w:val="clear" w:color="auto" w:fill="E6E6E6"/>
          </w:tcPr>
          <w:p w14:paraId="391F025E"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Measuring/reading/recording frequency:</w:t>
            </w:r>
          </w:p>
        </w:tc>
        <w:tc>
          <w:tcPr>
            <w:tcW w:w="3525" w:type="pct"/>
            <w:shd w:val="clear" w:color="auto" w:fill="auto"/>
          </w:tcPr>
          <w:p w14:paraId="75AA9B00" w14:textId="77777777" w:rsidR="00920B86" w:rsidRPr="00FC6C4D" w:rsidRDefault="00920B86" w:rsidP="009642CA">
            <w:pPr>
              <w:rPr>
                <w:rFonts w:eastAsia="MS Mincho"/>
                <w:color w:val="auto"/>
                <w:sz w:val="18"/>
                <w:szCs w:val="18"/>
              </w:rPr>
            </w:pPr>
            <w:r w:rsidRPr="00FC6C4D">
              <w:rPr>
                <w:rFonts w:eastAsia="MS Mincho"/>
                <w:color w:val="auto"/>
                <w:sz w:val="18"/>
                <w:szCs w:val="18"/>
              </w:rPr>
              <w:t>Annual</w:t>
            </w:r>
          </w:p>
        </w:tc>
      </w:tr>
      <w:tr w:rsidR="00FC6C4D" w:rsidRPr="00FC6C4D" w14:paraId="0012733C" w14:textId="77777777" w:rsidTr="006804D6">
        <w:trPr>
          <w:cantSplit/>
        </w:trPr>
        <w:tc>
          <w:tcPr>
            <w:tcW w:w="1475" w:type="pct"/>
            <w:shd w:val="clear" w:color="auto" w:fill="E6E6E6"/>
          </w:tcPr>
          <w:p w14:paraId="56141389"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5" w:type="pct"/>
            <w:shd w:val="clear" w:color="auto" w:fill="auto"/>
          </w:tcPr>
          <w:p w14:paraId="3E9C4BFE" w14:textId="15810C30" w:rsidR="00594CD2" w:rsidRDefault="00B26DE7" w:rsidP="00822282">
            <w:pPr>
              <w:jc w:val="both"/>
              <w:rPr>
                <w:rFonts w:eastAsia="MS Mincho"/>
                <w:color w:val="auto"/>
                <w:sz w:val="18"/>
                <w:szCs w:val="18"/>
              </w:rPr>
            </w:pPr>
            <w:r>
              <w:rPr>
                <w:rFonts w:eastAsia="MS Mincho"/>
                <w:color w:val="auto"/>
                <w:sz w:val="18"/>
                <w:szCs w:val="18"/>
              </w:rPr>
              <w:t xml:space="preserve">First the manure management </w:t>
            </w:r>
            <w:r w:rsidR="00C27F02">
              <w:rPr>
                <w:rFonts w:eastAsia="MS Mincho"/>
                <w:color w:val="auto"/>
                <w:sz w:val="18"/>
                <w:szCs w:val="18"/>
              </w:rPr>
              <w:t>s</w:t>
            </w:r>
            <w:r>
              <w:rPr>
                <w:rFonts w:eastAsia="MS Mincho"/>
                <w:color w:val="auto"/>
                <w:sz w:val="18"/>
                <w:szCs w:val="18"/>
              </w:rPr>
              <w:t xml:space="preserve">ystem of the stabled animal </w:t>
            </w:r>
            <w:proofErr w:type="gramStart"/>
            <w:r>
              <w:rPr>
                <w:rFonts w:eastAsia="MS Mincho"/>
                <w:color w:val="auto"/>
                <w:sz w:val="18"/>
                <w:szCs w:val="18"/>
              </w:rPr>
              <w:t>were</w:t>
            </w:r>
            <w:proofErr w:type="gramEnd"/>
            <w:r>
              <w:rPr>
                <w:rFonts w:eastAsia="MS Mincho"/>
                <w:color w:val="auto"/>
                <w:sz w:val="18"/>
                <w:szCs w:val="18"/>
              </w:rPr>
              <w:t xml:space="preserve"> </w:t>
            </w:r>
            <w:r w:rsidR="00164967">
              <w:rPr>
                <w:rFonts w:eastAsia="MS Mincho"/>
                <w:color w:val="auto"/>
                <w:sz w:val="18"/>
                <w:szCs w:val="18"/>
              </w:rPr>
              <w:t>collected from the</w:t>
            </w:r>
            <w:r w:rsidR="00CD5B6D">
              <w:rPr>
                <w:rFonts w:eastAsia="MS Mincho"/>
                <w:color w:val="auto"/>
                <w:sz w:val="18"/>
                <w:szCs w:val="18"/>
              </w:rPr>
              <w:t xml:space="preserve"> CMS</w:t>
            </w:r>
            <w:r w:rsidR="00164967">
              <w:rPr>
                <w:rFonts w:eastAsia="MS Mincho"/>
                <w:color w:val="auto"/>
                <w:sz w:val="18"/>
                <w:szCs w:val="18"/>
              </w:rPr>
              <w:t xml:space="preserve"> survey </w:t>
            </w:r>
            <w:r w:rsidR="00C27F02">
              <w:rPr>
                <w:rFonts w:eastAsia="MS Mincho"/>
                <w:color w:val="auto"/>
                <w:sz w:val="18"/>
                <w:szCs w:val="18"/>
              </w:rPr>
              <w:t xml:space="preserve">in </w:t>
            </w:r>
            <w:r w:rsidR="007408C2">
              <w:rPr>
                <w:rFonts w:eastAsia="MS Mincho"/>
                <w:color w:val="auto"/>
                <w:sz w:val="18"/>
                <w:szCs w:val="18"/>
              </w:rPr>
              <w:t xml:space="preserve">percentage together with number of </w:t>
            </w:r>
            <w:r w:rsidR="00E80E22">
              <w:rPr>
                <w:rFonts w:eastAsia="MS Mincho"/>
                <w:color w:val="auto"/>
                <w:sz w:val="18"/>
                <w:szCs w:val="18"/>
              </w:rPr>
              <w:t xml:space="preserve">hours </w:t>
            </w:r>
            <w:r w:rsidR="007408C2">
              <w:rPr>
                <w:rFonts w:eastAsia="MS Mincho"/>
                <w:color w:val="auto"/>
                <w:sz w:val="18"/>
                <w:szCs w:val="18"/>
              </w:rPr>
              <w:t xml:space="preserve">animal staying in the stable </w:t>
            </w:r>
            <w:r w:rsidR="00F8532A">
              <w:rPr>
                <w:rFonts w:eastAsia="MS Mincho"/>
                <w:color w:val="auto"/>
                <w:sz w:val="18"/>
                <w:szCs w:val="18"/>
              </w:rPr>
              <w:t xml:space="preserve">or </w:t>
            </w:r>
            <w:r w:rsidR="00E80E22">
              <w:rPr>
                <w:rFonts w:eastAsia="MS Mincho"/>
                <w:color w:val="auto"/>
                <w:sz w:val="18"/>
                <w:szCs w:val="18"/>
              </w:rPr>
              <w:t>nearby</w:t>
            </w:r>
            <w:r w:rsidR="00F8532A">
              <w:rPr>
                <w:rFonts w:eastAsia="MS Mincho"/>
                <w:color w:val="auto"/>
                <w:sz w:val="18"/>
                <w:szCs w:val="18"/>
              </w:rPr>
              <w:t xml:space="preserve"> where the manure can be collected</w:t>
            </w:r>
            <w:r w:rsidR="00594CD2">
              <w:rPr>
                <w:rFonts w:eastAsia="MS Mincho"/>
                <w:color w:val="auto"/>
                <w:sz w:val="18"/>
                <w:szCs w:val="18"/>
              </w:rPr>
              <w:t xml:space="preserve"> as shown</w:t>
            </w:r>
            <w:r w:rsidR="00697B2C">
              <w:rPr>
                <w:rFonts w:eastAsia="MS Mincho"/>
                <w:color w:val="auto"/>
                <w:sz w:val="18"/>
                <w:szCs w:val="18"/>
              </w:rPr>
              <w:t xml:space="preserve"> in A. </w:t>
            </w:r>
            <w:r w:rsidR="00A00977">
              <w:rPr>
                <w:rFonts w:eastAsia="MS Mincho"/>
                <w:color w:val="auto"/>
                <w:sz w:val="18"/>
                <w:szCs w:val="18"/>
              </w:rPr>
              <w:t>Second</w:t>
            </w:r>
            <w:r w:rsidR="00697B2C">
              <w:rPr>
                <w:rFonts w:eastAsia="MS Mincho"/>
                <w:color w:val="auto"/>
                <w:sz w:val="18"/>
                <w:szCs w:val="18"/>
              </w:rPr>
              <w:t xml:space="preserve">, </w:t>
            </w:r>
            <w:r w:rsidR="00391101">
              <w:rPr>
                <w:rFonts w:eastAsia="MS Mincho"/>
                <w:color w:val="auto"/>
                <w:sz w:val="18"/>
                <w:szCs w:val="18"/>
              </w:rPr>
              <w:t xml:space="preserve">B is </w:t>
            </w:r>
            <w:r w:rsidR="00697B2C">
              <w:rPr>
                <w:rFonts w:eastAsia="MS Mincho"/>
                <w:color w:val="auto"/>
                <w:sz w:val="18"/>
                <w:szCs w:val="18"/>
              </w:rPr>
              <w:t>calculated</w:t>
            </w:r>
            <w:r w:rsidR="0086157B">
              <w:rPr>
                <w:rFonts w:eastAsia="MS Mincho"/>
                <w:color w:val="auto"/>
                <w:sz w:val="18"/>
                <w:szCs w:val="18"/>
              </w:rPr>
              <w:t xml:space="preserve"> B</w:t>
            </w:r>
            <w:r w:rsidR="00391101">
              <w:rPr>
                <w:rFonts w:eastAsia="MS Mincho"/>
                <w:color w:val="auto"/>
                <w:sz w:val="18"/>
                <w:szCs w:val="18"/>
              </w:rPr>
              <w:t xml:space="preserve">: </w:t>
            </w:r>
            <w:r w:rsidR="0086157B">
              <w:rPr>
                <w:rFonts w:eastAsia="MS Mincho"/>
                <w:color w:val="auto"/>
                <w:sz w:val="18"/>
                <w:szCs w:val="18"/>
              </w:rPr>
              <w:t xml:space="preserve"> A</w:t>
            </w:r>
            <w:r w:rsidR="00A84C61">
              <w:rPr>
                <w:rFonts w:eastAsia="MS Mincho"/>
                <w:color w:val="auto"/>
                <w:sz w:val="18"/>
                <w:szCs w:val="18"/>
              </w:rPr>
              <w:t xml:space="preserve"> </w:t>
            </w:r>
            <w:r w:rsidR="00CC3811">
              <w:rPr>
                <w:rFonts w:eastAsia="MS Mincho"/>
                <w:color w:val="auto"/>
                <w:sz w:val="18"/>
                <w:szCs w:val="18"/>
              </w:rPr>
              <w:t>* Hours stabled/</w:t>
            </w:r>
            <w:r w:rsidR="00A84C61">
              <w:rPr>
                <w:rFonts w:eastAsia="MS Mincho"/>
                <w:color w:val="auto"/>
                <w:sz w:val="18"/>
                <w:szCs w:val="18"/>
              </w:rPr>
              <w:t>24 hours</w:t>
            </w:r>
            <w:r w:rsidR="00AC7FD4">
              <w:rPr>
                <w:rFonts w:eastAsia="MS Mincho"/>
                <w:color w:val="auto"/>
                <w:sz w:val="18"/>
                <w:szCs w:val="18"/>
              </w:rPr>
              <w:t>; as shown in B.</w:t>
            </w:r>
          </w:p>
          <w:tbl>
            <w:tblPr>
              <w:tblW w:w="6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3"/>
              <w:gridCol w:w="2938"/>
              <w:gridCol w:w="2327"/>
            </w:tblGrid>
            <w:tr w:rsidR="002770B7" w:rsidRPr="00FC6C4D" w14:paraId="035FF731" w14:textId="7EBC6C7D" w:rsidTr="00711B7C">
              <w:trPr>
                <w:trHeight w:val="300"/>
              </w:trPr>
              <w:tc>
                <w:tcPr>
                  <w:tcW w:w="1293" w:type="dxa"/>
                  <w:shd w:val="clear" w:color="auto" w:fill="auto"/>
                  <w:noWrap/>
                  <w:vAlign w:val="bottom"/>
                </w:tcPr>
                <w:p w14:paraId="2FB0E1BF" w14:textId="50EDFC32" w:rsidR="002770B7" w:rsidRPr="00FC6C4D" w:rsidRDefault="002770B7" w:rsidP="00C013C8">
                  <w:pPr>
                    <w:rPr>
                      <w:rFonts w:eastAsia="MS Mincho"/>
                      <w:b/>
                      <w:bCs/>
                      <w:color w:val="auto"/>
                      <w:sz w:val="18"/>
                      <w:szCs w:val="18"/>
                    </w:rPr>
                  </w:pPr>
                  <w:r>
                    <w:rPr>
                      <w:rFonts w:eastAsia="MS Mincho"/>
                      <w:b/>
                      <w:bCs/>
                      <w:color w:val="auto"/>
                      <w:sz w:val="18"/>
                      <w:szCs w:val="18"/>
                    </w:rPr>
                    <w:t>A</w:t>
                  </w:r>
                </w:p>
              </w:tc>
              <w:tc>
                <w:tcPr>
                  <w:tcW w:w="5265" w:type="dxa"/>
                  <w:gridSpan w:val="2"/>
                  <w:shd w:val="clear" w:color="auto" w:fill="auto"/>
                  <w:noWrap/>
                  <w:vAlign w:val="bottom"/>
                </w:tcPr>
                <w:p w14:paraId="1D9B0015" w14:textId="5740B7DA" w:rsidR="002770B7" w:rsidRPr="00FC6C4D" w:rsidRDefault="002770B7" w:rsidP="00C013C8">
                  <w:pPr>
                    <w:rPr>
                      <w:rFonts w:eastAsia="MS Mincho"/>
                      <w:b/>
                      <w:bCs/>
                      <w:color w:val="auto"/>
                      <w:sz w:val="18"/>
                      <w:szCs w:val="18"/>
                    </w:rPr>
                  </w:pPr>
                </w:p>
              </w:tc>
            </w:tr>
            <w:tr w:rsidR="009A3816" w:rsidRPr="00FC6C4D" w14:paraId="04045C35" w14:textId="3918D3BE" w:rsidTr="00A26003">
              <w:trPr>
                <w:trHeight w:val="300"/>
              </w:trPr>
              <w:tc>
                <w:tcPr>
                  <w:tcW w:w="1293" w:type="dxa"/>
                  <w:shd w:val="clear" w:color="auto" w:fill="auto"/>
                  <w:noWrap/>
                  <w:vAlign w:val="bottom"/>
                  <w:hideMark/>
                </w:tcPr>
                <w:p w14:paraId="603468C2" w14:textId="77777777" w:rsidR="009A3816" w:rsidRPr="00FC6C4D" w:rsidRDefault="009A3816" w:rsidP="00C013C8">
                  <w:pPr>
                    <w:rPr>
                      <w:rFonts w:eastAsia="MS Mincho"/>
                      <w:b/>
                      <w:bCs/>
                      <w:color w:val="auto"/>
                      <w:sz w:val="18"/>
                      <w:szCs w:val="18"/>
                    </w:rPr>
                  </w:pPr>
                  <w:r w:rsidRPr="00FC6C4D">
                    <w:rPr>
                      <w:rFonts w:eastAsia="MS Mincho"/>
                      <w:b/>
                      <w:bCs/>
                      <w:color w:val="auto"/>
                      <w:sz w:val="18"/>
                      <w:szCs w:val="18"/>
                    </w:rPr>
                    <w:t> Livestock</w:t>
                  </w:r>
                </w:p>
              </w:tc>
              <w:tc>
                <w:tcPr>
                  <w:tcW w:w="2938" w:type="dxa"/>
                  <w:shd w:val="clear" w:color="auto" w:fill="auto"/>
                  <w:noWrap/>
                  <w:vAlign w:val="bottom"/>
                  <w:hideMark/>
                </w:tcPr>
                <w:p w14:paraId="55A3B284" w14:textId="77777777" w:rsidR="009A3816" w:rsidRPr="00FC6C4D" w:rsidRDefault="009A3816" w:rsidP="00C013C8">
                  <w:pPr>
                    <w:rPr>
                      <w:rFonts w:eastAsia="MS Mincho"/>
                      <w:b/>
                      <w:bCs/>
                      <w:color w:val="auto"/>
                      <w:sz w:val="18"/>
                      <w:szCs w:val="18"/>
                    </w:rPr>
                  </w:pPr>
                  <w:r w:rsidRPr="00FC6C4D">
                    <w:rPr>
                      <w:rFonts w:eastAsia="MS Mincho"/>
                      <w:b/>
                      <w:bCs/>
                      <w:color w:val="auto"/>
                      <w:sz w:val="18"/>
                      <w:szCs w:val="18"/>
                    </w:rPr>
                    <w:t>% fed into Biodigester</w:t>
                  </w:r>
                </w:p>
              </w:tc>
              <w:tc>
                <w:tcPr>
                  <w:tcW w:w="2327" w:type="dxa"/>
                </w:tcPr>
                <w:p w14:paraId="087FF0E0" w14:textId="26460765" w:rsidR="009A3816" w:rsidRPr="00FC6C4D" w:rsidRDefault="002770B7" w:rsidP="00C013C8">
                  <w:pPr>
                    <w:rPr>
                      <w:rFonts w:eastAsia="MS Mincho"/>
                      <w:b/>
                      <w:bCs/>
                      <w:color w:val="auto"/>
                      <w:sz w:val="18"/>
                      <w:szCs w:val="18"/>
                    </w:rPr>
                  </w:pPr>
                  <w:r>
                    <w:rPr>
                      <w:rFonts w:eastAsia="MS Mincho"/>
                      <w:b/>
                      <w:bCs/>
                      <w:color w:val="auto"/>
                      <w:sz w:val="18"/>
                      <w:szCs w:val="18"/>
                    </w:rPr>
                    <w:t>Hours stabled</w:t>
                  </w:r>
                </w:p>
              </w:tc>
            </w:tr>
            <w:tr w:rsidR="008E690B" w:rsidRPr="00FC6C4D" w14:paraId="1412EAF9" w14:textId="3D432C96" w:rsidTr="00A26003">
              <w:trPr>
                <w:trHeight w:val="300"/>
              </w:trPr>
              <w:tc>
                <w:tcPr>
                  <w:tcW w:w="1293" w:type="dxa"/>
                  <w:shd w:val="clear" w:color="auto" w:fill="auto"/>
                  <w:noWrap/>
                  <w:vAlign w:val="bottom"/>
                  <w:hideMark/>
                </w:tcPr>
                <w:p w14:paraId="36520019" w14:textId="77777777" w:rsidR="008E690B" w:rsidRPr="00FC6C4D" w:rsidRDefault="008E690B" w:rsidP="008E690B">
                  <w:pPr>
                    <w:rPr>
                      <w:rFonts w:eastAsia="MS Mincho"/>
                      <w:color w:val="auto"/>
                      <w:sz w:val="18"/>
                      <w:szCs w:val="18"/>
                    </w:rPr>
                  </w:pPr>
                  <w:r w:rsidRPr="00FC6C4D">
                    <w:rPr>
                      <w:rFonts w:eastAsia="MS Mincho"/>
                      <w:color w:val="auto"/>
                      <w:sz w:val="18"/>
                      <w:szCs w:val="18"/>
                    </w:rPr>
                    <w:t>cow</w:t>
                  </w:r>
                </w:p>
              </w:tc>
              <w:tc>
                <w:tcPr>
                  <w:tcW w:w="2938" w:type="dxa"/>
                  <w:shd w:val="clear" w:color="000000" w:fill="F2F2F2"/>
                  <w:noWrap/>
                  <w:vAlign w:val="bottom"/>
                  <w:hideMark/>
                </w:tcPr>
                <w:p w14:paraId="02DA8452" w14:textId="1BE33726" w:rsidR="008E690B" w:rsidRPr="00FC6C4D" w:rsidRDefault="00B85366" w:rsidP="008E690B">
                  <w:pPr>
                    <w:rPr>
                      <w:rFonts w:eastAsia="MS Mincho"/>
                      <w:color w:val="auto"/>
                      <w:sz w:val="18"/>
                      <w:szCs w:val="18"/>
                    </w:rPr>
                  </w:pPr>
                  <w:r>
                    <w:rPr>
                      <w:rFonts w:ascii="Calibri" w:hAnsi="Calibri" w:cs="Calibri"/>
                      <w:color w:val="000000"/>
                      <w:sz w:val="22"/>
                      <w:szCs w:val="22"/>
                    </w:rPr>
                    <w:t>69</w:t>
                  </w:r>
                  <w:r w:rsidR="008E690B">
                    <w:rPr>
                      <w:rFonts w:ascii="Calibri" w:hAnsi="Calibri" w:cs="Calibri"/>
                      <w:color w:val="000000"/>
                      <w:sz w:val="22"/>
                      <w:szCs w:val="22"/>
                    </w:rPr>
                    <w:t>.</w:t>
                  </w:r>
                  <w:r>
                    <w:rPr>
                      <w:rFonts w:ascii="Calibri" w:hAnsi="Calibri" w:cs="Calibri"/>
                      <w:color w:val="000000"/>
                      <w:sz w:val="22"/>
                      <w:szCs w:val="22"/>
                    </w:rPr>
                    <w:t>98</w:t>
                  </w:r>
                  <w:r w:rsidR="008E690B">
                    <w:rPr>
                      <w:rFonts w:ascii="Calibri" w:hAnsi="Calibri" w:cs="Calibri"/>
                      <w:color w:val="000000"/>
                      <w:sz w:val="22"/>
                      <w:szCs w:val="22"/>
                    </w:rPr>
                    <w:t>%</w:t>
                  </w:r>
                </w:p>
              </w:tc>
              <w:tc>
                <w:tcPr>
                  <w:tcW w:w="2327" w:type="dxa"/>
                  <w:shd w:val="clear" w:color="000000" w:fill="F2F2F2"/>
                  <w:vAlign w:val="bottom"/>
                </w:tcPr>
                <w:p w14:paraId="551242D8" w14:textId="76C779C1" w:rsidR="008E690B" w:rsidRPr="00FC6C4D" w:rsidRDefault="008E690B" w:rsidP="008E690B">
                  <w:pPr>
                    <w:rPr>
                      <w:color w:val="auto"/>
                    </w:rPr>
                  </w:pPr>
                  <w:r>
                    <w:rPr>
                      <w:rFonts w:ascii="Calibri" w:hAnsi="Calibri" w:cs="Calibri"/>
                      <w:color w:val="000000"/>
                      <w:sz w:val="22"/>
                      <w:szCs w:val="22"/>
                    </w:rPr>
                    <w:t>1</w:t>
                  </w:r>
                  <w:r w:rsidR="003C50A1">
                    <w:rPr>
                      <w:rFonts w:ascii="Calibri" w:hAnsi="Calibri" w:cs="Calibri"/>
                      <w:color w:val="000000"/>
                      <w:sz w:val="22"/>
                      <w:szCs w:val="22"/>
                    </w:rPr>
                    <w:t>9.46</w:t>
                  </w:r>
                </w:p>
              </w:tc>
            </w:tr>
            <w:tr w:rsidR="008E690B" w:rsidRPr="00FC6C4D" w14:paraId="007D3932" w14:textId="2EB1D0C4" w:rsidTr="00A26003">
              <w:trPr>
                <w:trHeight w:val="300"/>
              </w:trPr>
              <w:tc>
                <w:tcPr>
                  <w:tcW w:w="1293" w:type="dxa"/>
                  <w:shd w:val="clear" w:color="auto" w:fill="auto"/>
                  <w:noWrap/>
                  <w:vAlign w:val="bottom"/>
                  <w:hideMark/>
                </w:tcPr>
                <w:p w14:paraId="34CD1A3E" w14:textId="77777777" w:rsidR="008E690B" w:rsidRPr="00FC6C4D" w:rsidRDefault="008E690B" w:rsidP="008E690B">
                  <w:pPr>
                    <w:rPr>
                      <w:rFonts w:eastAsia="MS Mincho"/>
                      <w:color w:val="auto"/>
                      <w:sz w:val="18"/>
                      <w:szCs w:val="18"/>
                    </w:rPr>
                  </w:pPr>
                  <w:r w:rsidRPr="00FC6C4D">
                    <w:rPr>
                      <w:rFonts w:eastAsia="MS Mincho"/>
                      <w:color w:val="auto"/>
                      <w:sz w:val="18"/>
                      <w:szCs w:val="18"/>
                    </w:rPr>
                    <w:t>Pig</w:t>
                  </w:r>
                </w:p>
              </w:tc>
              <w:tc>
                <w:tcPr>
                  <w:tcW w:w="2938" w:type="dxa"/>
                  <w:shd w:val="clear" w:color="000000" w:fill="F2F2F2"/>
                  <w:noWrap/>
                  <w:vAlign w:val="bottom"/>
                  <w:hideMark/>
                </w:tcPr>
                <w:p w14:paraId="3B748774" w14:textId="5D96CFDB" w:rsidR="008E690B" w:rsidRPr="00FC6C4D" w:rsidRDefault="003C50A1" w:rsidP="008E690B">
                  <w:pPr>
                    <w:rPr>
                      <w:rFonts w:eastAsia="MS Mincho"/>
                      <w:color w:val="auto"/>
                      <w:sz w:val="18"/>
                      <w:szCs w:val="18"/>
                    </w:rPr>
                  </w:pPr>
                  <w:r>
                    <w:rPr>
                      <w:rFonts w:ascii="Calibri" w:hAnsi="Calibri" w:cs="Calibri"/>
                      <w:color w:val="000000"/>
                      <w:sz w:val="22"/>
                      <w:szCs w:val="22"/>
                    </w:rPr>
                    <w:t>73.52</w:t>
                  </w:r>
                  <w:r w:rsidR="008E690B">
                    <w:rPr>
                      <w:rFonts w:ascii="Calibri" w:hAnsi="Calibri" w:cs="Calibri"/>
                      <w:color w:val="000000"/>
                      <w:sz w:val="22"/>
                      <w:szCs w:val="22"/>
                    </w:rPr>
                    <w:t>%</w:t>
                  </w:r>
                </w:p>
              </w:tc>
              <w:tc>
                <w:tcPr>
                  <w:tcW w:w="2327" w:type="dxa"/>
                  <w:shd w:val="clear" w:color="000000" w:fill="F2F2F2"/>
                  <w:vAlign w:val="bottom"/>
                </w:tcPr>
                <w:p w14:paraId="76A2A8AC" w14:textId="7DB0F061" w:rsidR="008E690B" w:rsidRPr="00FC6C4D" w:rsidRDefault="008E690B" w:rsidP="008E690B">
                  <w:pPr>
                    <w:rPr>
                      <w:color w:val="auto"/>
                    </w:rPr>
                  </w:pPr>
                  <w:r>
                    <w:rPr>
                      <w:rFonts w:ascii="Calibri" w:hAnsi="Calibri" w:cs="Calibri"/>
                      <w:color w:val="000000"/>
                      <w:sz w:val="22"/>
                      <w:szCs w:val="22"/>
                    </w:rPr>
                    <w:t>2</w:t>
                  </w:r>
                  <w:r w:rsidR="003C50A1">
                    <w:rPr>
                      <w:rFonts w:ascii="Calibri" w:hAnsi="Calibri" w:cs="Calibri"/>
                      <w:color w:val="000000"/>
                      <w:sz w:val="22"/>
                      <w:szCs w:val="22"/>
                    </w:rPr>
                    <w:t>4.00</w:t>
                  </w:r>
                </w:p>
              </w:tc>
            </w:tr>
            <w:tr w:rsidR="008E690B" w:rsidRPr="00FC6C4D" w14:paraId="1E1B1CA9" w14:textId="7BBB28F5" w:rsidTr="00A26003">
              <w:trPr>
                <w:trHeight w:val="300"/>
              </w:trPr>
              <w:tc>
                <w:tcPr>
                  <w:tcW w:w="1293" w:type="dxa"/>
                  <w:shd w:val="clear" w:color="auto" w:fill="auto"/>
                  <w:noWrap/>
                  <w:vAlign w:val="bottom"/>
                  <w:hideMark/>
                </w:tcPr>
                <w:p w14:paraId="5F07F4A6" w14:textId="77777777" w:rsidR="008E690B" w:rsidRPr="00FC6C4D" w:rsidRDefault="008E690B" w:rsidP="008E690B">
                  <w:pPr>
                    <w:rPr>
                      <w:rFonts w:eastAsia="MS Mincho"/>
                      <w:color w:val="auto"/>
                      <w:sz w:val="18"/>
                      <w:szCs w:val="18"/>
                    </w:rPr>
                  </w:pPr>
                  <w:r w:rsidRPr="00FC6C4D">
                    <w:rPr>
                      <w:rFonts w:eastAsia="MS Mincho"/>
                      <w:color w:val="auto"/>
                      <w:sz w:val="18"/>
                      <w:szCs w:val="18"/>
                    </w:rPr>
                    <w:t>Buffalo</w:t>
                  </w:r>
                </w:p>
              </w:tc>
              <w:tc>
                <w:tcPr>
                  <w:tcW w:w="2938" w:type="dxa"/>
                  <w:shd w:val="clear" w:color="000000" w:fill="F2F2F2"/>
                  <w:noWrap/>
                  <w:vAlign w:val="bottom"/>
                  <w:hideMark/>
                </w:tcPr>
                <w:p w14:paraId="4F417B11" w14:textId="6801BEDE" w:rsidR="008E690B" w:rsidRPr="00FC6C4D" w:rsidRDefault="007F25C7" w:rsidP="008E690B">
                  <w:pPr>
                    <w:rPr>
                      <w:rFonts w:eastAsia="MS Mincho"/>
                      <w:color w:val="auto"/>
                      <w:sz w:val="18"/>
                      <w:szCs w:val="18"/>
                    </w:rPr>
                  </w:pPr>
                  <w:r>
                    <w:rPr>
                      <w:rFonts w:ascii="Calibri" w:hAnsi="Calibri" w:cs="Calibri"/>
                      <w:color w:val="000000"/>
                      <w:sz w:val="22"/>
                      <w:szCs w:val="22"/>
                    </w:rPr>
                    <w:t>72.41</w:t>
                  </w:r>
                  <w:r w:rsidR="008E690B">
                    <w:rPr>
                      <w:rFonts w:ascii="Calibri" w:hAnsi="Calibri" w:cs="Calibri"/>
                      <w:color w:val="000000"/>
                      <w:sz w:val="22"/>
                      <w:szCs w:val="22"/>
                    </w:rPr>
                    <w:t>%</w:t>
                  </w:r>
                </w:p>
              </w:tc>
              <w:tc>
                <w:tcPr>
                  <w:tcW w:w="2327" w:type="dxa"/>
                  <w:shd w:val="clear" w:color="000000" w:fill="F2F2F2"/>
                  <w:vAlign w:val="bottom"/>
                </w:tcPr>
                <w:p w14:paraId="561F420D" w14:textId="26043400" w:rsidR="008E690B" w:rsidRPr="00FC6C4D" w:rsidRDefault="008E690B" w:rsidP="008E690B">
                  <w:pPr>
                    <w:rPr>
                      <w:color w:val="auto"/>
                    </w:rPr>
                  </w:pPr>
                  <w:r>
                    <w:rPr>
                      <w:rFonts w:ascii="Calibri" w:hAnsi="Calibri" w:cs="Calibri"/>
                      <w:color w:val="000000"/>
                      <w:sz w:val="22"/>
                      <w:szCs w:val="22"/>
                    </w:rPr>
                    <w:t>17.</w:t>
                  </w:r>
                  <w:r w:rsidR="007F25C7">
                    <w:rPr>
                      <w:rFonts w:ascii="Calibri" w:hAnsi="Calibri" w:cs="Calibri"/>
                      <w:color w:val="000000"/>
                      <w:sz w:val="22"/>
                      <w:szCs w:val="22"/>
                    </w:rPr>
                    <w:t>5</w:t>
                  </w:r>
                  <w:r>
                    <w:rPr>
                      <w:rFonts w:ascii="Calibri" w:hAnsi="Calibri" w:cs="Calibri"/>
                      <w:color w:val="000000"/>
                      <w:sz w:val="22"/>
                      <w:szCs w:val="22"/>
                    </w:rPr>
                    <w:t>3</w:t>
                  </w:r>
                </w:p>
              </w:tc>
            </w:tr>
          </w:tbl>
          <w:p w14:paraId="0BC8DE66" w14:textId="0DAA3082" w:rsidR="00594CD2" w:rsidRDefault="00594CD2" w:rsidP="009642CA">
            <w:pPr>
              <w:rPr>
                <w:rFonts w:eastAsia="MS Mincho"/>
                <w:color w:val="auto"/>
                <w:sz w:val="18"/>
                <w:szCs w:val="18"/>
              </w:rPr>
            </w:pPr>
          </w:p>
          <w:tbl>
            <w:tblPr>
              <w:tblW w:w="569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40"/>
              <w:gridCol w:w="3954"/>
            </w:tblGrid>
            <w:tr w:rsidR="00A84D8D" w:rsidRPr="00FC6C4D" w14:paraId="42B49C70" w14:textId="77777777" w:rsidTr="00A26003">
              <w:trPr>
                <w:trHeight w:val="366"/>
              </w:trPr>
              <w:tc>
                <w:tcPr>
                  <w:tcW w:w="1740" w:type="dxa"/>
                  <w:shd w:val="clear" w:color="auto" w:fill="auto"/>
                  <w:noWrap/>
                  <w:vAlign w:val="bottom"/>
                </w:tcPr>
                <w:p w14:paraId="13DEF1CF" w14:textId="45FDA01E" w:rsidR="00A84D8D" w:rsidRPr="00FC6C4D" w:rsidRDefault="00A84D8D" w:rsidP="00AB5CCD">
                  <w:pPr>
                    <w:rPr>
                      <w:rFonts w:eastAsia="MS Mincho"/>
                      <w:b/>
                      <w:bCs/>
                      <w:color w:val="auto"/>
                      <w:sz w:val="18"/>
                      <w:szCs w:val="18"/>
                    </w:rPr>
                  </w:pPr>
                  <w:r>
                    <w:rPr>
                      <w:rFonts w:eastAsia="MS Mincho"/>
                      <w:b/>
                      <w:bCs/>
                      <w:color w:val="auto"/>
                      <w:sz w:val="18"/>
                      <w:szCs w:val="18"/>
                    </w:rPr>
                    <w:t>B</w:t>
                  </w:r>
                </w:p>
              </w:tc>
              <w:tc>
                <w:tcPr>
                  <w:tcW w:w="3954" w:type="dxa"/>
                  <w:shd w:val="clear" w:color="auto" w:fill="auto"/>
                  <w:noWrap/>
                  <w:vAlign w:val="bottom"/>
                </w:tcPr>
                <w:p w14:paraId="6AEF6152" w14:textId="77777777" w:rsidR="00A84D8D" w:rsidRPr="00FC6C4D" w:rsidRDefault="00A84D8D" w:rsidP="00AB5CCD">
                  <w:pPr>
                    <w:rPr>
                      <w:rFonts w:eastAsia="MS Mincho"/>
                      <w:b/>
                      <w:bCs/>
                      <w:color w:val="auto"/>
                      <w:sz w:val="18"/>
                      <w:szCs w:val="18"/>
                    </w:rPr>
                  </w:pPr>
                </w:p>
              </w:tc>
            </w:tr>
            <w:tr w:rsidR="00A84D8D" w:rsidRPr="00FC6C4D" w14:paraId="324D2A54" w14:textId="77777777" w:rsidTr="00A26003">
              <w:trPr>
                <w:trHeight w:val="366"/>
              </w:trPr>
              <w:tc>
                <w:tcPr>
                  <w:tcW w:w="1740" w:type="dxa"/>
                  <w:shd w:val="clear" w:color="auto" w:fill="auto"/>
                  <w:noWrap/>
                  <w:vAlign w:val="bottom"/>
                  <w:hideMark/>
                </w:tcPr>
                <w:p w14:paraId="0D8A64B5" w14:textId="77777777" w:rsidR="00A84D8D" w:rsidRPr="00FC6C4D" w:rsidRDefault="00A84D8D" w:rsidP="00AB5CCD">
                  <w:pPr>
                    <w:rPr>
                      <w:rFonts w:eastAsia="MS Mincho"/>
                      <w:b/>
                      <w:bCs/>
                      <w:color w:val="auto"/>
                      <w:sz w:val="18"/>
                      <w:szCs w:val="18"/>
                    </w:rPr>
                  </w:pPr>
                  <w:r w:rsidRPr="00FC6C4D">
                    <w:rPr>
                      <w:rFonts w:eastAsia="MS Mincho"/>
                      <w:b/>
                      <w:bCs/>
                      <w:color w:val="auto"/>
                      <w:sz w:val="18"/>
                      <w:szCs w:val="18"/>
                    </w:rPr>
                    <w:t> Livestock</w:t>
                  </w:r>
                </w:p>
              </w:tc>
              <w:tc>
                <w:tcPr>
                  <w:tcW w:w="3954" w:type="dxa"/>
                  <w:shd w:val="clear" w:color="auto" w:fill="auto"/>
                  <w:noWrap/>
                  <w:vAlign w:val="bottom"/>
                  <w:hideMark/>
                </w:tcPr>
                <w:p w14:paraId="1146316C" w14:textId="3E491E08" w:rsidR="00A84D8D" w:rsidRPr="00FC6C4D" w:rsidRDefault="00A84D8D" w:rsidP="00AB5CCD">
                  <w:pPr>
                    <w:rPr>
                      <w:rFonts w:eastAsia="MS Mincho"/>
                      <w:b/>
                      <w:bCs/>
                      <w:color w:val="auto"/>
                      <w:sz w:val="18"/>
                      <w:szCs w:val="18"/>
                    </w:rPr>
                  </w:pPr>
                  <w:r w:rsidRPr="00FC6C4D">
                    <w:rPr>
                      <w:rFonts w:eastAsia="MS Mincho"/>
                      <w:b/>
                      <w:bCs/>
                      <w:color w:val="auto"/>
                      <w:sz w:val="18"/>
                      <w:szCs w:val="18"/>
                    </w:rPr>
                    <w:t>% fed into Biodigester</w:t>
                  </w:r>
                  <w:r w:rsidR="005B2527">
                    <w:rPr>
                      <w:rFonts w:eastAsia="MS Mincho"/>
                      <w:b/>
                      <w:bCs/>
                      <w:color w:val="auto"/>
                      <w:sz w:val="18"/>
                      <w:szCs w:val="18"/>
                    </w:rPr>
                    <w:t xml:space="preserve"> in 24h</w:t>
                  </w:r>
                </w:p>
              </w:tc>
            </w:tr>
            <w:tr w:rsidR="00A84D8D" w:rsidRPr="00FC6C4D" w14:paraId="2439E204" w14:textId="77777777" w:rsidTr="00A26003">
              <w:trPr>
                <w:trHeight w:val="366"/>
              </w:trPr>
              <w:tc>
                <w:tcPr>
                  <w:tcW w:w="1740" w:type="dxa"/>
                  <w:shd w:val="clear" w:color="auto" w:fill="auto"/>
                  <w:noWrap/>
                  <w:vAlign w:val="bottom"/>
                  <w:hideMark/>
                </w:tcPr>
                <w:p w14:paraId="555DB354" w14:textId="77777777" w:rsidR="00A84D8D" w:rsidRPr="00FC6C4D" w:rsidRDefault="00A84D8D" w:rsidP="00AB5CCD">
                  <w:pPr>
                    <w:rPr>
                      <w:rFonts w:eastAsia="MS Mincho"/>
                      <w:color w:val="auto"/>
                      <w:sz w:val="18"/>
                      <w:szCs w:val="18"/>
                    </w:rPr>
                  </w:pPr>
                  <w:r w:rsidRPr="00FC6C4D">
                    <w:rPr>
                      <w:rFonts w:eastAsia="MS Mincho"/>
                      <w:color w:val="auto"/>
                      <w:sz w:val="18"/>
                      <w:szCs w:val="18"/>
                    </w:rPr>
                    <w:t>cow</w:t>
                  </w:r>
                </w:p>
              </w:tc>
              <w:tc>
                <w:tcPr>
                  <w:tcW w:w="3954" w:type="dxa"/>
                  <w:shd w:val="clear" w:color="000000" w:fill="F2F2F2"/>
                  <w:noWrap/>
                  <w:hideMark/>
                </w:tcPr>
                <w:p w14:paraId="06B57D0E" w14:textId="13381B64" w:rsidR="00A84D8D" w:rsidRPr="00FC6C4D" w:rsidRDefault="00A84D8D" w:rsidP="00AB5CCD">
                  <w:pPr>
                    <w:rPr>
                      <w:rFonts w:eastAsia="MS Mincho"/>
                      <w:color w:val="auto"/>
                      <w:sz w:val="18"/>
                      <w:szCs w:val="18"/>
                    </w:rPr>
                  </w:pPr>
                  <w:r w:rsidRPr="00FC6C4D">
                    <w:rPr>
                      <w:color w:val="auto"/>
                    </w:rPr>
                    <w:t>5</w:t>
                  </w:r>
                  <w:r w:rsidR="007F25C7">
                    <w:rPr>
                      <w:color w:val="auto"/>
                    </w:rPr>
                    <w:t>6</w:t>
                  </w:r>
                  <w:r w:rsidRPr="00FC6C4D">
                    <w:rPr>
                      <w:color w:val="auto"/>
                    </w:rPr>
                    <w:t>.</w:t>
                  </w:r>
                  <w:r w:rsidR="007F25C7">
                    <w:rPr>
                      <w:color w:val="auto"/>
                    </w:rPr>
                    <w:t>73</w:t>
                  </w:r>
                  <w:r w:rsidRPr="00FC6C4D">
                    <w:rPr>
                      <w:color w:val="auto"/>
                    </w:rPr>
                    <w:t>%</w:t>
                  </w:r>
                </w:p>
              </w:tc>
            </w:tr>
            <w:tr w:rsidR="00A84D8D" w:rsidRPr="00FC6C4D" w14:paraId="5841FC13" w14:textId="77777777" w:rsidTr="00A26003">
              <w:trPr>
                <w:trHeight w:val="366"/>
              </w:trPr>
              <w:tc>
                <w:tcPr>
                  <w:tcW w:w="1740" w:type="dxa"/>
                  <w:shd w:val="clear" w:color="auto" w:fill="auto"/>
                  <w:noWrap/>
                  <w:vAlign w:val="bottom"/>
                  <w:hideMark/>
                </w:tcPr>
                <w:p w14:paraId="5BA077DC" w14:textId="77777777" w:rsidR="00A84D8D" w:rsidRPr="00FC6C4D" w:rsidRDefault="00A84D8D" w:rsidP="00AB5CCD">
                  <w:pPr>
                    <w:rPr>
                      <w:rFonts w:eastAsia="MS Mincho"/>
                      <w:color w:val="auto"/>
                      <w:sz w:val="18"/>
                      <w:szCs w:val="18"/>
                    </w:rPr>
                  </w:pPr>
                  <w:r w:rsidRPr="00FC6C4D">
                    <w:rPr>
                      <w:rFonts w:eastAsia="MS Mincho"/>
                      <w:color w:val="auto"/>
                      <w:sz w:val="18"/>
                      <w:szCs w:val="18"/>
                    </w:rPr>
                    <w:t>Pig</w:t>
                  </w:r>
                </w:p>
              </w:tc>
              <w:tc>
                <w:tcPr>
                  <w:tcW w:w="3954" w:type="dxa"/>
                  <w:shd w:val="clear" w:color="000000" w:fill="F2F2F2"/>
                  <w:noWrap/>
                  <w:hideMark/>
                </w:tcPr>
                <w:p w14:paraId="36232CE8" w14:textId="36928922" w:rsidR="00A84D8D" w:rsidRPr="00FC6C4D" w:rsidRDefault="007F25C7" w:rsidP="00AB5CCD">
                  <w:pPr>
                    <w:rPr>
                      <w:rFonts w:eastAsia="MS Mincho"/>
                      <w:color w:val="auto"/>
                      <w:sz w:val="18"/>
                      <w:szCs w:val="18"/>
                    </w:rPr>
                  </w:pPr>
                  <w:r>
                    <w:rPr>
                      <w:color w:val="auto"/>
                    </w:rPr>
                    <w:t>73</w:t>
                  </w:r>
                  <w:r w:rsidR="00A84D8D" w:rsidRPr="00FC6C4D">
                    <w:rPr>
                      <w:color w:val="auto"/>
                    </w:rPr>
                    <w:t>.</w:t>
                  </w:r>
                  <w:r w:rsidR="009D49F1">
                    <w:rPr>
                      <w:color w:val="auto"/>
                    </w:rPr>
                    <w:t>52</w:t>
                  </w:r>
                  <w:r w:rsidR="00A84D8D" w:rsidRPr="00FC6C4D">
                    <w:rPr>
                      <w:color w:val="auto"/>
                    </w:rPr>
                    <w:t>%</w:t>
                  </w:r>
                </w:p>
              </w:tc>
            </w:tr>
            <w:tr w:rsidR="00A84D8D" w:rsidRPr="00FC6C4D" w14:paraId="3D5119B3" w14:textId="77777777" w:rsidTr="00A26003">
              <w:trPr>
                <w:trHeight w:val="366"/>
              </w:trPr>
              <w:tc>
                <w:tcPr>
                  <w:tcW w:w="1740" w:type="dxa"/>
                  <w:shd w:val="clear" w:color="auto" w:fill="auto"/>
                  <w:noWrap/>
                  <w:vAlign w:val="bottom"/>
                  <w:hideMark/>
                </w:tcPr>
                <w:p w14:paraId="76703A8B" w14:textId="77777777" w:rsidR="00A84D8D" w:rsidRPr="00FC6C4D" w:rsidRDefault="00A84D8D" w:rsidP="00AB5CCD">
                  <w:pPr>
                    <w:rPr>
                      <w:rFonts w:eastAsia="MS Mincho"/>
                      <w:color w:val="auto"/>
                      <w:sz w:val="18"/>
                      <w:szCs w:val="18"/>
                    </w:rPr>
                  </w:pPr>
                  <w:r w:rsidRPr="00FC6C4D">
                    <w:rPr>
                      <w:rFonts w:eastAsia="MS Mincho"/>
                      <w:color w:val="auto"/>
                      <w:sz w:val="18"/>
                      <w:szCs w:val="18"/>
                    </w:rPr>
                    <w:t>Buffalo</w:t>
                  </w:r>
                </w:p>
              </w:tc>
              <w:tc>
                <w:tcPr>
                  <w:tcW w:w="3954" w:type="dxa"/>
                  <w:shd w:val="clear" w:color="000000" w:fill="F2F2F2"/>
                  <w:noWrap/>
                  <w:hideMark/>
                </w:tcPr>
                <w:p w14:paraId="4A82D7F0" w14:textId="2EA3A25D" w:rsidR="00A84D8D" w:rsidRPr="00FC6C4D" w:rsidRDefault="009D49F1" w:rsidP="00AB5CCD">
                  <w:pPr>
                    <w:rPr>
                      <w:rFonts w:eastAsia="MS Mincho"/>
                      <w:color w:val="auto"/>
                      <w:sz w:val="18"/>
                      <w:szCs w:val="18"/>
                    </w:rPr>
                  </w:pPr>
                  <w:r>
                    <w:rPr>
                      <w:color w:val="auto"/>
                    </w:rPr>
                    <w:t>52</w:t>
                  </w:r>
                  <w:r w:rsidR="00A84D8D" w:rsidRPr="00FC6C4D">
                    <w:rPr>
                      <w:color w:val="auto"/>
                    </w:rPr>
                    <w:t>.88%</w:t>
                  </w:r>
                </w:p>
              </w:tc>
            </w:tr>
          </w:tbl>
          <w:p w14:paraId="5B3E4CBA" w14:textId="18E3E2F9" w:rsidR="00920B86" w:rsidRPr="00FC6C4D" w:rsidRDefault="00920B86" w:rsidP="009642CA">
            <w:pPr>
              <w:rPr>
                <w:rFonts w:eastAsia="MS Mincho"/>
                <w:color w:val="auto"/>
                <w:sz w:val="18"/>
                <w:szCs w:val="18"/>
              </w:rPr>
            </w:pPr>
          </w:p>
        </w:tc>
      </w:tr>
      <w:tr w:rsidR="00FC6C4D" w:rsidRPr="00FC6C4D" w14:paraId="1B72ACFE" w14:textId="77777777" w:rsidTr="006804D6">
        <w:trPr>
          <w:cantSplit/>
        </w:trPr>
        <w:tc>
          <w:tcPr>
            <w:tcW w:w="1475" w:type="pct"/>
            <w:shd w:val="clear" w:color="auto" w:fill="E6E6E6"/>
          </w:tcPr>
          <w:p w14:paraId="5EDB7B58" w14:textId="77777777" w:rsidR="00920B86" w:rsidRPr="00FC6C4D" w:rsidRDefault="00920B86" w:rsidP="009642CA">
            <w:pPr>
              <w:rPr>
                <w:rFonts w:eastAsia="MS Mincho"/>
                <w:color w:val="auto"/>
                <w:sz w:val="18"/>
                <w:szCs w:val="18"/>
              </w:rPr>
            </w:pPr>
            <w:r w:rsidRPr="00FC6C4D">
              <w:rPr>
                <w:rFonts w:eastAsia="MS Mincho"/>
                <w:color w:val="auto"/>
                <w:sz w:val="18"/>
                <w:szCs w:val="18"/>
              </w:rPr>
              <w:t>QA/QC procedures:</w:t>
            </w:r>
          </w:p>
        </w:tc>
        <w:tc>
          <w:tcPr>
            <w:tcW w:w="3525" w:type="pct"/>
            <w:shd w:val="clear" w:color="auto" w:fill="auto"/>
          </w:tcPr>
          <w:p w14:paraId="2517C1CD" w14:textId="77777777" w:rsidR="00920B86" w:rsidRPr="00FC6C4D" w:rsidRDefault="00920B86" w:rsidP="009642CA">
            <w:pPr>
              <w:rPr>
                <w:rFonts w:eastAsia="MS Mincho"/>
                <w:color w:val="auto"/>
                <w:sz w:val="18"/>
                <w:szCs w:val="18"/>
              </w:rPr>
            </w:pPr>
            <w:r w:rsidRPr="00FC6C4D">
              <w:rPr>
                <w:rFonts w:eastAsia="MS Mincho"/>
                <w:color w:val="auto"/>
                <w:sz w:val="18"/>
                <w:szCs w:val="18"/>
              </w:rPr>
              <w:t>Transparent data analysis and reporting</w:t>
            </w:r>
          </w:p>
        </w:tc>
      </w:tr>
      <w:tr w:rsidR="00FC6C4D" w:rsidRPr="00FC6C4D" w14:paraId="511371E0" w14:textId="77777777" w:rsidTr="006804D6">
        <w:trPr>
          <w:cantSplit/>
        </w:trPr>
        <w:tc>
          <w:tcPr>
            <w:tcW w:w="1475" w:type="pct"/>
            <w:shd w:val="clear" w:color="auto" w:fill="E6E6E6"/>
          </w:tcPr>
          <w:p w14:paraId="196345BF" w14:textId="77777777" w:rsidR="00920B86" w:rsidRPr="00FC6C4D" w:rsidRDefault="00920B86" w:rsidP="009642CA">
            <w:pPr>
              <w:rPr>
                <w:rFonts w:eastAsia="MS Mincho"/>
                <w:color w:val="auto"/>
                <w:sz w:val="18"/>
                <w:szCs w:val="18"/>
              </w:rPr>
            </w:pPr>
            <w:r w:rsidRPr="00FC6C4D">
              <w:rPr>
                <w:rFonts w:eastAsia="MS Mincho"/>
                <w:color w:val="auto"/>
                <w:sz w:val="18"/>
                <w:szCs w:val="18"/>
              </w:rPr>
              <w:t>Purpose of data:</w:t>
            </w:r>
          </w:p>
        </w:tc>
        <w:tc>
          <w:tcPr>
            <w:tcW w:w="3525" w:type="pct"/>
            <w:shd w:val="clear" w:color="auto" w:fill="auto"/>
          </w:tcPr>
          <w:p w14:paraId="10777014"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of contribution to SDG13</w:t>
            </w:r>
          </w:p>
        </w:tc>
      </w:tr>
      <w:tr w:rsidR="00FC6C4D" w:rsidRPr="00FC6C4D" w14:paraId="7583E258" w14:textId="77777777" w:rsidTr="006804D6">
        <w:trPr>
          <w:cantSplit/>
        </w:trPr>
        <w:tc>
          <w:tcPr>
            <w:tcW w:w="1475" w:type="pct"/>
            <w:shd w:val="clear" w:color="auto" w:fill="E6E6E6"/>
          </w:tcPr>
          <w:p w14:paraId="72048A92" w14:textId="77777777" w:rsidR="00920B86" w:rsidRPr="00FC6C4D" w:rsidRDefault="00920B86" w:rsidP="009642CA">
            <w:pPr>
              <w:rPr>
                <w:rFonts w:eastAsia="MS Mincho"/>
                <w:color w:val="auto"/>
                <w:sz w:val="18"/>
                <w:szCs w:val="18"/>
              </w:rPr>
            </w:pPr>
            <w:r w:rsidRPr="00FC6C4D">
              <w:rPr>
                <w:rFonts w:eastAsia="MS Mincho"/>
                <w:color w:val="auto"/>
                <w:sz w:val="18"/>
                <w:szCs w:val="18"/>
              </w:rPr>
              <w:t>Additional comments:</w:t>
            </w:r>
          </w:p>
        </w:tc>
        <w:tc>
          <w:tcPr>
            <w:tcW w:w="3525" w:type="pct"/>
            <w:shd w:val="clear" w:color="auto" w:fill="auto"/>
          </w:tcPr>
          <w:p w14:paraId="3344E7F8" w14:textId="77777777" w:rsidR="00920B86" w:rsidRPr="00FC6C4D" w:rsidRDefault="00920B86" w:rsidP="009642CA">
            <w:pPr>
              <w:rPr>
                <w:rFonts w:eastAsia="MS Mincho"/>
                <w:color w:val="auto"/>
                <w:sz w:val="18"/>
                <w:szCs w:val="18"/>
              </w:rPr>
            </w:pPr>
            <w:r w:rsidRPr="00FC6C4D">
              <w:rPr>
                <w:rFonts w:eastAsia="MS Mincho"/>
                <w:color w:val="auto"/>
                <w:sz w:val="18"/>
                <w:szCs w:val="18"/>
              </w:rPr>
              <w:t>There is only one climate region k in Cambodia</w:t>
            </w:r>
          </w:p>
        </w:tc>
      </w:tr>
    </w:tbl>
    <w:p w14:paraId="2D59BBF2" w14:textId="77777777" w:rsidR="00920B86" w:rsidRPr="00FC6C4D" w:rsidRDefault="00920B86" w:rsidP="00920B86">
      <w:pPr>
        <w:rPr>
          <w:rFonts w:eastAsia="MS Mincho"/>
          <w:color w:val="auto"/>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838"/>
        <w:gridCol w:w="6784"/>
      </w:tblGrid>
      <w:tr w:rsidR="00FC6C4D" w:rsidRPr="00FC6C4D" w14:paraId="21CE115B" w14:textId="77777777" w:rsidTr="001A0882">
        <w:trPr>
          <w:cantSplit/>
        </w:trPr>
        <w:tc>
          <w:tcPr>
            <w:tcW w:w="1475" w:type="pct"/>
            <w:shd w:val="clear" w:color="auto" w:fill="E6E6E6"/>
            <w:tcMar>
              <w:top w:w="62" w:type="dxa"/>
              <w:bottom w:w="62" w:type="dxa"/>
            </w:tcMar>
          </w:tcPr>
          <w:p w14:paraId="418192BE"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Data/parameter:</w:t>
            </w:r>
          </w:p>
        </w:tc>
        <w:tc>
          <w:tcPr>
            <w:tcW w:w="3525" w:type="pct"/>
            <w:shd w:val="clear" w:color="auto" w:fill="auto"/>
            <w:tcMar>
              <w:top w:w="62" w:type="dxa"/>
              <w:bottom w:w="62" w:type="dxa"/>
            </w:tcMar>
          </w:tcPr>
          <w:p w14:paraId="22E76302" w14:textId="77777777" w:rsidR="00920B86" w:rsidRPr="00FC6C4D" w:rsidRDefault="00920B86" w:rsidP="009642CA">
            <w:pPr>
              <w:rPr>
                <w:rFonts w:eastAsia="MS Mincho"/>
                <w:b/>
                <w:bCs/>
                <w:color w:val="auto"/>
                <w:sz w:val="18"/>
                <w:szCs w:val="18"/>
                <w:highlight w:val="yellow"/>
              </w:rPr>
            </w:pPr>
            <w:r w:rsidRPr="00FC6C4D">
              <w:rPr>
                <w:rFonts w:eastAsia="MS Mincho"/>
                <w:b/>
                <w:bCs/>
                <w:color w:val="auto"/>
                <w:sz w:val="18"/>
                <w:szCs w:val="18"/>
              </w:rPr>
              <w:t>MS</w:t>
            </w:r>
            <w:r w:rsidRPr="00FC6C4D">
              <w:rPr>
                <w:rFonts w:eastAsia="MS Mincho"/>
                <w:b/>
                <w:bCs/>
                <w:color w:val="auto"/>
                <w:sz w:val="18"/>
                <w:szCs w:val="18"/>
                <w:vertAlign w:val="subscript"/>
              </w:rPr>
              <w:t>(</w:t>
            </w:r>
            <w:proofErr w:type="gramStart"/>
            <w:r w:rsidRPr="00FC6C4D">
              <w:rPr>
                <w:rFonts w:eastAsia="MS Mincho"/>
                <w:b/>
                <w:bCs/>
                <w:color w:val="auto"/>
                <w:sz w:val="18"/>
                <w:szCs w:val="18"/>
                <w:vertAlign w:val="subscript"/>
              </w:rPr>
              <w:t>P,S</w:t>
            </w:r>
            <w:proofErr w:type="gramEnd"/>
            <w:r w:rsidRPr="00FC6C4D">
              <w:rPr>
                <w:rFonts w:eastAsia="MS Mincho"/>
                <w:b/>
                <w:bCs/>
                <w:color w:val="auto"/>
                <w:sz w:val="18"/>
                <w:szCs w:val="18"/>
                <w:vertAlign w:val="subscript"/>
              </w:rPr>
              <w:t>,K)</w:t>
            </w:r>
          </w:p>
        </w:tc>
      </w:tr>
      <w:tr w:rsidR="00FC6C4D" w:rsidRPr="00FC6C4D" w14:paraId="17390689" w14:textId="77777777" w:rsidTr="001A0882">
        <w:trPr>
          <w:cantSplit/>
        </w:trPr>
        <w:tc>
          <w:tcPr>
            <w:tcW w:w="1475" w:type="pct"/>
            <w:shd w:val="clear" w:color="auto" w:fill="E6E6E6"/>
          </w:tcPr>
          <w:p w14:paraId="797C8A6D" w14:textId="77777777" w:rsidR="00920B86" w:rsidRPr="00FC6C4D" w:rsidRDefault="00920B86" w:rsidP="009642CA">
            <w:pPr>
              <w:rPr>
                <w:rFonts w:eastAsia="MS Mincho"/>
                <w:color w:val="auto"/>
                <w:sz w:val="18"/>
                <w:szCs w:val="18"/>
              </w:rPr>
            </w:pPr>
            <w:r w:rsidRPr="00FC6C4D">
              <w:rPr>
                <w:rFonts w:eastAsia="MS Mincho"/>
                <w:color w:val="auto"/>
                <w:sz w:val="18"/>
                <w:szCs w:val="18"/>
              </w:rPr>
              <w:t>Unit</w:t>
            </w:r>
          </w:p>
        </w:tc>
        <w:tc>
          <w:tcPr>
            <w:tcW w:w="3525" w:type="pct"/>
            <w:shd w:val="clear" w:color="auto" w:fill="auto"/>
          </w:tcPr>
          <w:p w14:paraId="39D7648B" w14:textId="77777777" w:rsidR="00920B86" w:rsidRPr="00FC6C4D" w:rsidRDefault="00920B86" w:rsidP="009642CA">
            <w:pPr>
              <w:rPr>
                <w:rFonts w:eastAsia="MS Mincho"/>
                <w:color w:val="auto"/>
                <w:sz w:val="18"/>
                <w:szCs w:val="18"/>
              </w:rPr>
            </w:pPr>
            <w:r w:rsidRPr="00FC6C4D">
              <w:rPr>
                <w:rFonts w:eastAsia="MS Mincho"/>
                <w:color w:val="auto"/>
                <w:sz w:val="18"/>
                <w:szCs w:val="18"/>
              </w:rPr>
              <w:t>[-]</w:t>
            </w:r>
          </w:p>
        </w:tc>
      </w:tr>
      <w:tr w:rsidR="00FC6C4D" w:rsidRPr="00FC6C4D" w14:paraId="01B102A4" w14:textId="77777777" w:rsidTr="001A0882">
        <w:trPr>
          <w:cantSplit/>
        </w:trPr>
        <w:tc>
          <w:tcPr>
            <w:tcW w:w="1475" w:type="pct"/>
            <w:shd w:val="clear" w:color="auto" w:fill="E6E6E6"/>
          </w:tcPr>
          <w:p w14:paraId="01BC67AD" w14:textId="77777777" w:rsidR="00920B86" w:rsidRPr="00FC6C4D" w:rsidRDefault="00920B86" w:rsidP="009642CA">
            <w:pPr>
              <w:rPr>
                <w:rFonts w:eastAsia="MS Mincho"/>
                <w:color w:val="auto"/>
                <w:sz w:val="18"/>
                <w:szCs w:val="18"/>
              </w:rPr>
            </w:pPr>
            <w:r w:rsidRPr="00FC6C4D">
              <w:rPr>
                <w:rFonts w:eastAsia="MS Mincho"/>
                <w:color w:val="auto"/>
                <w:sz w:val="18"/>
                <w:szCs w:val="18"/>
              </w:rPr>
              <w:t>Description</w:t>
            </w:r>
          </w:p>
        </w:tc>
        <w:tc>
          <w:tcPr>
            <w:tcW w:w="3525" w:type="pct"/>
            <w:shd w:val="clear" w:color="auto" w:fill="auto"/>
          </w:tcPr>
          <w:p w14:paraId="33E20A47" w14:textId="0223A403" w:rsidR="00920B86" w:rsidRPr="00FC6C4D" w:rsidRDefault="00920B86" w:rsidP="009642CA">
            <w:pPr>
              <w:rPr>
                <w:rFonts w:eastAsia="MS Mincho"/>
                <w:color w:val="auto"/>
                <w:sz w:val="18"/>
                <w:szCs w:val="18"/>
              </w:rPr>
            </w:pPr>
            <w:r w:rsidRPr="00FC6C4D">
              <w:rPr>
                <w:rFonts w:eastAsia="MS Mincho"/>
                <w:color w:val="auto"/>
                <w:sz w:val="18"/>
                <w:szCs w:val="18"/>
              </w:rPr>
              <w:t>Fraction of livestock category T’s manure not fed in the biodigester</w:t>
            </w:r>
            <w:r w:rsidR="00496CFE">
              <w:rPr>
                <w:rFonts w:eastAsia="MS Mincho"/>
                <w:color w:val="auto"/>
                <w:sz w:val="18"/>
                <w:szCs w:val="18"/>
              </w:rPr>
              <w:t xml:space="preserve"> </w:t>
            </w:r>
            <w:r w:rsidRPr="00FC6C4D">
              <w:rPr>
                <w:rFonts w:eastAsia="MS Mincho"/>
                <w:color w:val="auto"/>
                <w:sz w:val="18"/>
                <w:szCs w:val="18"/>
              </w:rPr>
              <w:t>S in climate region k</w:t>
            </w:r>
          </w:p>
        </w:tc>
      </w:tr>
      <w:tr w:rsidR="00FC6C4D" w:rsidRPr="00FC6C4D" w14:paraId="2BF33EBB" w14:textId="77777777" w:rsidTr="001A0882">
        <w:trPr>
          <w:cantSplit/>
        </w:trPr>
        <w:tc>
          <w:tcPr>
            <w:tcW w:w="1475" w:type="pct"/>
            <w:shd w:val="clear" w:color="auto" w:fill="E6E6E6"/>
          </w:tcPr>
          <w:p w14:paraId="7EBF0492"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Measured/calculated/default</w:t>
            </w:r>
          </w:p>
        </w:tc>
        <w:tc>
          <w:tcPr>
            <w:tcW w:w="3525" w:type="pct"/>
            <w:shd w:val="clear" w:color="auto" w:fill="auto"/>
          </w:tcPr>
          <w:p w14:paraId="011F61B0" w14:textId="77777777" w:rsidR="00920B86" w:rsidRPr="00FC6C4D" w:rsidRDefault="00920B86" w:rsidP="009642CA">
            <w:pPr>
              <w:rPr>
                <w:rFonts w:eastAsia="MS Mincho"/>
                <w:color w:val="auto"/>
                <w:sz w:val="18"/>
                <w:szCs w:val="18"/>
              </w:rPr>
            </w:pPr>
            <w:r w:rsidRPr="00FC6C4D">
              <w:rPr>
                <w:rFonts w:eastAsia="MS Mincho"/>
                <w:color w:val="auto"/>
                <w:sz w:val="18"/>
                <w:szCs w:val="18"/>
              </w:rPr>
              <w:t xml:space="preserve">Measured and calculated </w:t>
            </w:r>
          </w:p>
        </w:tc>
      </w:tr>
      <w:tr w:rsidR="00FC6C4D" w:rsidRPr="00FC6C4D" w14:paraId="7F7DE9F6" w14:textId="77777777" w:rsidTr="001A0882">
        <w:trPr>
          <w:cantSplit/>
        </w:trPr>
        <w:tc>
          <w:tcPr>
            <w:tcW w:w="1475" w:type="pct"/>
            <w:shd w:val="clear" w:color="auto" w:fill="E6E6E6"/>
          </w:tcPr>
          <w:p w14:paraId="2DBA62B4" w14:textId="77777777" w:rsidR="00920B86" w:rsidRPr="00FC6C4D" w:rsidRDefault="00920B86" w:rsidP="009642CA">
            <w:pPr>
              <w:rPr>
                <w:rFonts w:eastAsia="MS Mincho"/>
                <w:color w:val="auto"/>
                <w:sz w:val="18"/>
                <w:szCs w:val="18"/>
              </w:rPr>
            </w:pPr>
            <w:r w:rsidRPr="00FC6C4D">
              <w:rPr>
                <w:rFonts w:eastAsia="MS Mincho"/>
                <w:color w:val="auto"/>
                <w:sz w:val="18"/>
                <w:szCs w:val="18"/>
              </w:rPr>
              <w:t>Source of data</w:t>
            </w:r>
          </w:p>
        </w:tc>
        <w:tc>
          <w:tcPr>
            <w:tcW w:w="3525" w:type="pct"/>
            <w:shd w:val="clear" w:color="auto" w:fill="auto"/>
          </w:tcPr>
          <w:p w14:paraId="62695F67" w14:textId="34B691BE" w:rsidR="00920B86" w:rsidRPr="00822282" w:rsidRDefault="00920B86" w:rsidP="00822282">
            <w:pPr>
              <w:jc w:val="both"/>
              <w:rPr>
                <w:rFonts w:eastAsia="MS Mincho"/>
                <w:color w:val="auto"/>
                <w:sz w:val="18"/>
                <w:szCs w:val="18"/>
              </w:rPr>
            </w:pPr>
            <w:r w:rsidRPr="00822282">
              <w:rPr>
                <w:rFonts w:eastAsia="MS Mincho"/>
                <w:color w:val="auto"/>
                <w:sz w:val="18"/>
                <w:szCs w:val="18"/>
              </w:rPr>
              <w:t xml:space="preserve">Excel file </w:t>
            </w:r>
            <w:r w:rsidR="00AB5E3B" w:rsidRPr="00822282">
              <w:rPr>
                <w:rFonts w:eastAsia="MS Mincho"/>
                <w:color w:val="auto"/>
                <w:sz w:val="18"/>
                <w:szCs w:val="18"/>
              </w:rPr>
              <w:t>CPIII MP</w:t>
            </w:r>
            <w:r w:rsidR="006E3DC1" w:rsidRPr="00822282">
              <w:rPr>
                <w:rFonts w:eastAsia="MS Mincho"/>
                <w:color w:val="auto"/>
                <w:sz w:val="18"/>
                <w:szCs w:val="18"/>
              </w:rPr>
              <w:t>V</w:t>
            </w:r>
            <w:r w:rsidRPr="00822282">
              <w:rPr>
                <w:rFonts w:eastAsia="MS Mincho"/>
                <w:color w:val="auto"/>
                <w:sz w:val="18"/>
                <w:szCs w:val="18"/>
              </w:rPr>
              <w:t xml:space="preserve"> spreadsheet </w:t>
            </w:r>
            <w:r w:rsidR="005A6DCB" w:rsidRPr="00822282">
              <w:rPr>
                <w:rFonts w:eastAsia="MS Mincho"/>
                <w:color w:val="auto"/>
                <w:sz w:val="18"/>
                <w:szCs w:val="18"/>
              </w:rPr>
              <w:t xml:space="preserve">tab </w:t>
            </w:r>
            <w:r w:rsidRPr="00822282">
              <w:rPr>
                <w:rFonts w:eastAsia="MS Mincho"/>
                <w:color w:val="auto"/>
                <w:sz w:val="18"/>
                <w:szCs w:val="18"/>
              </w:rPr>
              <w:t>MS</w:t>
            </w:r>
            <w:r w:rsidR="006E3DC1" w:rsidRPr="00822282">
              <w:rPr>
                <w:rFonts w:eastAsia="MS Mincho"/>
                <w:color w:val="auto"/>
                <w:sz w:val="18"/>
                <w:szCs w:val="18"/>
              </w:rPr>
              <w:t>_</w:t>
            </w:r>
            <w:r w:rsidRPr="00822282">
              <w:rPr>
                <w:rFonts w:eastAsia="MS Mincho"/>
                <w:color w:val="auto"/>
                <w:sz w:val="18"/>
                <w:szCs w:val="18"/>
              </w:rPr>
              <w:t>AWMS</w:t>
            </w:r>
            <w:r w:rsidR="00166911" w:rsidRPr="00822282">
              <w:rPr>
                <w:rFonts w:eastAsia="MS Mincho"/>
                <w:color w:val="auto"/>
                <w:sz w:val="18"/>
                <w:szCs w:val="18"/>
              </w:rPr>
              <w:t xml:space="preserve"> cell </w:t>
            </w:r>
            <w:r w:rsidR="00F04A94" w:rsidRPr="00822282">
              <w:rPr>
                <w:rFonts w:eastAsia="MS Mincho"/>
                <w:color w:val="auto"/>
                <w:sz w:val="18"/>
                <w:szCs w:val="18"/>
              </w:rPr>
              <w:t>D12:J14</w:t>
            </w:r>
            <w:r w:rsidR="00477763" w:rsidRPr="00822282">
              <w:rPr>
                <w:rFonts w:eastAsia="MS Mincho"/>
                <w:color w:val="auto"/>
                <w:sz w:val="18"/>
                <w:szCs w:val="18"/>
              </w:rPr>
              <w:t xml:space="preserve"> and </w:t>
            </w:r>
            <w:r w:rsidR="00084163" w:rsidRPr="00084163">
              <w:rPr>
                <w:rFonts w:eastAsia="MS Mincho"/>
                <w:color w:val="auto"/>
                <w:sz w:val="18"/>
                <w:szCs w:val="18"/>
              </w:rPr>
              <w:t>Combined_Data_NBP_US-CMS-PFT_CP3MP5_2024</w:t>
            </w:r>
            <w:r w:rsidR="00477763" w:rsidRPr="00822282">
              <w:rPr>
                <w:rFonts w:eastAsia="MS Mincho"/>
                <w:color w:val="auto"/>
                <w:sz w:val="18"/>
                <w:szCs w:val="18"/>
              </w:rPr>
              <w:t xml:space="preserve">, Tab: </w:t>
            </w:r>
            <w:proofErr w:type="spellStart"/>
            <w:r w:rsidR="00477763" w:rsidRPr="00822282">
              <w:rPr>
                <w:rFonts w:eastAsia="MS Mincho"/>
                <w:color w:val="auto"/>
                <w:sz w:val="18"/>
                <w:szCs w:val="18"/>
              </w:rPr>
              <w:t>CMS_Analysis</w:t>
            </w:r>
            <w:proofErr w:type="spellEnd"/>
          </w:p>
        </w:tc>
      </w:tr>
      <w:tr w:rsidR="00FC6C4D" w:rsidRPr="00FC6C4D" w14:paraId="188740D5" w14:textId="77777777" w:rsidTr="001A0882">
        <w:trPr>
          <w:cantSplit/>
        </w:trPr>
        <w:tc>
          <w:tcPr>
            <w:tcW w:w="1475" w:type="pct"/>
            <w:shd w:val="clear" w:color="auto" w:fill="E6E6E6"/>
          </w:tcPr>
          <w:p w14:paraId="1C858E56" w14:textId="77777777" w:rsidR="00920B86" w:rsidRPr="00FC6C4D" w:rsidRDefault="00920B86" w:rsidP="009642CA">
            <w:pPr>
              <w:rPr>
                <w:rFonts w:eastAsia="MS Mincho"/>
                <w:color w:val="auto"/>
                <w:sz w:val="18"/>
                <w:szCs w:val="18"/>
              </w:rPr>
            </w:pPr>
            <w:r w:rsidRPr="00FC6C4D">
              <w:rPr>
                <w:rFonts w:eastAsia="MS Mincho"/>
                <w:color w:val="auto"/>
                <w:sz w:val="18"/>
                <w:szCs w:val="18"/>
              </w:rPr>
              <w:t>Value(s) of monitored parameter</w:t>
            </w:r>
          </w:p>
        </w:tc>
        <w:tc>
          <w:tcPr>
            <w:tcW w:w="3525" w:type="pct"/>
            <w:shd w:val="clear" w:color="auto" w:fill="auto"/>
          </w:tcPr>
          <w:p w14:paraId="4AB23868" w14:textId="77777777" w:rsidR="00920B86" w:rsidRPr="00822282" w:rsidRDefault="00920B86" w:rsidP="009642CA">
            <w:pPr>
              <w:rPr>
                <w:rFonts w:eastAsia="MS Mincho"/>
                <w:color w:val="auto"/>
                <w:sz w:val="18"/>
                <w:szCs w:val="18"/>
              </w:rPr>
            </w:pPr>
            <w:r w:rsidRPr="00822282">
              <w:rPr>
                <w:rFonts w:eastAsia="MS Mincho"/>
                <w:color w:val="auto"/>
                <w:sz w:val="18"/>
                <w:szCs w:val="18"/>
              </w:rPr>
              <w:t>The MS of all the AWMS systems is shown below. The share not fed, is the sum of the non-biodigester AWMS systems:</w:t>
            </w:r>
          </w:p>
          <w:p w14:paraId="08CC167C" w14:textId="5B01FF30" w:rsidR="00920B86" w:rsidRPr="00822282" w:rsidRDefault="001A0882" w:rsidP="009642CA">
            <w:pPr>
              <w:rPr>
                <w:rFonts w:eastAsia="MS Mincho"/>
                <w:color w:val="auto"/>
                <w:sz w:val="18"/>
                <w:szCs w:val="18"/>
              </w:rPr>
            </w:pPr>
            <w:r>
              <w:rPr>
                <w:noProof/>
                <w14:cntxtAlts w14:val="0"/>
              </w:rPr>
              <w:t xml:space="preserve"> </w:t>
            </w:r>
            <w:r>
              <w:rPr>
                <w:noProof/>
                <w14:cntxtAlts w14:val="0"/>
              </w:rPr>
              <w:drawing>
                <wp:inline distT="0" distB="0" distL="0" distR="0" wp14:anchorId="0EC5AC8F" wp14:editId="07EC089F">
                  <wp:extent cx="4028536" cy="664247"/>
                  <wp:effectExtent l="0" t="0" r="0" b="2540"/>
                  <wp:docPr id="1388630286" name="Picture 1">
                    <a:extLst xmlns:a="http://schemas.openxmlformats.org/drawingml/2006/main">
                      <a:ext uri="{FF2B5EF4-FFF2-40B4-BE49-F238E27FC236}">
                        <a16:creationId xmlns:a16="http://schemas.microsoft.com/office/drawing/2014/main" id="{CF6CBF59-012D-E385-D8EA-BD54F2AEB63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a:extLst>
                              <a:ext uri="{FF2B5EF4-FFF2-40B4-BE49-F238E27FC236}">
                                <a16:creationId xmlns:a16="http://schemas.microsoft.com/office/drawing/2014/main" id="{CF6CBF59-012D-E385-D8EA-BD54F2AEB631}"/>
                              </a:ext>
                            </a:extLst>
                          </pic:cNvPr>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4052311" cy="668167"/>
                          </a:xfrm>
                          <a:prstGeom prst="rect">
                            <a:avLst/>
                          </a:prstGeom>
                          <a:noFill/>
                        </pic:spPr>
                      </pic:pic>
                    </a:graphicData>
                  </a:graphic>
                </wp:inline>
              </w:drawing>
            </w:r>
          </w:p>
        </w:tc>
      </w:tr>
      <w:tr w:rsidR="00FC6C4D" w:rsidRPr="00FC6C4D" w14:paraId="6DB47CCE" w14:textId="77777777" w:rsidTr="001A0882">
        <w:trPr>
          <w:cantSplit/>
        </w:trPr>
        <w:tc>
          <w:tcPr>
            <w:tcW w:w="1475" w:type="pct"/>
            <w:shd w:val="clear" w:color="auto" w:fill="E6E6E6"/>
          </w:tcPr>
          <w:p w14:paraId="17CEDE2F" w14:textId="77777777" w:rsidR="00920B86" w:rsidRPr="00FC6C4D" w:rsidRDefault="00920B86" w:rsidP="009642CA">
            <w:pPr>
              <w:rPr>
                <w:rFonts w:eastAsia="MS Mincho"/>
                <w:color w:val="auto"/>
                <w:sz w:val="18"/>
                <w:szCs w:val="18"/>
              </w:rPr>
            </w:pPr>
            <w:r w:rsidRPr="00FC6C4D">
              <w:rPr>
                <w:rFonts w:eastAsia="MS Mincho"/>
                <w:color w:val="auto"/>
                <w:sz w:val="18"/>
                <w:szCs w:val="18"/>
              </w:rPr>
              <w:t>Monitoring equipment</w:t>
            </w:r>
          </w:p>
        </w:tc>
        <w:tc>
          <w:tcPr>
            <w:tcW w:w="3525" w:type="pct"/>
            <w:shd w:val="clear" w:color="auto" w:fill="auto"/>
          </w:tcPr>
          <w:p w14:paraId="762E6A64" w14:textId="67E2C801" w:rsidR="00920B86" w:rsidRPr="00822282" w:rsidRDefault="00920B86" w:rsidP="009642CA">
            <w:pPr>
              <w:rPr>
                <w:rFonts w:eastAsia="MS Mincho"/>
                <w:color w:val="auto"/>
                <w:sz w:val="18"/>
                <w:szCs w:val="18"/>
              </w:rPr>
            </w:pPr>
            <w:r w:rsidRPr="00822282">
              <w:rPr>
                <w:rFonts w:eastAsia="MS Mincho"/>
                <w:color w:val="auto"/>
                <w:sz w:val="18"/>
                <w:szCs w:val="18"/>
              </w:rPr>
              <w:t>Determined using survey methods</w:t>
            </w:r>
            <w:r w:rsidR="006B16AC" w:rsidRPr="00822282">
              <w:rPr>
                <w:rFonts w:eastAsia="MS Mincho"/>
                <w:color w:val="auto"/>
                <w:sz w:val="18"/>
                <w:szCs w:val="18"/>
              </w:rPr>
              <w:t>: CMS survey.</w:t>
            </w:r>
          </w:p>
        </w:tc>
      </w:tr>
      <w:tr w:rsidR="00FC6C4D" w:rsidRPr="00FC6C4D" w14:paraId="5BCD9F76" w14:textId="77777777" w:rsidTr="001A0882">
        <w:trPr>
          <w:cantSplit/>
        </w:trPr>
        <w:tc>
          <w:tcPr>
            <w:tcW w:w="1475" w:type="pct"/>
            <w:shd w:val="clear" w:color="auto" w:fill="E6E6E6"/>
          </w:tcPr>
          <w:p w14:paraId="4024DC0E"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Measuring/reading/recording frequency:</w:t>
            </w:r>
          </w:p>
        </w:tc>
        <w:tc>
          <w:tcPr>
            <w:tcW w:w="3525" w:type="pct"/>
            <w:shd w:val="clear" w:color="auto" w:fill="auto"/>
          </w:tcPr>
          <w:p w14:paraId="611ACA3E" w14:textId="77777777" w:rsidR="00920B86" w:rsidRPr="00FC6C4D" w:rsidRDefault="00920B86" w:rsidP="009642CA">
            <w:pPr>
              <w:rPr>
                <w:rFonts w:eastAsia="MS Mincho"/>
                <w:color w:val="auto"/>
                <w:sz w:val="18"/>
                <w:szCs w:val="18"/>
                <w:lang w:bidi="km-KH"/>
              </w:rPr>
            </w:pPr>
            <w:r w:rsidRPr="00FC6C4D">
              <w:rPr>
                <w:rFonts w:eastAsia="MS Mincho"/>
                <w:color w:val="auto"/>
                <w:sz w:val="18"/>
                <w:szCs w:val="18"/>
              </w:rPr>
              <w:t>Annual</w:t>
            </w:r>
          </w:p>
        </w:tc>
      </w:tr>
      <w:tr w:rsidR="00FC6C4D" w:rsidRPr="00FC6C4D" w14:paraId="1DAD7759" w14:textId="77777777" w:rsidTr="001A0882">
        <w:trPr>
          <w:cantSplit/>
        </w:trPr>
        <w:tc>
          <w:tcPr>
            <w:tcW w:w="1475" w:type="pct"/>
            <w:shd w:val="clear" w:color="auto" w:fill="E6E6E6"/>
          </w:tcPr>
          <w:p w14:paraId="7A6B6421"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5" w:type="pct"/>
            <w:shd w:val="clear" w:color="auto" w:fill="auto"/>
          </w:tcPr>
          <w:p w14:paraId="04ED4645" w14:textId="77777777" w:rsidR="00920B86" w:rsidRPr="00FC6C4D" w:rsidRDefault="00920B86" w:rsidP="009642CA">
            <w:pPr>
              <w:rPr>
                <w:rFonts w:eastAsia="MS Mincho"/>
                <w:color w:val="auto"/>
                <w:sz w:val="18"/>
                <w:szCs w:val="18"/>
              </w:rPr>
            </w:pPr>
            <w:r w:rsidRPr="00FC6C4D">
              <w:rPr>
                <w:rFonts w:eastAsia="MS Mincho"/>
                <w:color w:val="auto"/>
                <w:sz w:val="18"/>
                <w:szCs w:val="18"/>
              </w:rPr>
              <w:t>N/A</w:t>
            </w:r>
          </w:p>
        </w:tc>
      </w:tr>
      <w:tr w:rsidR="00FC6C4D" w:rsidRPr="00FC6C4D" w14:paraId="1A892B13" w14:textId="77777777" w:rsidTr="001A0882">
        <w:trPr>
          <w:cantSplit/>
        </w:trPr>
        <w:tc>
          <w:tcPr>
            <w:tcW w:w="1475" w:type="pct"/>
            <w:shd w:val="clear" w:color="auto" w:fill="E6E6E6"/>
          </w:tcPr>
          <w:p w14:paraId="22C8403D" w14:textId="77777777" w:rsidR="00920B86" w:rsidRPr="00FC6C4D" w:rsidRDefault="00920B86" w:rsidP="009642CA">
            <w:pPr>
              <w:rPr>
                <w:rFonts w:eastAsia="MS Mincho"/>
                <w:color w:val="auto"/>
                <w:sz w:val="18"/>
                <w:szCs w:val="18"/>
              </w:rPr>
            </w:pPr>
            <w:r w:rsidRPr="00FC6C4D">
              <w:rPr>
                <w:rFonts w:eastAsia="MS Mincho"/>
                <w:color w:val="auto"/>
                <w:sz w:val="18"/>
                <w:szCs w:val="18"/>
              </w:rPr>
              <w:t>QA/QC procedures:</w:t>
            </w:r>
          </w:p>
        </w:tc>
        <w:tc>
          <w:tcPr>
            <w:tcW w:w="3525" w:type="pct"/>
            <w:shd w:val="clear" w:color="auto" w:fill="auto"/>
          </w:tcPr>
          <w:p w14:paraId="775532C2" w14:textId="77777777" w:rsidR="00920B86" w:rsidRPr="00FC6C4D" w:rsidRDefault="00920B86" w:rsidP="009642CA">
            <w:pPr>
              <w:rPr>
                <w:rFonts w:eastAsia="MS Mincho"/>
                <w:color w:val="auto"/>
                <w:sz w:val="18"/>
                <w:szCs w:val="18"/>
              </w:rPr>
            </w:pPr>
            <w:r w:rsidRPr="00FC6C4D">
              <w:rPr>
                <w:rFonts w:eastAsia="MS Mincho"/>
                <w:color w:val="auto"/>
                <w:sz w:val="18"/>
                <w:szCs w:val="18"/>
              </w:rPr>
              <w:t>Transparent data analysis and reporting</w:t>
            </w:r>
          </w:p>
        </w:tc>
      </w:tr>
      <w:tr w:rsidR="00FC6C4D" w:rsidRPr="00FC6C4D" w14:paraId="369FBB59" w14:textId="77777777" w:rsidTr="001A0882">
        <w:trPr>
          <w:cantSplit/>
        </w:trPr>
        <w:tc>
          <w:tcPr>
            <w:tcW w:w="1475" w:type="pct"/>
            <w:shd w:val="clear" w:color="auto" w:fill="E6E6E6"/>
          </w:tcPr>
          <w:p w14:paraId="1B462F47" w14:textId="77777777" w:rsidR="00920B86" w:rsidRPr="00FC6C4D" w:rsidRDefault="00920B86" w:rsidP="009642CA">
            <w:pPr>
              <w:rPr>
                <w:rFonts w:eastAsia="MS Mincho"/>
                <w:color w:val="auto"/>
                <w:sz w:val="18"/>
                <w:szCs w:val="18"/>
              </w:rPr>
            </w:pPr>
            <w:r w:rsidRPr="00FC6C4D">
              <w:rPr>
                <w:rFonts w:eastAsia="MS Mincho"/>
                <w:color w:val="auto"/>
                <w:sz w:val="18"/>
                <w:szCs w:val="18"/>
              </w:rPr>
              <w:t>Purpose of data:</w:t>
            </w:r>
          </w:p>
        </w:tc>
        <w:tc>
          <w:tcPr>
            <w:tcW w:w="3525" w:type="pct"/>
            <w:shd w:val="clear" w:color="auto" w:fill="auto"/>
          </w:tcPr>
          <w:p w14:paraId="6E90732F"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of contribution to SDG13</w:t>
            </w:r>
          </w:p>
        </w:tc>
      </w:tr>
      <w:tr w:rsidR="00FC6C4D" w:rsidRPr="00FC6C4D" w14:paraId="65275AD4" w14:textId="77777777" w:rsidTr="001A0882">
        <w:trPr>
          <w:cantSplit/>
        </w:trPr>
        <w:tc>
          <w:tcPr>
            <w:tcW w:w="1475" w:type="pct"/>
            <w:shd w:val="clear" w:color="auto" w:fill="E6E6E6"/>
          </w:tcPr>
          <w:p w14:paraId="28E3271D" w14:textId="77777777" w:rsidR="00920B86" w:rsidRPr="00FC6C4D" w:rsidRDefault="00920B86" w:rsidP="009642CA">
            <w:pPr>
              <w:rPr>
                <w:rFonts w:eastAsia="MS Mincho"/>
                <w:color w:val="auto"/>
                <w:sz w:val="18"/>
                <w:szCs w:val="18"/>
              </w:rPr>
            </w:pPr>
            <w:r w:rsidRPr="00FC6C4D">
              <w:rPr>
                <w:rFonts w:eastAsia="MS Mincho"/>
                <w:color w:val="auto"/>
                <w:sz w:val="18"/>
                <w:szCs w:val="18"/>
              </w:rPr>
              <w:t>Additional comments:</w:t>
            </w:r>
          </w:p>
        </w:tc>
        <w:tc>
          <w:tcPr>
            <w:tcW w:w="3525" w:type="pct"/>
            <w:shd w:val="clear" w:color="auto" w:fill="auto"/>
          </w:tcPr>
          <w:p w14:paraId="2D605EF3" w14:textId="77777777" w:rsidR="00920B86" w:rsidRPr="00FC6C4D" w:rsidRDefault="00920B86" w:rsidP="009642CA">
            <w:pPr>
              <w:rPr>
                <w:rFonts w:eastAsia="MS Mincho"/>
                <w:color w:val="auto"/>
                <w:sz w:val="18"/>
                <w:szCs w:val="18"/>
              </w:rPr>
            </w:pPr>
            <w:r w:rsidRPr="00FC6C4D">
              <w:rPr>
                <w:rFonts w:eastAsia="MS Mincho"/>
                <w:color w:val="auto"/>
                <w:sz w:val="18"/>
                <w:szCs w:val="18"/>
              </w:rPr>
              <w:t xml:space="preserve">The sum of the MS in the table in values applied is </w:t>
            </w:r>
            <w:proofErr w:type="spellStart"/>
            <w:r w:rsidRPr="00FC6C4D">
              <w:rPr>
                <w:rFonts w:eastAsia="MS Mincho"/>
                <w:color w:val="auto"/>
                <w:sz w:val="18"/>
                <w:szCs w:val="18"/>
              </w:rPr>
              <w:t>MS</w:t>
            </w:r>
            <w:r w:rsidRPr="00FC6C4D">
              <w:rPr>
                <w:rFonts w:eastAsia="MS Mincho"/>
                <w:color w:val="auto"/>
                <w:sz w:val="18"/>
                <w:szCs w:val="18"/>
                <w:vertAlign w:val="subscript"/>
              </w:rPr>
              <w:t>notfed</w:t>
            </w:r>
            <w:proofErr w:type="spellEnd"/>
            <w:r w:rsidRPr="00FC6C4D">
              <w:rPr>
                <w:rFonts w:eastAsia="MS Mincho"/>
                <w:color w:val="auto"/>
                <w:sz w:val="18"/>
                <w:szCs w:val="18"/>
              </w:rPr>
              <w:t>. The PP applies IPCC Tier 2 approach and will monitor the AWMS of the MS not fed into the digester. There is only one climate region k in Cambodia. Assumed is that manure excretion is on constant during the day and night on average and that the ratio of time not stabled is MS pasture. Thus if 8 hours are spent not stabled, the MS pasture is 8/24/100 = 30%</w:t>
            </w:r>
          </w:p>
        </w:tc>
      </w:tr>
    </w:tbl>
    <w:p w14:paraId="58C3D4D2" w14:textId="77777777" w:rsidR="00920B86" w:rsidRPr="00FC6C4D" w:rsidRDefault="00920B86" w:rsidP="00920B86">
      <w:pPr>
        <w:rPr>
          <w:rFonts w:eastAsia="MS Mincho"/>
          <w:color w:val="auto"/>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838"/>
        <w:gridCol w:w="6784"/>
      </w:tblGrid>
      <w:tr w:rsidR="00FC6C4D" w:rsidRPr="00FC6C4D" w14:paraId="440CC108" w14:textId="77777777" w:rsidTr="006804D6">
        <w:trPr>
          <w:cantSplit/>
        </w:trPr>
        <w:tc>
          <w:tcPr>
            <w:tcW w:w="1475" w:type="pct"/>
            <w:shd w:val="clear" w:color="auto" w:fill="E6E6E6"/>
            <w:tcMar>
              <w:top w:w="62" w:type="dxa"/>
              <w:bottom w:w="62" w:type="dxa"/>
            </w:tcMar>
          </w:tcPr>
          <w:p w14:paraId="5C73174C"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Data/parameter:</w:t>
            </w:r>
          </w:p>
        </w:tc>
        <w:tc>
          <w:tcPr>
            <w:tcW w:w="3525" w:type="pct"/>
            <w:shd w:val="clear" w:color="auto" w:fill="auto"/>
            <w:tcMar>
              <w:top w:w="62" w:type="dxa"/>
              <w:bottom w:w="62" w:type="dxa"/>
            </w:tcMar>
          </w:tcPr>
          <w:p w14:paraId="46519D4F"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N</w:t>
            </w:r>
            <w:r w:rsidRPr="00FC6C4D">
              <w:rPr>
                <w:rFonts w:eastAsia="MS Mincho"/>
                <w:b/>
                <w:bCs/>
                <w:color w:val="auto"/>
                <w:sz w:val="18"/>
                <w:szCs w:val="18"/>
                <w:vertAlign w:val="subscript"/>
              </w:rPr>
              <w:t>(T)</w:t>
            </w:r>
          </w:p>
        </w:tc>
      </w:tr>
      <w:tr w:rsidR="00FC6C4D" w:rsidRPr="00FC6C4D" w14:paraId="49EDFF92" w14:textId="77777777" w:rsidTr="006804D6">
        <w:trPr>
          <w:cantSplit/>
        </w:trPr>
        <w:tc>
          <w:tcPr>
            <w:tcW w:w="1475" w:type="pct"/>
            <w:shd w:val="clear" w:color="auto" w:fill="E6E6E6"/>
          </w:tcPr>
          <w:p w14:paraId="385627DF" w14:textId="77777777" w:rsidR="00920B86" w:rsidRPr="00FC6C4D" w:rsidRDefault="00920B86" w:rsidP="009642CA">
            <w:pPr>
              <w:rPr>
                <w:rFonts w:eastAsia="MS Mincho"/>
                <w:color w:val="auto"/>
                <w:sz w:val="18"/>
                <w:szCs w:val="18"/>
              </w:rPr>
            </w:pPr>
            <w:r w:rsidRPr="00FC6C4D">
              <w:rPr>
                <w:rFonts w:eastAsia="MS Mincho"/>
                <w:color w:val="auto"/>
                <w:sz w:val="18"/>
                <w:szCs w:val="18"/>
              </w:rPr>
              <w:t>Unit</w:t>
            </w:r>
          </w:p>
        </w:tc>
        <w:tc>
          <w:tcPr>
            <w:tcW w:w="3525" w:type="pct"/>
            <w:shd w:val="clear" w:color="auto" w:fill="auto"/>
          </w:tcPr>
          <w:p w14:paraId="5C44794A" w14:textId="77777777" w:rsidR="00920B86" w:rsidRPr="00FC6C4D" w:rsidRDefault="00920B86" w:rsidP="009642CA">
            <w:pPr>
              <w:rPr>
                <w:rFonts w:eastAsia="MS Mincho"/>
                <w:color w:val="auto"/>
                <w:sz w:val="18"/>
                <w:szCs w:val="18"/>
              </w:rPr>
            </w:pPr>
            <w:r w:rsidRPr="00FC6C4D">
              <w:rPr>
                <w:rFonts w:eastAsia="MS Mincho"/>
                <w:color w:val="auto"/>
                <w:sz w:val="18"/>
                <w:szCs w:val="18"/>
              </w:rPr>
              <w:t>[-]</w:t>
            </w:r>
          </w:p>
        </w:tc>
      </w:tr>
      <w:tr w:rsidR="00FC6C4D" w:rsidRPr="00FC6C4D" w14:paraId="189E562C" w14:textId="77777777" w:rsidTr="006804D6">
        <w:trPr>
          <w:cantSplit/>
        </w:trPr>
        <w:tc>
          <w:tcPr>
            <w:tcW w:w="1475" w:type="pct"/>
            <w:shd w:val="clear" w:color="auto" w:fill="E6E6E6"/>
          </w:tcPr>
          <w:p w14:paraId="4A726F43" w14:textId="77777777" w:rsidR="00920B86" w:rsidRPr="00FC6C4D" w:rsidRDefault="00920B86" w:rsidP="009642CA">
            <w:pPr>
              <w:rPr>
                <w:rFonts w:eastAsia="MS Mincho"/>
                <w:color w:val="auto"/>
                <w:sz w:val="18"/>
                <w:szCs w:val="18"/>
              </w:rPr>
            </w:pPr>
            <w:r w:rsidRPr="00FC6C4D">
              <w:rPr>
                <w:rFonts w:eastAsia="MS Mincho"/>
                <w:color w:val="auto"/>
                <w:sz w:val="18"/>
                <w:szCs w:val="18"/>
              </w:rPr>
              <w:t>Description</w:t>
            </w:r>
          </w:p>
        </w:tc>
        <w:tc>
          <w:tcPr>
            <w:tcW w:w="3525" w:type="pct"/>
            <w:shd w:val="clear" w:color="auto" w:fill="auto"/>
          </w:tcPr>
          <w:p w14:paraId="23233469" w14:textId="3DA58F6E" w:rsidR="00920B86" w:rsidRPr="00FC6C4D" w:rsidRDefault="00920B86" w:rsidP="009642CA">
            <w:pPr>
              <w:rPr>
                <w:rFonts w:eastAsia="MS Mincho"/>
                <w:color w:val="auto"/>
                <w:sz w:val="18"/>
                <w:szCs w:val="18"/>
              </w:rPr>
            </w:pPr>
            <w:r w:rsidRPr="00FC6C4D">
              <w:rPr>
                <w:rFonts w:eastAsia="MS Mincho"/>
                <w:color w:val="auto"/>
                <w:sz w:val="18"/>
                <w:szCs w:val="18"/>
              </w:rPr>
              <w:t>Number of animals of livestock category T</w:t>
            </w:r>
            <w:r w:rsidR="001F6D61">
              <w:rPr>
                <w:rFonts w:eastAsia="MS Mincho"/>
                <w:color w:val="auto"/>
                <w:sz w:val="18"/>
                <w:szCs w:val="18"/>
              </w:rPr>
              <w:t xml:space="preserve"> per household</w:t>
            </w:r>
          </w:p>
        </w:tc>
      </w:tr>
      <w:tr w:rsidR="00FC6C4D" w:rsidRPr="00FC6C4D" w14:paraId="52C8BC99" w14:textId="77777777" w:rsidTr="006804D6">
        <w:trPr>
          <w:cantSplit/>
        </w:trPr>
        <w:tc>
          <w:tcPr>
            <w:tcW w:w="1475" w:type="pct"/>
            <w:shd w:val="clear" w:color="auto" w:fill="E6E6E6"/>
          </w:tcPr>
          <w:p w14:paraId="0D5C880A"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Measured/calculated/default</w:t>
            </w:r>
          </w:p>
        </w:tc>
        <w:tc>
          <w:tcPr>
            <w:tcW w:w="3525" w:type="pct"/>
            <w:shd w:val="clear" w:color="auto" w:fill="auto"/>
          </w:tcPr>
          <w:p w14:paraId="31DBA7FF"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w:t>
            </w:r>
          </w:p>
        </w:tc>
      </w:tr>
      <w:tr w:rsidR="00FC6C4D" w:rsidRPr="00FC6C4D" w14:paraId="3596E807" w14:textId="77777777" w:rsidTr="006804D6">
        <w:trPr>
          <w:cantSplit/>
        </w:trPr>
        <w:tc>
          <w:tcPr>
            <w:tcW w:w="1475" w:type="pct"/>
            <w:shd w:val="clear" w:color="auto" w:fill="E6E6E6"/>
          </w:tcPr>
          <w:p w14:paraId="79F8270D" w14:textId="77777777" w:rsidR="00920B86" w:rsidRPr="00FC6C4D" w:rsidRDefault="00920B86" w:rsidP="009642CA">
            <w:pPr>
              <w:rPr>
                <w:rFonts w:eastAsia="MS Mincho"/>
                <w:color w:val="auto"/>
                <w:sz w:val="18"/>
                <w:szCs w:val="18"/>
              </w:rPr>
            </w:pPr>
            <w:r w:rsidRPr="00FC6C4D">
              <w:rPr>
                <w:rFonts w:eastAsia="MS Mincho"/>
                <w:color w:val="auto"/>
                <w:sz w:val="18"/>
                <w:szCs w:val="18"/>
              </w:rPr>
              <w:t>Source of data</w:t>
            </w:r>
          </w:p>
        </w:tc>
        <w:tc>
          <w:tcPr>
            <w:tcW w:w="3525" w:type="pct"/>
            <w:shd w:val="clear" w:color="auto" w:fill="auto"/>
          </w:tcPr>
          <w:p w14:paraId="3FFF0606" w14:textId="61923ACA" w:rsidR="00920B86" w:rsidRPr="00496CFE" w:rsidRDefault="00920B86" w:rsidP="009642CA">
            <w:pPr>
              <w:rPr>
                <w:rFonts w:eastAsia="MS Mincho"/>
                <w:color w:val="auto"/>
                <w:sz w:val="18"/>
                <w:szCs w:val="18"/>
              </w:rPr>
            </w:pPr>
            <w:r w:rsidRPr="00496CFE">
              <w:rPr>
                <w:rFonts w:eastAsia="MS Mincho"/>
                <w:color w:val="auto"/>
                <w:sz w:val="18"/>
                <w:szCs w:val="18"/>
              </w:rPr>
              <w:t xml:space="preserve">Excel file </w:t>
            </w:r>
            <w:r w:rsidR="00AB5E3B" w:rsidRPr="00496CFE">
              <w:rPr>
                <w:rFonts w:eastAsia="MS Mincho"/>
                <w:color w:val="auto"/>
                <w:sz w:val="18"/>
                <w:szCs w:val="18"/>
              </w:rPr>
              <w:t>CPIII MP</w:t>
            </w:r>
            <w:r w:rsidR="0076419E" w:rsidRPr="00496CFE">
              <w:rPr>
                <w:rFonts w:eastAsia="MS Mincho"/>
                <w:color w:val="auto"/>
                <w:sz w:val="18"/>
                <w:szCs w:val="18"/>
              </w:rPr>
              <w:t>V</w:t>
            </w:r>
            <w:r w:rsidRPr="00496CFE">
              <w:rPr>
                <w:rFonts w:eastAsia="MS Mincho"/>
                <w:color w:val="auto"/>
                <w:sz w:val="18"/>
                <w:szCs w:val="18"/>
              </w:rPr>
              <w:t xml:space="preserve"> spreadsheet</w:t>
            </w:r>
            <w:r w:rsidR="00E619A5" w:rsidRPr="00496CFE">
              <w:rPr>
                <w:rFonts w:eastAsia="MS Mincho"/>
                <w:color w:val="auto"/>
                <w:sz w:val="18"/>
                <w:szCs w:val="18"/>
              </w:rPr>
              <w:t>,</w:t>
            </w:r>
            <w:r w:rsidRPr="00496CFE">
              <w:rPr>
                <w:rFonts w:eastAsia="MS Mincho"/>
                <w:color w:val="auto"/>
                <w:sz w:val="18"/>
                <w:szCs w:val="18"/>
              </w:rPr>
              <w:t xml:space="preserve"> </w:t>
            </w:r>
            <w:r w:rsidR="0066797D" w:rsidRPr="00496CFE">
              <w:rPr>
                <w:rFonts w:eastAsia="MS Mincho"/>
                <w:color w:val="auto"/>
                <w:sz w:val="18"/>
                <w:szCs w:val="18"/>
              </w:rPr>
              <w:t xml:space="preserve">tab </w:t>
            </w:r>
            <w:r w:rsidRPr="00496CFE">
              <w:rPr>
                <w:rFonts w:eastAsia="MS Mincho"/>
                <w:color w:val="auto"/>
                <w:sz w:val="18"/>
                <w:szCs w:val="18"/>
              </w:rPr>
              <w:t>ER_AWMS</w:t>
            </w:r>
            <w:r w:rsidR="00E619A5" w:rsidRPr="00496CFE">
              <w:rPr>
                <w:rFonts w:eastAsia="MS Mincho"/>
                <w:color w:val="auto"/>
                <w:sz w:val="18"/>
                <w:szCs w:val="18"/>
              </w:rPr>
              <w:t>,</w:t>
            </w:r>
            <w:r w:rsidR="00F04A94" w:rsidRPr="00496CFE">
              <w:rPr>
                <w:rFonts w:eastAsia="MS Mincho"/>
                <w:color w:val="auto"/>
                <w:sz w:val="18"/>
                <w:szCs w:val="18"/>
              </w:rPr>
              <w:t xml:space="preserve"> cell </w:t>
            </w:r>
            <w:r w:rsidR="005540F0" w:rsidRPr="00496CFE">
              <w:rPr>
                <w:rFonts w:eastAsia="MS Mincho"/>
                <w:color w:val="auto"/>
                <w:sz w:val="18"/>
                <w:szCs w:val="18"/>
              </w:rPr>
              <w:t>D31:D33</w:t>
            </w:r>
            <w:r w:rsidR="003100DD" w:rsidRPr="00496CFE">
              <w:rPr>
                <w:rFonts w:eastAsia="MS Mincho"/>
                <w:color w:val="auto"/>
                <w:sz w:val="18"/>
                <w:szCs w:val="18"/>
              </w:rPr>
              <w:t xml:space="preserve"> and </w:t>
            </w:r>
            <w:r w:rsidR="00331C3C" w:rsidRPr="00331C3C">
              <w:rPr>
                <w:rFonts w:eastAsia="MS Mincho"/>
                <w:color w:val="auto"/>
                <w:sz w:val="18"/>
                <w:szCs w:val="18"/>
              </w:rPr>
              <w:t>Combined_Data_NBP_US-CMS-PFT_CP3MP5_2024</w:t>
            </w:r>
            <w:r w:rsidR="003100DD" w:rsidRPr="00496CFE">
              <w:rPr>
                <w:rFonts w:eastAsia="MS Mincho"/>
                <w:color w:val="auto"/>
                <w:sz w:val="18"/>
                <w:szCs w:val="18"/>
              </w:rPr>
              <w:t xml:space="preserve">, Tab: </w:t>
            </w:r>
            <w:proofErr w:type="spellStart"/>
            <w:r w:rsidR="003100DD" w:rsidRPr="00496CFE">
              <w:rPr>
                <w:rFonts w:eastAsia="MS Mincho"/>
                <w:color w:val="auto"/>
                <w:sz w:val="18"/>
                <w:szCs w:val="18"/>
              </w:rPr>
              <w:t>CMS_Analysis</w:t>
            </w:r>
            <w:proofErr w:type="spellEnd"/>
          </w:p>
        </w:tc>
      </w:tr>
      <w:tr w:rsidR="00FC6C4D" w:rsidRPr="00FC6C4D" w14:paraId="6D2D9A6A" w14:textId="77777777" w:rsidTr="006804D6">
        <w:trPr>
          <w:cantSplit/>
        </w:trPr>
        <w:tc>
          <w:tcPr>
            <w:tcW w:w="1475" w:type="pct"/>
            <w:shd w:val="clear" w:color="auto" w:fill="E6E6E6"/>
          </w:tcPr>
          <w:p w14:paraId="795011D5" w14:textId="77777777" w:rsidR="00920B86" w:rsidRPr="00FC6C4D" w:rsidRDefault="00920B86" w:rsidP="009642CA">
            <w:pPr>
              <w:rPr>
                <w:rFonts w:eastAsia="MS Mincho"/>
                <w:color w:val="auto"/>
                <w:sz w:val="18"/>
                <w:szCs w:val="18"/>
              </w:rPr>
            </w:pPr>
            <w:r w:rsidRPr="00FC6C4D">
              <w:rPr>
                <w:rFonts w:eastAsia="MS Mincho"/>
                <w:color w:val="auto"/>
                <w:sz w:val="18"/>
                <w:szCs w:val="18"/>
              </w:rPr>
              <w:t>Value(s) of monitored parameter</w:t>
            </w:r>
          </w:p>
        </w:tc>
        <w:tc>
          <w:tcPr>
            <w:tcW w:w="3525" w:type="pct"/>
            <w:shd w:val="clear" w:color="auto" w:fill="auto"/>
          </w:tcPr>
          <w:tbl>
            <w:tblPr>
              <w:tblW w:w="3528" w:type="dxa"/>
              <w:tblLook w:val="04A0" w:firstRow="1" w:lastRow="0" w:firstColumn="1" w:lastColumn="0" w:noHBand="0" w:noVBand="1"/>
            </w:tblPr>
            <w:tblGrid>
              <w:gridCol w:w="1829"/>
              <w:gridCol w:w="1699"/>
            </w:tblGrid>
            <w:tr w:rsidR="00FC6C4D" w:rsidRPr="00496CFE" w14:paraId="2B997D03" w14:textId="77777777" w:rsidTr="009642CA">
              <w:trPr>
                <w:trHeight w:val="70"/>
              </w:trPr>
              <w:tc>
                <w:tcPr>
                  <w:tcW w:w="1829" w:type="dxa"/>
                  <w:tcBorders>
                    <w:top w:val="single" w:sz="4" w:space="0" w:color="auto"/>
                    <w:left w:val="single" w:sz="4" w:space="0" w:color="auto"/>
                    <w:bottom w:val="nil"/>
                    <w:right w:val="single" w:sz="4" w:space="0" w:color="auto"/>
                  </w:tcBorders>
                  <w:shd w:val="clear" w:color="auto" w:fill="D0CECE" w:themeFill="background2" w:themeFillShade="E6"/>
                  <w:noWrap/>
                  <w:vAlign w:val="center"/>
                  <w:hideMark/>
                </w:tcPr>
                <w:p w14:paraId="2E59B98E" w14:textId="77777777" w:rsidR="00920B86" w:rsidRPr="00496CFE" w:rsidRDefault="00920B86" w:rsidP="009642CA">
                  <w:pPr>
                    <w:rPr>
                      <w:rFonts w:eastAsia="MS Mincho"/>
                      <w:color w:val="auto"/>
                      <w:sz w:val="18"/>
                      <w:szCs w:val="18"/>
                    </w:rPr>
                  </w:pPr>
                  <w:r w:rsidRPr="00496CFE">
                    <w:rPr>
                      <w:rFonts w:eastAsia="MS Mincho"/>
                      <w:color w:val="auto"/>
                      <w:sz w:val="18"/>
                      <w:szCs w:val="18"/>
                    </w:rPr>
                    <w:t>Animal (T)</w:t>
                  </w:r>
                </w:p>
              </w:tc>
              <w:tc>
                <w:tcPr>
                  <w:tcW w:w="1699" w:type="dxa"/>
                  <w:tcBorders>
                    <w:top w:val="single" w:sz="4" w:space="0" w:color="auto"/>
                    <w:left w:val="nil"/>
                    <w:bottom w:val="nil"/>
                    <w:right w:val="single" w:sz="4" w:space="0" w:color="auto"/>
                  </w:tcBorders>
                  <w:shd w:val="clear" w:color="auto" w:fill="D0CECE" w:themeFill="background2" w:themeFillShade="E6"/>
                  <w:noWrap/>
                  <w:vAlign w:val="center"/>
                  <w:hideMark/>
                </w:tcPr>
                <w:p w14:paraId="43303622" w14:textId="27DC5035" w:rsidR="00920B86" w:rsidRPr="00496CFE" w:rsidRDefault="00920B86" w:rsidP="009642CA">
                  <w:pPr>
                    <w:rPr>
                      <w:rFonts w:eastAsia="MS Mincho"/>
                      <w:color w:val="auto"/>
                      <w:sz w:val="18"/>
                      <w:szCs w:val="18"/>
                    </w:rPr>
                  </w:pPr>
                  <w:r w:rsidRPr="00496CFE">
                    <w:rPr>
                      <w:rFonts w:eastAsia="MS Mincho"/>
                      <w:color w:val="auto"/>
                      <w:sz w:val="18"/>
                      <w:szCs w:val="18"/>
                    </w:rPr>
                    <w:t>N</w:t>
                  </w:r>
                  <w:r w:rsidRPr="00496CFE">
                    <w:rPr>
                      <w:rFonts w:eastAsia="MS Mincho"/>
                      <w:color w:val="auto"/>
                      <w:sz w:val="18"/>
                      <w:szCs w:val="18"/>
                      <w:vertAlign w:val="subscript"/>
                    </w:rPr>
                    <w:t>(T)</w:t>
                  </w:r>
                </w:p>
              </w:tc>
            </w:tr>
            <w:tr w:rsidR="00FC6C4D" w:rsidRPr="00496CFE" w14:paraId="00E620A7" w14:textId="77777777" w:rsidTr="009642CA">
              <w:trPr>
                <w:trHeight w:val="292"/>
              </w:trPr>
              <w:tc>
                <w:tcPr>
                  <w:tcW w:w="182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A5D9A95" w14:textId="77777777" w:rsidR="00F35057" w:rsidRPr="00496CFE" w:rsidRDefault="00F35057" w:rsidP="00F35057">
                  <w:pPr>
                    <w:rPr>
                      <w:rFonts w:eastAsia="MS Mincho"/>
                      <w:color w:val="auto"/>
                      <w:sz w:val="18"/>
                      <w:szCs w:val="18"/>
                    </w:rPr>
                  </w:pPr>
                  <w:r w:rsidRPr="00496CFE">
                    <w:rPr>
                      <w:rFonts w:eastAsia="MS Mincho"/>
                      <w:color w:val="auto"/>
                      <w:sz w:val="18"/>
                      <w:szCs w:val="18"/>
                    </w:rPr>
                    <w:t>Cow</w:t>
                  </w:r>
                </w:p>
              </w:tc>
              <w:tc>
                <w:tcPr>
                  <w:tcW w:w="1699" w:type="dxa"/>
                  <w:tcBorders>
                    <w:top w:val="single" w:sz="4" w:space="0" w:color="auto"/>
                    <w:left w:val="nil"/>
                    <w:bottom w:val="single" w:sz="4" w:space="0" w:color="auto"/>
                    <w:right w:val="single" w:sz="4" w:space="0" w:color="auto"/>
                  </w:tcBorders>
                  <w:shd w:val="clear" w:color="auto" w:fill="auto"/>
                  <w:noWrap/>
                  <w:hideMark/>
                </w:tcPr>
                <w:p w14:paraId="34000C56" w14:textId="41E64A06" w:rsidR="00F35057" w:rsidRPr="00496CFE" w:rsidRDefault="00F7726C" w:rsidP="00F35057">
                  <w:pPr>
                    <w:rPr>
                      <w:rFonts w:eastAsia="MS Mincho"/>
                      <w:color w:val="auto"/>
                      <w:sz w:val="18"/>
                      <w:szCs w:val="18"/>
                    </w:rPr>
                  </w:pPr>
                  <w:r w:rsidRPr="00496CFE">
                    <w:rPr>
                      <w:rFonts w:eastAsia="MS Mincho"/>
                      <w:color w:val="auto"/>
                      <w:szCs w:val="18"/>
                    </w:rPr>
                    <w:t>6.</w:t>
                  </w:r>
                  <w:r w:rsidR="00C07D15">
                    <w:rPr>
                      <w:rFonts w:eastAsia="MS Mincho"/>
                      <w:color w:val="auto"/>
                      <w:szCs w:val="18"/>
                    </w:rPr>
                    <w:t>00</w:t>
                  </w:r>
                </w:p>
              </w:tc>
            </w:tr>
            <w:tr w:rsidR="00FC6C4D" w:rsidRPr="00496CFE" w14:paraId="13AED0FF" w14:textId="77777777" w:rsidTr="009642CA">
              <w:trPr>
                <w:trHeight w:val="292"/>
              </w:trPr>
              <w:tc>
                <w:tcPr>
                  <w:tcW w:w="182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77F5F3E" w14:textId="77777777" w:rsidR="00F35057" w:rsidRPr="00496CFE" w:rsidRDefault="00F35057" w:rsidP="00F35057">
                  <w:pPr>
                    <w:rPr>
                      <w:rFonts w:eastAsia="MS Mincho"/>
                      <w:color w:val="auto"/>
                      <w:sz w:val="18"/>
                      <w:szCs w:val="18"/>
                    </w:rPr>
                  </w:pPr>
                  <w:r w:rsidRPr="00496CFE">
                    <w:rPr>
                      <w:rFonts w:eastAsia="MS Mincho"/>
                      <w:color w:val="auto"/>
                      <w:sz w:val="18"/>
                      <w:szCs w:val="18"/>
                    </w:rPr>
                    <w:t>Pig</w:t>
                  </w:r>
                </w:p>
              </w:tc>
              <w:tc>
                <w:tcPr>
                  <w:tcW w:w="1699" w:type="dxa"/>
                  <w:tcBorders>
                    <w:top w:val="single" w:sz="4" w:space="0" w:color="auto"/>
                    <w:left w:val="nil"/>
                    <w:bottom w:val="single" w:sz="4" w:space="0" w:color="auto"/>
                    <w:right w:val="single" w:sz="4" w:space="0" w:color="auto"/>
                  </w:tcBorders>
                  <w:shd w:val="clear" w:color="auto" w:fill="auto"/>
                  <w:noWrap/>
                  <w:hideMark/>
                </w:tcPr>
                <w:p w14:paraId="0C758653" w14:textId="717A316F" w:rsidR="00F35057" w:rsidRPr="00496CFE" w:rsidRDefault="00C07D15" w:rsidP="00F35057">
                  <w:pPr>
                    <w:rPr>
                      <w:rFonts w:eastAsia="MS Mincho"/>
                      <w:color w:val="auto"/>
                      <w:sz w:val="18"/>
                      <w:szCs w:val="18"/>
                    </w:rPr>
                  </w:pPr>
                  <w:r>
                    <w:rPr>
                      <w:rFonts w:eastAsia="MS Mincho"/>
                      <w:color w:val="auto"/>
                      <w:szCs w:val="18"/>
                    </w:rPr>
                    <w:t>0</w:t>
                  </w:r>
                  <w:r w:rsidR="00F7726C" w:rsidRPr="00496CFE">
                    <w:rPr>
                      <w:rFonts w:eastAsia="MS Mincho"/>
                      <w:color w:val="auto"/>
                      <w:szCs w:val="18"/>
                    </w:rPr>
                    <w:t>.</w:t>
                  </w:r>
                  <w:r>
                    <w:rPr>
                      <w:rFonts w:eastAsia="MS Mincho"/>
                      <w:color w:val="auto"/>
                      <w:szCs w:val="18"/>
                    </w:rPr>
                    <w:t>59</w:t>
                  </w:r>
                </w:p>
              </w:tc>
            </w:tr>
            <w:tr w:rsidR="00FC6C4D" w:rsidRPr="00496CFE" w14:paraId="44077205" w14:textId="77777777" w:rsidTr="009642CA">
              <w:trPr>
                <w:trHeight w:val="300"/>
              </w:trPr>
              <w:tc>
                <w:tcPr>
                  <w:tcW w:w="182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4947043" w14:textId="77777777" w:rsidR="00F35057" w:rsidRPr="00496CFE" w:rsidRDefault="00F35057" w:rsidP="00F35057">
                  <w:pPr>
                    <w:rPr>
                      <w:rFonts w:eastAsia="MS Mincho"/>
                      <w:color w:val="auto"/>
                      <w:sz w:val="18"/>
                      <w:szCs w:val="18"/>
                    </w:rPr>
                  </w:pPr>
                  <w:r w:rsidRPr="00496CFE">
                    <w:rPr>
                      <w:rFonts w:eastAsia="MS Mincho"/>
                      <w:color w:val="auto"/>
                      <w:sz w:val="18"/>
                      <w:szCs w:val="18"/>
                    </w:rPr>
                    <w:t>Buffalo</w:t>
                  </w:r>
                </w:p>
              </w:tc>
              <w:tc>
                <w:tcPr>
                  <w:tcW w:w="1699" w:type="dxa"/>
                  <w:tcBorders>
                    <w:top w:val="single" w:sz="4" w:space="0" w:color="auto"/>
                    <w:left w:val="nil"/>
                    <w:bottom w:val="single" w:sz="4" w:space="0" w:color="auto"/>
                    <w:right w:val="single" w:sz="4" w:space="0" w:color="auto"/>
                  </w:tcBorders>
                  <w:shd w:val="clear" w:color="auto" w:fill="auto"/>
                  <w:noWrap/>
                  <w:hideMark/>
                </w:tcPr>
                <w:p w14:paraId="3DA37D37" w14:textId="38A6E472" w:rsidR="00F35057" w:rsidRPr="00496CFE" w:rsidRDefault="00F35057" w:rsidP="00F35057">
                  <w:pPr>
                    <w:rPr>
                      <w:rFonts w:eastAsia="MS Mincho"/>
                      <w:color w:val="auto"/>
                      <w:sz w:val="18"/>
                      <w:szCs w:val="18"/>
                    </w:rPr>
                  </w:pPr>
                  <w:r w:rsidRPr="00496CFE">
                    <w:rPr>
                      <w:color w:val="auto"/>
                    </w:rPr>
                    <w:t>0.</w:t>
                  </w:r>
                  <w:r w:rsidR="00265FBE">
                    <w:rPr>
                      <w:color w:val="auto"/>
                    </w:rPr>
                    <w:t>76</w:t>
                  </w:r>
                </w:p>
              </w:tc>
            </w:tr>
          </w:tbl>
          <w:p w14:paraId="6CAE1377" w14:textId="77777777" w:rsidR="00920B86" w:rsidRPr="00496CFE" w:rsidRDefault="00920B86" w:rsidP="009642CA">
            <w:pPr>
              <w:rPr>
                <w:rFonts w:eastAsia="MS Mincho"/>
                <w:color w:val="auto"/>
                <w:sz w:val="18"/>
                <w:szCs w:val="18"/>
              </w:rPr>
            </w:pPr>
          </w:p>
        </w:tc>
      </w:tr>
      <w:tr w:rsidR="00FC6C4D" w:rsidRPr="00FC6C4D" w14:paraId="4BB8AF79" w14:textId="77777777" w:rsidTr="006804D6">
        <w:trPr>
          <w:cantSplit/>
        </w:trPr>
        <w:tc>
          <w:tcPr>
            <w:tcW w:w="1475" w:type="pct"/>
            <w:shd w:val="clear" w:color="auto" w:fill="E6E6E6"/>
          </w:tcPr>
          <w:p w14:paraId="0989BACA" w14:textId="77777777" w:rsidR="00920B86" w:rsidRPr="00FC6C4D" w:rsidRDefault="00920B86" w:rsidP="009642CA">
            <w:pPr>
              <w:rPr>
                <w:rFonts w:eastAsia="MS Mincho"/>
                <w:color w:val="auto"/>
                <w:sz w:val="18"/>
                <w:szCs w:val="18"/>
              </w:rPr>
            </w:pPr>
            <w:r w:rsidRPr="00FC6C4D">
              <w:rPr>
                <w:rFonts w:eastAsia="MS Mincho"/>
                <w:color w:val="auto"/>
                <w:sz w:val="18"/>
                <w:szCs w:val="18"/>
              </w:rPr>
              <w:t>Monitoring equipment</w:t>
            </w:r>
          </w:p>
        </w:tc>
        <w:tc>
          <w:tcPr>
            <w:tcW w:w="3525" w:type="pct"/>
            <w:shd w:val="clear" w:color="auto" w:fill="auto"/>
          </w:tcPr>
          <w:p w14:paraId="03CF889D" w14:textId="1CBF978A" w:rsidR="00920B86" w:rsidRPr="00496CFE" w:rsidRDefault="00920B86" w:rsidP="009642CA">
            <w:pPr>
              <w:rPr>
                <w:rFonts w:eastAsia="MS Mincho"/>
                <w:color w:val="auto"/>
                <w:sz w:val="18"/>
                <w:szCs w:val="18"/>
              </w:rPr>
            </w:pPr>
            <w:r w:rsidRPr="00496CFE">
              <w:rPr>
                <w:rFonts w:eastAsia="MS Mincho"/>
                <w:color w:val="auto"/>
                <w:sz w:val="18"/>
                <w:szCs w:val="18"/>
              </w:rPr>
              <w:t>Determined using survey methods</w:t>
            </w:r>
            <w:r w:rsidR="006B16AC" w:rsidRPr="00496CFE">
              <w:rPr>
                <w:rFonts w:eastAsia="MS Mincho"/>
                <w:color w:val="auto"/>
                <w:sz w:val="18"/>
                <w:szCs w:val="18"/>
              </w:rPr>
              <w:t>: CMS survey</w:t>
            </w:r>
          </w:p>
        </w:tc>
      </w:tr>
      <w:tr w:rsidR="00FC6C4D" w:rsidRPr="00FC6C4D" w14:paraId="6049F33C" w14:textId="77777777" w:rsidTr="006804D6">
        <w:trPr>
          <w:cantSplit/>
        </w:trPr>
        <w:tc>
          <w:tcPr>
            <w:tcW w:w="1475" w:type="pct"/>
            <w:shd w:val="clear" w:color="auto" w:fill="E6E6E6"/>
          </w:tcPr>
          <w:p w14:paraId="073096E4"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Measuring/reading/recording frequency:</w:t>
            </w:r>
          </w:p>
        </w:tc>
        <w:tc>
          <w:tcPr>
            <w:tcW w:w="3525" w:type="pct"/>
            <w:shd w:val="clear" w:color="auto" w:fill="auto"/>
          </w:tcPr>
          <w:p w14:paraId="6E196BD0" w14:textId="77777777" w:rsidR="00920B86" w:rsidRPr="00FC6C4D" w:rsidRDefault="00920B86" w:rsidP="009642CA">
            <w:pPr>
              <w:rPr>
                <w:rFonts w:eastAsia="MS Mincho"/>
                <w:color w:val="auto"/>
                <w:sz w:val="18"/>
                <w:szCs w:val="18"/>
              </w:rPr>
            </w:pPr>
            <w:r w:rsidRPr="00FC6C4D">
              <w:rPr>
                <w:rFonts w:eastAsia="MS Mincho"/>
                <w:color w:val="auto"/>
                <w:sz w:val="18"/>
                <w:szCs w:val="18"/>
              </w:rPr>
              <w:t>Annual</w:t>
            </w:r>
          </w:p>
        </w:tc>
      </w:tr>
      <w:tr w:rsidR="00FC6C4D" w:rsidRPr="00FC6C4D" w14:paraId="02409BA8" w14:textId="77777777" w:rsidTr="006804D6">
        <w:trPr>
          <w:cantSplit/>
        </w:trPr>
        <w:tc>
          <w:tcPr>
            <w:tcW w:w="1475" w:type="pct"/>
            <w:shd w:val="clear" w:color="auto" w:fill="E6E6E6"/>
          </w:tcPr>
          <w:p w14:paraId="10053B90"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525" w:type="pct"/>
            <w:shd w:val="clear" w:color="auto" w:fill="auto"/>
          </w:tcPr>
          <w:p w14:paraId="33CAB2F8" w14:textId="79871829" w:rsidR="00920B86" w:rsidRPr="00FC6C4D" w:rsidRDefault="007A197D" w:rsidP="009642CA">
            <w:pPr>
              <w:rPr>
                <w:rFonts w:eastAsia="MS Mincho"/>
                <w:color w:val="auto"/>
                <w:sz w:val="18"/>
                <w:szCs w:val="18"/>
              </w:rPr>
            </w:pPr>
            <w:r>
              <w:rPr>
                <w:rFonts w:eastAsia="MS Mincho"/>
                <w:color w:val="auto"/>
                <w:sz w:val="18"/>
                <w:szCs w:val="18"/>
              </w:rPr>
              <w:t>NA</w:t>
            </w:r>
          </w:p>
        </w:tc>
      </w:tr>
      <w:tr w:rsidR="00FC6C4D" w:rsidRPr="00FC6C4D" w14:paraId="5493FEC9" w14:textId="77777777" w:rsidTr="006804D6">
        <w:trPr>
          <w:cantSplit/>
        </w:trPr>
        <w:tc>
          <w:tcPr>
            <w:tcW w:w="1475" w:type="pct"/>
            <w:shd w:val="clear" w:color="auto" w:fill="E6E6E6"/>
          </w:tcPr>
          <w:p w14:paraId="03A01B0E" w14:textId="77777777" w:rsidR="00920B86" w:rsidRPr="00FC6C4D" w:rsidRDefault="00920B86" w:rsidP="009642CA">
            <w:pPr>
              <w:rPr>
                <w:rFonts w:eastAsia="MS Mincho"/>
                <w:color w:val="auto"/>
                <w:sz w:val="18"/>
                <w:szCs w:val="18"/>
              </w:rPr>
            </w:pPr>
            <w:r w:rsidRPr="00FC6C4D">
              <w:rPr>
                <w:rFonts w:eastAsia="MS Mincho"/>
                <w:color w:val="auto"/>
                <w:sz w:val="18"/>
                <w:szCs w:val="18"/>
              </w:rPr>
              <w:t>QA/QC procedures:</w:t>
            </w:r>
          </w:p>
        </w:tc>
        <w:tc>
          <w:tcPr>
            <w:tcW w:w="3525" w:type="pct"/>
            <w:shd w:val="clear" w:color="auto" w:fill="auto"/>
          </w:tcPr>
          <w:p w14:paraId="303AA335" w14:textId="77777777" w:rsidR="00920B86" w:rsidRPr="00FC6C4D" w:rsidRDefault="00920B86" w:rsidP="009642CA">
            <w:pPr>
              <w:rPr>
                <w:rFonts w:eastAsia="MS Mincho"/>
                <w:color w:val="auto"/>
                <w:sz w:val="18"/>
                <w:szCs w:val="18"/>
              </w:rPr>
            </w:pPr>
            <w:r w:rsidRPr="00FC6C4D">
              <w:rPr>
                <w:rFonts w:eastAsia="MS Mincho"/>
                <w:color w:val="auto"/>
                <w:sz w:val="18"/>
                <w:szCs w:val="18"/>
              </w:rPr>
              <w:t>Transparent data analysis and reporting</w:t>
            </w:r>
          </w:p>
        </w:tc>
      </w:tr>
      <w:tr w:rsidR="00FC6C4D" w:rsidRPr="00FC6C4D" w14:paraId="24BEF04C" w14:textId="77777777" w:rsidTr="006804D6">
        <w:trPr>
          <w:cantSplit/>
        </w:trPr>
        <w:tc>
          <w:tcPr>
            <w:tcW w:w="1475" w:type="pct"/>
            <w:shd w:val="clear" w:color="auto" w:fill="E6E6E6"/>
          </w:tcPr>
          <w:p w14:paraId="4CA24E1B" w14:textId="77777777" w:rsidR="00920B86" w:rsidRPr="00FC6C4D" w:rsidRDefault="00920B86" w:rsidP="009642CA">
            <w:pPr>
              <w:rPr>
                <w:rFonts w:eastAsia="MS Mincho"/>
                <w:color w:val="auto"/>
                <w:sz w:val="18"/>
                <w:szCs w:val="18"/>
              </w:rPr>
            </w:pPr>
            <w:r w:rsidRPr="00FC6C4D">
              <w:rPr>
                <w:rFonts w:eastAsia="MS Mincho"/>
                <w:color w:val="auto"/>
                <w:sz w:val="18"/>
                <w:szCs w:val="18"/>
              </w:rPr>
              <w:t>Purpose of data:</w:t>
            </w:r>
          </w:p>
        </w:tc>
        <w:tc>
          <w:tcPr>
            <w:tcW w:w="3525" w:type="pct"/>
            <w:shd w:val="clear" w:color="auto" w:fill="auto"/>
          </w:tcPr>
          <w:p w14:paraId="099B4551"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of contribution to SDG13</w:t>
            </w:r>
          </w:p>
        </w:tc>
      </w:tr>
      <w:tr w:rsidR="00FC6C4D" w:rsidRPr="00FC6C4D" w14:paraId="1BDC51D3" w14:textId="77777777" w:rsidTr="006804D6">
        <w:trPr>
          <w:cantSplit/>
        </w:trPr>
        <w:tc>
          <w:tcPr>
            <w:tcW w:w="1475" w:type="pct"/>
            <w:shd w:val="clear" w:color="auto" w:fill="E6E6E6"/>
          </w:tcPr>
          <w:p w14:paraId="4C154C1B" w14:textId="77777777" w:rsidR="00920B86" w:rsidRPr="00FC6C4D" w:rsidRDefault="00920B86" w:rsidP="009642CA">
            <w:pPr>
              <w:rPr>
                <w:rFonts w:eastAsia="MS Mincho"/>
                <w:color w:val="auto"/>
                <w:sz w:val="18"/>
                <w:szCs w:val="18"/>
              </w:rPr>
            </w:pPr>
            <w:r w:rsidRPr="00FC6C4D">
              <w:rPr>
                <w:rFonts w:eastAsia="MS Mincho"/>
                <w:color w:val="auto"/>
                <w:sz w:val="18"/>
                <w:szCs w:val="18"/>
              </w:rPr>
              <w:t>Additional comments:</w:t>
            </w:r>
          </w:p>
        </w:tc>
        <w:tc>
          <w:tcPr>
            <w:tcW w:w="3525" w:type="pct"/>
            <w:shd w:val="clear" w:color="auto" w:fill="auto"/>
          </w:tcPr>
          <w:p w14:paraId="68157FFF" w14:textId="77777777" w:rsidR="00920B86" w:rsidRPr="00FC6C4D" w:rsidRDefault="00920B86" w:rsidP="009642CA">
            <w:pPr>
              <w:rPr>
                <w:rFonts w:eastAsia="MS Mincho"/>
                <w:color w:val="auto"/>
                <w:sz w:val="18"/>
                <w:szCs w:val="18"/>
              </w:rPr>
            </w:pPr>
            <w:r w:rsidRPr="00FC6C4D">
              <w:rPr>
                <w:rFonts w:eastAsia="MS Mincho"/>
                <w:color w:val="auto"/>
                <w:sz w:val="18"/>
                <w:szCs w:val="18"/>
              </w:rPr>
              <w:t>N/A</w:t>
            </w:r>
          </w:p>
        </w:tc>
      </w:tr>
    </w:tbl>
    <w:p w14:paraId="46FA6F41" w14:textId="77777777" w:rsidR="00920B86" w:rsidRPr="00FC6C4D" w:rsidRDefault="00920B86" w:rsidP="00920B86">
      <w:pPr>
        <w:rPr>
          <w:rFonts w:eastAsia="MS Mincho"/>
          <w:color w:val="auto"/>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FC6C4D" w:rsidRPr="00FC6C4D" w14:paraId="33D5FB1A" w14:textId="77777777" w:rsidTr="00920B86">
        <w:trPr>
          <w:cantSplit/>
        </w:trPr>
        <w:tc>
          <w:tcPr>
            <w:tcW w:w="1778" w:type="pct"/>
            <w:shd w:val="clear" w:color="auto" w:fill="E6E6E6"/>
            <w:tcMar>
              <w:top w:w="62" w:type="dxa"/>
              <w:bottom w:w="62" w:type="dxa"/>
            </w:tcMar>
          </w:tcPr>
          <w:p w14:paraId="2AF14D03"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Data/parameter:</w:t>
            </w:r>
          </w:p>
        </w:tc>
        <w:tc>
          <w:tcPr>
            <w:tcW w:w="3222" w:type="pct"/>
            <w:shd w:val="clear" w:color="auto" w:fill="auto"/>
            <w:tcMar>
              <w:top w:w="62" w:type="dxa"/>
              <w:bottom w:w="62" w:type="dxa"/>
            </w:tcMar>
          </w:tcPr>
          <w:p w14:paraId="06242617" w14:textId="77777777" w:rsidR="00920B86" w:rsidRPr="00FC6C4D" w:rsidRDefault="00920B86" w:rsidP="009642CA">
            <w:pPr>
              <w:rPr>
                <w:rFonts w:eastAsia="MS Mincho"/>
                <w:b/>
                <w:bCs/>
                <w:color w:val="auto"/>
                <w:sz w:val="18"/>
                <w:szCs w:val="18"/>
              </w:rPr>
            </w:pPr>
            <w:r w:rsidRPr="00FC6C4D">
              <w:rPr>
                <w:rFonts w:eastAsia="MS Mincho"/>
                <w:b/>
                <w:bCs/>
                <w:color w:val="auto"/>
                <w:sz w:val="18"/>
                <w:szCs w:val="18"/>
              </w:rPr>
              <w:t>PL</w:t>
            </w:r>
          </w:p>
        </w:tc>
      </w:tr>
      <w:tr w:rsidR="00FC6C4D" w:rsidRPr="00FC6C4D" w14:paraId="3452CA6E" w14:textId="77777777" w:rsidTr="00920B86">
        <w:trPr>
          <w:cantSplit/>
        </w:trPr>
        <w:tc>
          <w:tcPr>
            <w:tcW w:w="1778" w:type="pct"/>
            <w:shd w:val="clear" w:color="auto" w:fill="E6E6E6"/>
          </w:tcPr>
          <w:p w14:paraId="330ED782" w14:textId="77777777" w:rsidR="00920B86" w:rsidRPr="00FC6C4D" w:rsidRDefault="00920B86" w:rsidP="009642CA">
            <w:pPr>
              <w:rPr>
                <w:rFonts w:eastAsia="MS Mincho"/>
                <w:color w:val="auto"/>
                <w:sz w:val="18"/>
                <w:szCs w:val="18"/>
              </w:rPr>
            </w:pPr>
            <w:r w:rsidRPr="00FC6C4D">
              <w:rPr>
                <w:rFonts w:eastAsia="MS Mincho"/>
                <w:color w:val="auto"/>
                <w:sz w:val="18"/>
                <w:szCs w:val="18"/>
              </w:rPr>
              <w:t>Unit</w:t>
            </w:r>
          </w:p>
        </w:tc>
        <w:tc>
          <w:tcPr>
            <w:tcW w:w="3222" w:type="pct"/>
            <w:shd w:val="clear" w:color="auto" w:fill="auto"/>
          </w:tcPr>
          <w:p w14:paraId="5B6E5F81" w14:textId="77777777" w:rsidR="00920B86" w:rsidRPr="00FC6C4D" w:rsidRDefault="00920B86" w:rsidP="009642CA">
            <w:pPr>
              <w:rPr>
                <w:rFonts w:eastAsia="MS Mincho"/>
                <w:color w:val="auto"/>
                <w:sz w:val="18"/>
                <w:szCs w:val="18"/>
              </w:rPr>
            </w:pPr>
            <w:r w:rsidRPr="00FC6C4D">
              <w:rPr>
                <w:rFonts w:eastAsia="MS Mincho"/>
                <w:color w:val="auto"/>
                <w:sz w:val="18"/>
                <w:szCs w:val="18"/>
              </w:rPr>
              <w:t>%</w:t>
            </w:r>
          </w:p>
        </w:tc>
      </w:tr>
      <w:tr w:rsidR="00FC6C4D" w:rsidRPr="00FC6C4D" w14:paraId="1E5AB708" w14:textId="77777777" w:rsidTr="00920B86">
        <w:trPr>
          <w:cantSplit/>
        </w:trPr>
        <w:tc>
          <w:tcPr>
            <w:tcW w:w="1778" w:type="pct"/>
            <w:shd w:val="clear" w:color="auto" w:fill="E6E6E6"/>
          </w:tcPr>
          <w:p w14:paraId="672CAD62" w14:textId="77777777" w:rsidR="00920B86" w:rsidRPr="00FC6C4D" w:rsidRDefault="00920B86" w:rsidP="009642CA">
            <w:pPr>
              <w:rPr>
                <w:rFonts w:eastAsia="MS Mincho"/>
                <w:color w:val="auto"/>
                <w:sz w:val="18"/>
                <w:szCs w:val="18"/>
              </w:rPr>
            </w:pPr>
            <w:r w:rsidRPr="00FC6C4D">
              <w:rPr>
                <w:rFonts w:eastAsia="MS Mincho"/>
                <w:color w:val="auto"/>
                <w:sz w:val="18"/>
                <w:szCs w:val="18"/>
              </w:rPr>
              <w:t>Description</w:t>
            </w:r>
          </w:p>
        </w:tc>
        <w:tc>
          <w:tcPr>
            <w:tcW w:w="3222" w:type="pct"/>
            <w:shd w:val="clear" w:color="auto" w:fill="auto"/>
          </w:tcPr>
          <w:p w14:paraId="3804771F" w14:textId="77777777" w:rsidR="00920B86" w:rsidRPr="00FC6C4D" w:rsidRDefault="00920B86" w:rsidP="009642CA">
            <w:pPr>
              <w:rPr>
                <w:rFonts w:eastAsia="MS Mincho"/>
                <w:color w:val="auto"/>
                <w:sz w:val="18"/>
                <w:szCs w:val="18"/>
              </w:rPr>
            </w:pPr>
            <w:r w:rsidRPr="00FC6C4D">
              <w:rPr>
                <w:rFonts w:eastAsia="MS Mincho"/>
                <w:color w:val="auto"/>
                <w:sz w:val="18"/>
                <w:szCs w:val="18"/>
              </w:rPr>
              <w:t>Physical leakage of the biodigester</w:t>
            </w:r>
          </w:p>
        </w:tc>
      </w:tr>
      <w:tr w:rsidR="00FC6C4D" w:rsidRPr="00FC6C4D" w14:paraId="638C55CB" w14:textId="77777777" w:rsidTr="00920B86">
        <w:trPr>
          <w:cantSplit/>
        </w:trPr>
        <w:tc>
          <w:tcPr>
            <w:tcW w:w="1778" w:type="pct"/>
            <w:shd w:val="clear" w:color="auto" w:fill="E6E6E6"/>
          </w:tcPr>
          <w:p w14:paraId="192C6E6C"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Measured/calculated/default</w:t>
            </w:r>
          </w:p>
        </w:tc>
        <w:tc>
          <w:tcPr>
            <w:tcW w:w="3222" w:type="pct"/>
            <w:shd w:val="clear" w:color="auto" w:fill="auto"/>
          </w:tcPr>
          <w:p w14:paraId="5894E7C5"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Measured</w:t>
            </w:r>
          </w:p>
        </w:tc>
      </w:tr>
      <w:tr w:rsidR="00FC6C4D" w:rsidRPr="00FC6C4D" w14:paraId="0B138E75" w14:textId="77777777" w:rsidTr="00920B86">
        <w:trPr>
          <w:cantSplit/>
        </w:trPr>
        <w:tc>
          <w:tcPr>
            <w:tcW w:w="1778" w:type="pct"/>
            <w:shd w:val="clear" w:color="auto" w:fill="E6E6E6"/>
          </w:tcPr>
          <w:p w14:paraId="19C435CC" w14:textId="77777777" w:rsidR="00920B86" w:rsidRPr="00FC6C4D" w:rsidRDefault="00920B86" w:rsidP="009642CA">
            <w:pPr>
              <w:rPr>
                <w:rFonts w:eastAsia="MS Mincho"/>
                <w:color w:val="auto"/>
                <w:sz w:val="18"/>
                <w:szCs w:val="18"/>
              </w:rPr>
            </w:pPr>
            <w:r w:rsidRPr="00FC6C4D">
              <w:rPr>
                <w:rFonts w:eastAsia="MS Mincho"/>
                <w:color w:val="auto"/>
                <w:sz w:val="18"/>
                <w:szCs w:val="18"/>
              </w:rPr>
              <w:t>Source of data</w:t>
            </w:r>
          </w:p>
        </w:tc>
        <w:tc>
          <w:tcPr>
            <w:tcW w:w="3222" w:type="pct"/>
            <w:shd w:val="clear" w:color="auto" w:fill="auto"/>
          </w:tcPr>
          <w:p w14:paraId="17509FEA" w14:textId="3406E3B3" w:rsidR="00920B86" w:rsidRPr="00496CFE" w:rsidRDefault="00920B86" w:rsidP="009642CA">
            <w:pPr>
              <w:rPr>
                <w:rFonts w:eastAsia="MS Mincho"/>
                <w:color w:val="auto"/>
                <w:sz w:val="18"/>
                <w:szCs w:val="18"/>
              </w:rPr>
            </w:pPr>
            <w:r w:rsidRPr="00496CFE">
              <w:rPr>
                <w:rFonts w:eastAsia="MS Mincho"/>
                <w:color w:val="auto"/>
                <w:sz w:val="18"/>
                <w:szCs w:val="18"/>
              </w:rPr>
              <w:t xml:space="preserve">Excel file </w:t>
            </w:r>
            <w:r w:rsidR="00AB5E3B" w:rsidRPr="00496CFE">
              <w:rPr>
                <w:rFonts w:eastAsia="MS Mincho"/>
                <w:color w:val="auto"/>
                <w:sz w:val="18"/>
                <w:szCs w:val="18"/>
              </w:rPr>
              <w:t>CPIII MP</w:t>
            </w:r>
            <w:r w:rsidR="00423088" w:rsidRPr="00496CFE">
              <w:rPr>
                <w:rFonts w:eastAsia="MS Mincho"/>
                <w:color w:val="auto"/>
                <w:sz w:val="18"/>
                <w:szCs w:val="18"/>
              </w:rPr>
              <w:t>V</w:t>
            </w:r>
            <w:r w:rsidRPr="00496CFE">
              <w:rPr>
                <w:rFonts w:eastAsia="MS Mincho"/>
                <w:color w:val="auto"/>
                <w:sz w:val="18"/>
                <w:szCs w:val="18"/>
              </w:rPr>
              <w:t xml:space="preserve"> spreadsheet</w:t>
            </w:r>
            <w:r w:rsidR="00010B1F" w:rsidRPr="00496CFE">
              <w:rPr>
                <w:rFonts w:eastAsia="MS Mincho"/>
                <w:color w:val="auto"/>
                <w:sz w:val="18"/>
                <w:szCs w:val="18"/>
              </w:rPr>
              <w:t>,</w:t>
            </w:r>
            <w:r w:rsidRPr="00496CFE">
              <w:rPr>
                <w:rFonts w:eastAsia="MS Mincho"/>
                <w:color w:val="auto"/>
                <w:sz w:val="18"/>
                <w:szCs w:val="18"/>
              </w:rPr>
              <w:t xml:space="preserve"> </w:t>
            </w:r>
            <w:r w:rsidR="00747000" w:rsidRPr="00496CFE">
              <w:rPr>
                <w:rFonts w:eastAsia="MS Mincho"/>
                <w:color w:val="auto"/>
                <w:sz w:val="18"/>
                <w:szCs w:val="18"/>
              </w:rPr>
              <w:t xml:space="preserve">tab </w:t>
            </w:r>
            <w:r w:rsidRPr="00496CFE">
              <w:rPr>
                <w:rFonts w:eastAsia="MS Mincho"/>
                <w:color w:val="auto"/>
                <w:sz w:val="18"/>
                <w:szCs w:val="18"/>
              </w:rPr>
              <w:t>ER_AWMS</w:t>
            </w:r>
            <w:r w:rsidR="00010B1F" w:rsidRPr="00496CFE">
              <w:rPr>
                <w:rFonts w:eastAsia="MS Mincho"/>
                <w:color w:val="auto"/>
                <w:sz w:val="18"/>
                <w:szCs w:val="18"/>
              </w:rPr>
              <w:t>,</w:t>
            </w:r>
            <w:r w:rsidR="00DD3255" w:rsidRPr="00496CFE">
              <w:rPr>
                <w:rFonts w:eastAsia="MS Mincho"/>
                <w:color w:val="auto"/>
                <w:sz w:val="18"/>
                <w:szCs w:val="18"/>
              </w:rPr>
              <w:t xml:space="preserve"> cell F51</w:t>
            </w:r>
            <w:r w:rsidR="00452C70" w:rsidRPr="00496CFE">
              <w:rPr>
                <w:rFonts w:eastAsia="MS Mincho"/>
                <w:color w:val="auto"/>
                <w:sz w:val="18"/>
                <w:szCs w:val="18"/>
              </w:rPr>
              <w:t xml:space="preserve"> and </w:t>
            </w:r>
            <w:r w:rsidR="00265FBE" w:rsidRPr="00265FBE">
              <w:rPr>
                <w:rFonts w:eastAsia="MS Mincho"/>
                <w:color w:val="auto"/>
                <w:sz w:val="18"/>
                <w:szCs w:val="18"/>
              </w:rPr>
              <w:t>Combined_Data_NBP_US-CMS-PFT_CP3MP5_2024</w:t>
            </w:r>
            <w:r w:rsidR="00452C70" w:rsidRPr="00496CFE">
              <w:rPr>
                <w:rFonts w:eastAsia="MS Mincho"/>
                <w:color w:val="auto"/>
                <w:sz w:val="18"/>
                <w:szCs w:val="18"/>
              </w:rPr>
              <w:t xml:space="preserve">, Tab: </w:t>
            </w:r>
            <w:proofErr w:type="spellStart"/>
            <w:r w:rsidR="00452C70" w:rsidRPr="00496CFE">
              <w:rPr>
                <w:rFonts w:eastAsia="MS Mincho"/>
                <w:color w:val="auto"/>
                <w:sz w:val="18"/>
                <w:szCs w:val="18"/>
              </w:rPr>
              <w:t>CMS_Analysis</w:t>
            </w:r>
            <w:proofErr w:type="spellEnd"/>
            <w:r w:rsidR="00E13AE2" w:rsidRPr="00496CFE">
              <w:rPr>
                <w:rFonts w:eastAsia="MS Mincho"/>
                <w:color w:val="auto"/>
                <w:sz w:val="18"/>
                <w:szCs w:val="18"/>
              </w:rPr>
              <w:t>.</w:t>
            </w:r>
          </w:p>
        </w:tc>
      </w:tr>
      <w:tr w:rsidR="00FC6C4D" w:rsidRPr="00FC6C4D" w14:paraId="7D54E3E0" w14:textId="77777777" w:rsidTr="00920B86">
        <w:trPr>
          <w:cantSplit/>
        </w:trPr>
        <w:tc>
          <w:tcPr>
            <w:tcW w:w="1778" w:type="pct"/>
            <w:shd w:val="clear" w:color="auto" w:fill="E6E6E6"/>
          </w:tcPr>
          <w:p w14:paraId="084CC5B2" w14:textId="77777777" w:rsidR="00920B86" w:rsidRPr="00FC6C4D" w:rsidRDefault="00920B86" w:rsidP="009642CA">
            <w:pPr>
              <w:rPr>
                <w:rFonts w:eastAsia="MS Mincho"/>
                <w:color w:val="auto"/>
                <w:sz w:val="18"/>
                <w:szCs w:val="18"/>
              </w:rPr>
            </w:pPr>
            <w:r w:rsidRPr="00FC6C4D">
              <w:rPr>
                <w:rFonts w:eastAsia="MS Mincho"/>
                <w:color w:val="auto"/>
                <w:sz w:val="18"/>
                <w:szCs w:val="18"/>
              </w:rPr>
              <w:t>Value(s) of monitored parameter</w:t>
            </w:r>
          </w:p>
        </w:tc>
        <w:tc>
          <w:tcPr>
            <w:tcW w:w="3222" w:type="pct"/>
            <w:shd w:val="clear" w:color="auto" w:fill="auto"/>
          </w:tcPr>
          <w:p w14:paraId="0448F112" w14:textId="075A1DE0" w:rsidR="00920B86" w:rsidRPr="00496CFE" w:rsidRDefault="00920B86" w:rsidP="009642CA">
            <w:pPr>
              <w:rPr>
                <w:rFonts w:eastAsia="MS Mincho"/>
                <w:color w:val="auto"/>
                <w:sz w:val="18"/>
                <w:szCs w:val="18"/>
              </w:rPr>
            </w:pPr>
            <w:r w:rsidRPr="00496CFE">
              <w:rPr>
                <w:rFonts w:eastAsia="MS Mincho"/>
                <w:color w:val="auto"/>
                <w:sz w:val="18"/>
                <w:szCs w:val="18"/>
              </w:rPr>
              <w:t>0.</w:t>
            </w:r>
            <w:r w:rsidR="005A16C5">
              <w:rPr>
                <w:rFonts w:eastAsia="MS Mincho"/>
                <w:color w:val="auto"/>
                <w:sz w:val="18"/>
                <w:szCs w:val="18"/>
              </w:rPr>
              <w:t>4</w:t>
            </w:r>
            <w:r w:rsidRPr="00496CFE">
              <w:rPr>
                <w:rFonts w:eastAsia="MS Mincho"/>
                <w:color w:val="auto"/>
                <w:sz w:val="18"/>
                <w:szCs w:val="18"/>
              </w:rPr>
              <w:t>%</w:t>
            </w:r>
          </w:p>
        </w:tc>
      </w:tr>
      <w:tr w:rsidR="00FC6C4D" w:rsidRPr="00FC6C4D" w14:paraId="08C5D1B9" w14:textId="77777777" w:rsidTr="00920B86">
        <w:trPr>
          <w:cantSplit/>
        </w:trPr>
        <w:tc>
          <w:tcPr>
            <w:tcW w:w="1778" w:type="pct"/>
            <w:shd w:val="clear" w:color="auto" w:fill="E6E6E6"/>
          </w:tcPr>
          <w:p w14:paraId="3CB70C40" w14:textId="77777777" w:rsidR="00920B86" w:rsidRPr="00FC6C4D" w:rsidRDefault="00920B86" w:rsidP="009642CA">
            <w:pPr>
              <w:rPr>
                <w:rFonts w:eastAsia="MS Mincho"/>
                <w:color w:val="auto"/>
                <w:sz w:val="18"/>
                <w:szCs w:val="18"/>
              </w:rPr>
            </w:pPr>
            <w:r w:rsidRPr="00FC6C4D">
              <w:rPr>
                <w:rFonts w:eastAsia="MS Mincho"/>
                <w:color w:val="auto"/>
                <w:sz w:val="18"/>
                <w:szCs w:val="18"/>
              </w:rPr>
              <w:t>Monitoring equipment</w:t>
            </w:r>
          </w:p>
        </w:tc>
        <w:tc>
          <w:tcPr>
            <w:tcW w:w="3222" w:type="pct"/>
            <w:shd w:val="clear" w:color="auto" w:fill="auto"/>
          </w:tcPr>
          <w:p w14:paraId="555DC119" w14:textId="455F2F6D" w:rsidR="00920B86" w:rsidRPr="00496CFE" w:rsidRDefault="00920B86" w:rsidP="009642CA">
            <w:pPr>
              <w:rPr>
                <w:rFonts w:eastAsia="MS Mincho"/>
                <w:color w:val="auto"/>
                <w:sz w:val="18"/>
                <w:szCs w:val="18"/>
              </w:rPr>
            </w:pPr>
            <w:r w:rsidRPr="00496CFE">
              <w:rPr>
                <w:rFonts w:eastAsia="MS Mincho"/>
                <w:color w:val="auto"/>
                <w:sz w:val="18"/>
                <w:szCs w:val="18"/>
              </w:rPr>
              <w:t>Determined using survey methods</w:t>
            </w:r>
            <w:r w:rsidR="00AD0EE4" w:rsidRPr="00496CFE">
              <w:rPr>
                <w:rFonts w:eastAsia="MS Mincho"/>
                <w:color w:val="auto"/>
                <w:sz w:val="18"/>
                <w:szCs w:val="18"/>
              </w:rPr>
              <w:t>: CMS survey</w:t>
            </w:r>
          </w:p>
        </w:tc>
      </w:tr>
      <w:tr w:rsidR="00FC6C4D" w:rsidRPr="00FC6C4D" w14:paraId="41466470" w14:textId="77777777" w:rsidTr="00920B86">
        <w:trPr>
          <w:cantSplit/>
        </w:trPr>
        <w:tc>
          <w:tcPr>
            <w:tcW w:w="1778" w:type="pct"/>
            <w:shd w:val="clear" w:color="auto" w:fill="E6E6E6"/>
          </w:tcPr>
          <w:p w14:paraId="280B606E" w14:textId="77777777" w:rsidR="00920B86" w:rsidRPr="00FC6C4D" w:rsidRDefault="00920B86" w:rsidP="009642CA">
            <w:pPr>
              <w:rPr>
                <w:rFonts w:eastAsia="MS Mincho"/>
                <w:color w:val="auto"/>
                <w:sz w:val="18"/>
                <w:szCs w:val="18"/>
              </w:rPr>
            </w:pPr>
            <w:r w:rsidRPr="00FC6C4D">
              <w:rPr>
                <w:rFonts w:eastAsia="MS Mincho"/>
                <w:color w:val="auto"/>
                <w:sz w:val="18"/>
                <w:szCs w:val="18"/>
              </w:rPr>
              <w:t>Measuring/reading/recording frequency:</w:t>
            </w:r>
          </w:p>
        </w:tc>
        <w:tc>
          <w:tcPr>
            <w:tcW w:w="3222" w:type="pct"/>
            <w:shd w:val="clear" w:color="auto" w:fill="auto"/>
          </w:tcPr>
          <w:p w14:paraId="577F149B" w14:textId="77777777" w:rsidR="00920B86" w:rsidRPr="00FC6C4D" w:rsidRDefault="00920B86" w:rsidP="009642CA">
            <w:pPr>
              <w:rPr>
                <w:rFonts w:eastAsia="MS Mincho"/>
                <w:color w:val="auto"/>
                <w:sz w:val="18"/>
                <w:szCs w:val="18"/>
              </w:rPr>
            </w:pPr>
            <w:r w:rsidRPr="00FC6C4D">
              <w:rPr>
                <w:rFonts w:eastAsia="MS Mincho"/>
                <w:color w:val="auto"/>
                <w:sz w:val="18"/>
                <w:szCs w:val="18"/>
              </w:rPr>
              <w:t>Annual</w:t>
            </w:r>
          </w:p>
        </w:tc>
      </w:tr>
      <w:tr w:rsidR="00FC6C4D" w:rsidRPr="00FC6C4D" w14:paraId="7B12DC03" w14:textId="77777777" w:rsidTr="00920B86">
        <w:trPr>
          <w:cantSplit/>
        </w:trPr>
        <w:tc>
          <w:tcPr>
            <w:tcW w:w="1778" w:type="pct"/>
            <w:shd w:val="clear" w:color="auto" w:fill="E6E6E6"/>
          </w:tcPr>
          <w:p w14:paraId="4487E644" w14:textId="77777777" w:rsidR="00920B86" w:rsidRPr="00FC6C4D" w:rsidRDefault="00920B86" w:rsidP="009642CA">
            <w:pPr>
              <w:rPr>
                <w:rFonts w:eastAsia="MS Mincho"/>
                <w:color w:val="auto"/>
                <w:sz w:val="18"/>
                <w:szCs w:val="18"/>
              </w:rPr>
            </w:pPr>
            <w:r w:rsidRPr="00FC6C4D">
              <w:rPr>
                <w:rFonts w:eastAsia="MS Mincho"/>
                <w:color w:val="auto"/>
                <w:sz w:val="18"/>
                <w:szCs w:val="18"/>
              </w:rPr>
              <w:t>Calculation method</w:t>
            </w:r>
            <w:r w:rsidRPr="00FC6C4D">
              <w:rPr>
                <w:rFonts w:eastAsia="MS Mincho"/>
                <w:color w:val="auto"/>
                <w:sz w:val="18"/>
                <w:szCs w:val="18"/>
              </w:rPr>
              <w:br/>
              <w:t>(if applicable):</w:t>
            </w:r>
          </w:p>
        </w:tc>
        <w:tc>
          <w:tcPr>
            <w:tcW w:w="3222" w:type="pct"/>
            <w:shd w:val="clear" w:color="auto" w:fill="auto"/>
          </w:tcPr>
          <w:p w14:paraId="2C99A6C8" w14:textId="0AD1202C" w:rsidR="00920B86" w:rsidRPr="00FC6C4D" w:rsidRDefault="00920B86" w:rsidP="009642CA">
            <w:pPr>
              <w:rPr>
                <w:rFonts w:eastAsia="MS Mincho"/>
                <w:color w:val="auto"/>
                <w:sz w:val="18"/>
                <w:szCs w:val="18"/>
              </w:rPr>
            </w:pPr>
            <w:r w:rsidRPr="00FC6C4D">
              <w:rPr>
                <w:rFonts w:eastAsia="MS Mincho"/>
                <w:color w:val="auto"/>
                <w:sz w:val="18"/>
                <w:szCs w:val="18"/>
              </w:rPr>
              <w:t>The PP opt to calculate the percentage of leakage as per section A6.3 of the applied methodology. On page 68 of section A.6.3 it is stated:</w:t>
            </w:r>
          </w:p>
          <w:p w14:paraId="1DA00599" w14:textId="77777777" w:rsidR="00920B86" w:rsidRPr="00FC6C4D" w:rsidRDefault="00920B86" w:rsidP="009642CA">
            <w:pPr>
              <w:rPr>
                <w:rFonts w:eastAsia="MS Mincho"/>
                <w:color w:val="auto"/>
                <w:sz w:val="18"/>
                <w:szCs w:val="18"/>
              </w:rPr>
            </w:pPr>
          </w:p>
          <w:p w14:paraId="1F03883D" w14:textId="77777777" w:rsidR="00920B86" w:rsidRPr="00FC6C4D" w:rsidRDefault="00920B86" w:rsidP="009642CA">
            <w:pPr>
              <w:rPr>
                <w:rFonts w:eastAsia="MS Mincho"/>
                <w:i/>
                <w:iCs/>
                <w:color w:val="auto"/>
                <w:sz w:val="18"/>
                <w:szCs w:val="18"/>
              </w:rPr>
            </w:pPr>
            <w:r w:rsidRPr="00FC6C4D">
              <w:rPr>
                <w:rFonts w:eastAsia="MS Mincho"/>
                <w:i/>
                <w:iCs/>
                <w:color w:val="auto"/>
                <w:sz w:val="18"/>
                <w:szCs w:val="18"/>
              </w:rPr>
              <w:t>Where project participants use lower values or percentage of physical leakage, they should provide measurements proving that this lower value is appropriate for the project activity.</w:t>
            </w:r>
          </w:p>
          <w:p w14:paraId="658E54D7" w14:textId="77777777" w:rsidR="00920B86" w:rsidRPr="00FC6C4D" w:rsidRDefault="00920B86" w:rsidP="009642CA">
            <w:pPr>
              <w:rPr>
                <w:rFonts w:eastAsia="MS Mincho"/>
                <w:color w:val="auto"/>
                <w:sz w:val="18"/>
                <w:szCs w:val="18"/>
              </w:rPr>
            </w:pPr>
          </w:p>
          <w:p w14:paraId="20599D4A" w14:textId="0ED039AB" w:rsidR="00920B86" w:rsidRPr="00FC6C4D" w:rsidRDefault="00A82D8A" w:rsidP="009642CA">
            <w:pPr>
              <w:rPr>
                <w:rFonts w:eastAsia="MS Mincho"/>
                <w:color w:val="auto"/>
                <w:sz w:val="18"/>
                <w:szCs w:val="18"/>
              </w:rPr>
            </w:pPr>
            <w:r>
              <w:rPr>
                <w:rFonts w:eastAsia="MS Mincho"/>
                <w:color w:val="auto"/>
                <w:sz w:val="18"/>
                <w:szCs w:val="18"/>
              </w:rPr>
              <w:t xml:space="preserve">PD follow the </w:t>
            </w:r>
            <w:r w:rsidR="00920B86" w:rsidRPr="00FC6C4D">
              <w:rPr>
                <w:rFonts w:eastAsia="MS Mincho"/>
                <w:color w:val="auto"/>
                <w:sz w:val="18"/>
                <w:szCs w:val="18"/>
              </w:rPr>
              <w:t xml:space="preserve">measurement </w:t>
            </w:r>
            <w:r w:rsidR="002A5E3F">
              <w:rPr>
                <w:rFonts w:eastAsia="MS Mincho"/>
                <w:color w:val="auto"/>
                <w:sz w:val="18"/>
                <w:szCs w:val="18"/>
              </w:rPr>
              <w:t>method</w:t>
            </w:r>
            <w:r w:rsidR="00E81BEF">
              <w:rPr>
                <w:rFonts w:eastAsia="MS Mincho"/>
                <w:color w:val="auto"/>
                <w:sz w:val="18"/>
                <w:szCs w:val="18"/>
              </w:rPr>
              <w:t xml:space="preserve"> stated in the approved PDD</w:t>
            </w:r>
            <w:r w:rsidR="00A22B49">
              <w:rPr>
                <w:rFonts w:eastAsia="MS Mincho"/>
                <w:color w:val="auto"/>
                <w:sz w:val="18"/>
                <w:szCs w:val="18"/>
              </w:rPr>
              <w:t xml:space="preserve"> (</w:t>
            </w:r>
            <w:r w:rsidR="005743F1">
              <w:rPr>
                <w:rFonts w:eastAsia="MS Mincho"/>
                <w:color w:val="auto"/>
                <w:sz w:val="18"/>
                <w:szCs w:val="18"/>
              </w:rPr>
              <w:t>Page 45)</w:t>
            </w:r>
            <w:r w:rsidR="00D2038F">
              <w:rPr>
                <w:rFonts w:eastAsia="MS Mincho"/>
                <w:color w:val="auto"/>
                <w:sz w:val="18"/>
                <w:szCs w:val="18"/>
              </w:rPr>
              <w:t xml:space="preserve"> </w:t>
            </w:r>
            <w:r w:rsidR="00920B86" w:rsidRPr="00FC6C4D">
              <w:rPr>
                <w:rFonts w:eastAsia="MS Mincho"/>
                <w:color w:val="auto"/>
                <w:sz w:val="18"/>
                <w:szCs w:val="18"/>
              </w:rPr>
              <w:t>as follows: In case households report that their digester leak, in case there is an obvious biogas smell, or when there is visible leakage, i.e. bubbling, it is assumed that the biodigester leaks. PL is therefore calculated as:</w:t>
            </w:r>
          </w:p>
          <w:p w14:paraId="28F3E9EA" w14:textId="77777777" w:rsidR="00920B86" w:rsidRPr="00FC6C4D" w:rsidRDefault="00920B86" w:rsidP="009642CA">
            <w:pPr>
              <w:rPr>
                <w:rFonts w:eastAsia="MS Mincho"/>
                <w:color w:val="auto"/>
                <w:sz w:val="18"/>
                <w:szCs w:val="18"/>
              </w:rPr>
            </w:pPr>
          </w:p>
          <w:p w14:paraId="30617B2B" w14:textId="77777777" w:rsidR="00920B86" w:rsidRPr="00FC6C4D" w:rsidRDefault="00920B86" w:rsidP="009642CA">
            <w:pPr>
              <w:rPr>
                <w:rFonts w:eastAsia="MS Mincho"/>
                <w:color w:val="auto"/>
                <w:sz w:val="18"/>
                <w:szCs w:val="18"/>
              </w:rPr>
            </w:pPr>
            <w:r w:rsidRPr="00FC6C4D">
              <w:rPr>
                <w:rFonts w:eastAsia="MS Mincho"/>
                <w:color w:val="auto"/>
                <w:sz w:val="18"/>
                <w:szCs w:val="18"/>
              </w:rPr>
              <w:t>PL = 10% * %</w:t>
            </w:r>
            <w:proofErr w:type="spellStart"/>
            <w:r w:rsidRPr="00FC6C4D">
              <w:rPr>
                <w:rFonts w:eastAsia="MS Mincho"/>
                <w:color w:val="auto"/>
                <w:sz w:val="18"/>
                <w:szCs w:val="18"/>
              </w:rPr>
              <w:t>BDleak</w:t>
            </w:r>
            <w:proofErr w:type="spellEnd"/>
            <w:r w:rsidRPr="00FC6C4D">
              <w:rPr>
                <w:rFonts w:eastAsia="MS Mincho"/>
                <w:color w:val="auto"/>
                <w:sz w:val="18"/>
                <w:szCs w:val="18"/>
              </w:rPr>
              <w:t xml:space="preserve"> </w:t>
            </w:r>
          </w:p>
          <w:p w14:paraId="755A2E79" w14:textId="5462137F" w:rsidR="00254A2D" w:rsidRDefault="00254A2D" w:rsidP="009642CA">
            <w:pPr>
              <w:rPr>
                <w:rFonts w:eastAsia="MS Mincho"/>
                <w:color w:val="auto"/>
                <w:sz w:val="18"/>
                <w:szCs w:val="18"/>
              </w:rPr>
            </w:pPr>
            <w:r>
              <w:rPr>
                <w:rFonts w:eastAsia="MS Mincho"/>
                <w:color w:val="auto"/>
                <w:sz w:val="18"/>
                <w:szCs w:val="18"/>
              </w:rPr>
              <w:t>PL= 10%</w:t>
            </w:r>
            <w:r w:rsidR="005F16F1">
              <w:rPr>
                <w:rFonts w:eastAsia="MS Mincho"/>
                <w:color w:val="auto"/>
                <w:sz w:val="18"/>
                <w:szCs w:val="18"/>
              </w:rPr>
              <w:t xml:space="preserve"> *</w:t>
            </w:r>
            <w:r w:rsidR="003A2E54">
              <w:rPr>
                <w:rFonts w:eastAsia="MS Mincho"/>
                <w:color w:val="auto"/>
                <w:sz w:val="18"/>
                <w:szCs w:val="18"/>
              </w:rPr>
              <w:t>4% = 0.4%</w:t>
            </w:r>
          </w:p>
          <w:p w14:paraId="059E896F" w14:textId="07FB4793" w:rsidR="00920B86" w:rsidRPr="00FC6C4D" w:rsidRDefault="00920B86" w:rsidP="009642CA">
            <w:pPr>
              <w:rPr>
                <w:rFonts w:eastAsia="MS Mincho"/>
                <w:color w:val="auto"/>
                <w:sz w:val="18"/>
                <w:szCs w:val="18"/>
              </w:rPr>
            </w:pPr>
            <w:r w:rsidRPr="00FC6C4D">
              <w:rPr>
                <w:rFonts w:eastAsia="MS Mincho"/>
                <w:color w:val="auto"/>
                <w:sz w:val="18"/>
                <w:szCs w:val="18"/>
              </w:rPr>
              <w:t>where %</w:t>
            </w:r>
            <w:proofErr w:type="spellStart"/>
            <w:r w:rsidRPr="00FC6C4D">
              <w:rPr>
                <w:rFonts w:eastAsia="MS Mincho"/>
                <w:color w:val="auto"/>
                <w:sz w:val="18"/>
                <w:szCs w:val="18"/>
              </w:rPr>
              <w:t>BDleak</w:t>
            </w:r>
            <w:proofErr w:type="spellEnd"/>
            <w:r w:rsidRPr="00FC6C4D">
              <w:rPr>
                <w:rFonts w:eastAsia="MS Mincho"/>
                <w:color w:val="auto"/>
                <w:sz w:val="18"/>
                <w:szCs w:val="18"/>
              </w:rPr>
              <w:t xml:space="preserve"> = the share of households with a leaking biodigester and 10% is the IPCC default value for physical leakage.</w:t>
            </w:r>
          </w:p>
          <w:p w14:paraId="2E0B1AE0" w14:textId="77777777" w:rsidR="00920B86" w:rsidRPr="00FC6C4D" w:rsidRDefault="00920B86" w:rsidP="009642CA">
            <w:pPr>
              <w:rPr>
                <w:rFonts w:eastAsia="MS Mincho"/>
                <w:color w:val="auto"/>
                <w:sz w:val="18"/>
                <w:szCs w:val="18"/>
              </w:rPr>
            </w:pPr>
          </w:p>
        </w:tc>
      </w:tr>
      <w:tr w:rsidR="00FC6C4D" w:rsidRPr="00FC6C4D" w14:paraId="2DF4422C" w14:textId="77777777" w:rsidTr="00920B86">
        <w:trPr>
          <w:cantSplit/>
        </w:trPr>
        <w:tc>
          <w:tcPr>
            <w:tcW w:w="1778" w:type="pct"/>
            <w:shd w:val="clear" w:color="auto" w:fill="E6E6E6"/>
          </w:tcPr>
          <w:p w14:paraId="1D8F5AB9" w14:textId="77777777" w:rsidR="00920B86" w:rsidRPr="00FC6C4D" w:rsidRDefault="00920B86" w:rsidP="009642CA">
            <w:pPr>
              <w:rPr>
                <w:rFonts w:eastAsia="MS Mincho"/>
                <w:color w:val="auto"/>
                <w:sz w:val="18"/>
                <w:szCs w:val="18"/>
              </w:rPr>
            </w:pPr>
            <w:r w:rsidRPr="00FC6C4D">
              <w:rPr>
                <w:rFonts w:eastAsia="MS Mincho"/>
                <w:color w:val="auto"/>
                <w:sz w:val="18"/>
                <w:szCs w:val="18"/>
              </w:rPr>
              <w:t>QA/QC procedures:</w:t>
            </w:r>
          </w:p>
        </w:tc>
        <w:tc>
          <w:tcPr>
            <w:tcW w:w="3222" w:type="pct"/>
            <w:shd w:val="clear" w:color="auto" w:fill="auto"/>
          </w:tcPr>
          <w:p w14:paraId="1F9839F5" w14:textId="77777777" w:rsidR="00920B86" w:rsidRPr="00FC6C4D" w:rsidRDefault="00920B86" w:rsidP="009642CA">
            <w:pPr>
              <w:rPr>
                <w:rFonts w:eastAsia="MS Mincho"/>
                <w:color w:val="auto"/>
                <w:sz w:val="18"/>
                <w:szCs w:val="18"/>
              </w:rPr>
            </w:pPr>
            <w:r w:rsidRPr="00FC6C4D">
              <w:rPr>
                <w:rFonts w:eastAsia="MS Mincho"/>
                <w:color w:val="auto"/>
                <w:sz w:val="18"/>
                <w:szCs w:val="18"/>
              </w:rPr>
              <w:t>Transparent data analysis and reporting</w:t>
            </w:r>
          </w:p>
        </w:tc>
      </w:tr>
      <w:tr w:rsidR="00FC6C4D" w:rsidRPr="00FC6C4D" w14:paraId="21EFFEE3" w14:textId="77777777" w:rsidTr="00920B86">
        <w:trPr>
          <w:cantSplit/>
        </w:trPr>
        <w:tc>
          <w:tcPr>
            <w:tcW w:w="1778" w:type="pct"/>
            <w:shd w:val="clear" w:color="auto" w:fill="E6E6E6"/>
          </w:tcPr>
          <w:p w14:paraId="0E9B677B" w14:textId="77777777" w:rsidR="00920B86" w:rsidRPr="00FC6C4D" w:rsidRDefault="00920B86" w:rsidP="009642CA">
            <w:pPr>
              <w:rPr>
                <w:rFonts w:eastAsia="MS Mincho"/>
                <w:color w:val="auto"/>
                <w:sz w:val="18"/>
                <w:szCs w:val="18"/>
              </w:rPr>
            </w:pPr>
            <w:r w:rsidRPr="00FC6C4D">
              <w:rPr>
                <w:rFonts w:eastAsia="MS Mincho"/>
                <w:color w:val="auto"/>
                <w:sz w:val="18"/>
                <w:szCs w:val="18"/>
              </w:rPr>
              <w:t>Purpose of data:</w:t>
            </w:r>
          </w:p>
        </w:tc>
        <w:tc>
          <w:tcPr>
            <w:tcW w:w="3222" w:type="pct"/>
            <w:shd w:val="clear" w:color="auto" w:fill="auto"/>
          </w:tcPr>
          <w:p w14:paraId="7ADD96D2" w14:textId="77777777" w:rsidR="00920B86" w:rsidRPr="00FC6C4D" w:rsidRDefault="00920B86" w:rsidP="009642CA">
            <w:pPr>
              <w:rPr>
                <w:rFonts w:eastAsia="MS Mincho"/>
                <w:color w:val="auto"/>
                <w:sz w:val="18"/>
                <w:szCs w:val="18"/>
              </w:rPr>
            </w:pPr>
            <w:r w:rsidRPr="00FC6C4D">
              <w:rPr>
                <w:rFonts w:eastAsia="MS Mincho"/>
                <w:color w:val="auto"/>
                <w:sz w:val="18"/>
                <w:szCs w:val="18"/>
              </w:rPr>
              <w:t xml:space="preserve">Calculation of project emissions </w:t>
            </w:r>
          </w:p>
        </w:tc>
      </w:tr>
      <w:tr w:rsidR="00FC6C4D" w:rsidRPr="00FC6C4D" w14:paraId="69F2FCA9" w14:textId="77777777" w:rsidTr="00920B86">
        <w:trPr>
          <w:cantSplit/>
        </w:trPr>
        <w:tc>
          <w:tcPr>
            <w:tcW w:w="1778" w:type="pct"/>
            <w:shd w:val="clear" w:color="auto" w:fill="E6E6E6"/>
          </w:tcPr>
          <w:p w14:paraId="0F12030A" w14:textId="77777777" w:rsidR="00920B86" w:rsidRPr="00FC6C4D" w:rsidRDefault="00920B86" w:rsidP="009642CA">
            <w:pPr>
              <w:rPr>
                <w:rFonts w:eastAsia="MS Mincho"/>
                <w:color w:val="auto"/>
                <w:sz w:val="18"/>
                <w:szCs w:val="18"/>
              </w:rPr>
            </w:pPr>
            <w:r w:rsidRPr="00FC6C4D">
              <w:rPr>
                <w:rFonts w:eastAsia="MS Mincho"/>
                <w:color w:val="auto"/>
                <w:sz w:val="18"/>
                <w:szCs w:val="18"/>
              </w:rPr>
              <w:t>Additional comments:</w:t>
            </w:r>
          </w:p>
        </w:tc>
        <w:tc>
          <w:tcPr>
            <w:tcW w:w="3222" w:type="pct"/>
            <w:shd w:val="clear" w:color="auto" w:fill="auto"/>
          </w:tcPr>
          <w:p w14:paraId="410B4F6E" w14:textId="77777777" w:rsidR="00920B86" w:rsidRPr="00FC6C4D" w:rsidRDefault="00920B86" w:rsidP="009642CA">
            <w:pPr>
              <w:rPr>
                <w:rFonts w:eastAsia="MS Mincho"/>
                <w:color w:val="auto"/>
                <w:sz w:val="18"/>
                <w:szCs w:val="18"/>
              </w:rPr>
            </w:pPr>
            <w:r w:rsidRPr="00FC6C4D">
              <w:rPr>
                <w:rFonts w:eastAsia="MS Mincho"/>
                <w:color w:val="auto"/>
                <w:sz w:val="18"/>
                <w:szCs w:val="18"/>
              </w:rPr>
              <w:t>Physical leakage of the bio-digester</w:t>
            </w:r>
          </w:p>
        </w:tc>
      </w:tr>
    </w:tbl>
    <w:p w14:paraId="22835031" w14:textId="77777777" w:rsidR="00920B86" w:rsidRPr="00FC6C4D" w:rsidRDefault="00920B86" w:rsidP="00920B86">
      <w:pPr>
        <w:rPr>
          <w:rFonts w:eastAsia="MS Mincho"/>
          <w:color w:val="auto"/>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FC6C4D" w:rsidRPr="00FC6C4D" w14:paraId="16CBDA1B" w14:textId="77777777" w:rsidTr="00920B86">
        <w:trPr>
          <w:cantSplit/>
        </w:trPr>
        <w:tc>
          <w:tcPr>
            <w:tcW w:w="1778" w:type="pct"/>
            <w:shd w:val="clear" w:color="auto" w:fill="E6E6E6"/>
            <w:tcMar>
              <w:top w:w="62" w:type="dxa"/>
              <w:bottom w:w="62" w:type="dxa"/>
            </w:tcMar>
          </w:tcPr>
          <w:p w14:paraId="0714DB3F" w14:textId="77777777" w:rsidR="00920B86" w:rsidRPr="00FC6C4D" w:rsidRDefault="00920B86" w:rsidP="009642CA">
            <w:pPr>
              <w:rPr>
                <w:rFonts w:eastAsia="MS Mincho"/>
                <w:b/>
                <w:bCs/>
                <w:color w:val="auto"/>
                <w:sz w:val="18"/>
                <w:szCs w:val="20"/>
              </w:rPr>
            </w:pPr>
            <w:r w:rsidRPr="00FC6C4D">
              <w:rPr>
                <w:rFonts w:eastAsia="MS Mincho"/>
                <w:b/>
                <w:bCs/>
                <w:color w:val="auto"/>
                <w:sz w:val="18"/>
                <w:szCs w:val="20"/>
              </w:rPr>
              <w:t>Data/parameter:</w:t>
            </w:r>
          </w:p>
        </w:tc>
        <w:tc>
          <w:tcPr>
            <w:tcW w:w="3222" w:type="pct"/>
            <w:shd w:val="clear" w:color="auto" w:fill="auto"/>
            <w:tcMar>
              <w:top w:w="62" w:type="dxa"/>
              <w:bottom w:w="62" w:type="dxa"/>
            </w:tcMar>
          </w:tcPr>
          <w:p w14:paraId="462BBBAE" w14:textId="77777777" w:rsidR="00920B86" w:rsidRPr="00FC6C4D" w:rsidRDefault="00920B86" w:rsidP="009642CA">
            <w:pPr>
              <w:rPr>
                <w:rFonts w:eastAsia="MS Mincho"/>
                <w:b/>
                <w:bCs/>
                <w:color w:val="auto"/>
                <w:sz w:val="18"/>
                <w:szCs w:val="20"/>
              </w:rPr>
            </w:pPr>
            <w:r w:rsidRPr="00FC6C4D">
              <w:rPr>
                <w:rFonts w:eastAsia="MS Mincho"/>
                <w:b/>
                <w:bCs/>
                <w:color w:val="auto"/>
                <w:sz w:val="18"/>
                <w:szCs w:val="20"/>
              </w:rPr>
              <w:t>W</w:t>
            </w:r>
            <w:r w:rsidRPr="00FC6C4D">
              <w:rPr>
                <w:rFonts w:eastAsia="MS Mincho"/>
                <w:b/>
                <w:bCs/>
                <w:color w:val="auto"/>
                <w:sz w:val="18"/>
                <w:szCs w:val="20"/>
                <w:vertAlign w:val="subscript"/>
              </w:rPr>
              <w:t>(site)</w:t>
            </w:r>
          </w:p>
        </w:tc>
      </w:tr>
      <w:tr w:rsidR="00FC6C4D" w:rsidRPr="00FC6C4D" w14:paraId="31098A95" w14:textId="77777777" w:rsidTr="00920B86">
        <w:trPr>
          <w:cantSplit/>
        </w:trPr>
        <w:tc>
          <w:tcPr>
            <w:tcW w:w="1778" w:type="pct"/>
            <w:shd w:val="clear" w:color="auto" w:fill="E6E6E6"/>
          </w:tcPr>
          <w:p w14:paraId="257AF3C2" w14:textId="77777777" w:rsidR="00920B86" w:rsidRPr="00FC6C4D" w:rsidRDefault="00920B86" w:rsidP="009642CA">
            <w:pPr>
              <w:rPr>
                <w:rFonts w:eastAsia="MS Mincho"/>
                <w:color w:val="auto"/>
                <w:sz w:val="18"/>
                <w:szCs w:val="20"/>
              </w:rPr>
            </w:pPr>
            <w:r w:rsidRPr="00FC6C4D">
              <w:rPr>
                <w:rFonts w:eastAsia="MS Mincho"/>
                <w:color w:val="auto"/>
                <w:sz w:val="18"/>
                <w:szCs w:val="20"/>
              </w:rPr>
              <w:t>Unit</w:t>
            </w:r>
          </w:p>
        </w:tc>
        <w:tc>
          <w:tcPr>
            <w:tcW w:w="3222" w:type="pct"/>
            <w:shd w:val="clear" w:color="auto" w:fill="auto"/>
          </w:tcPr>
          <w:p w14:paraId="78E62AEC" w14:textId="77777777" w:rsidR="00920B86" w:rsidRPr="00FC6C4D" w:rsidRDefault="00920B86" w:rsidP="009642CA">
            <w:pPr>
              <w:rPr>
                <w:rFonts w:eastAsia="MS Mincho"/>
                <w:color w:val="auto"/>
                <w:sz w:val="18"/>
                <w:szCs w:val="20"/>
              </w:rPr>
            </w:pPr>
            <w:r w:rsidRPr="00FC6C4D">
              <w:rPr>
                <w:rFonts w:eastAsia="MS Mincho"/>
                <w:color w:val="auto"/>
                <w:sz w:val="18"/>
                <w:szCs w:val="20"/>
              </w:rPr>
              <w:t>(kg)</w:t>
            </w:r>
          </w:p>
        </w:tc>
      </w:tr>
      <w:tr w:rsidR="00FC6C4D" w:rsidRPr="00FC6C4D" w14:paraId="13B86549" w14:textId="77777777" w:rsidTr="00920B86">
        <w:trPr>
          <w:cantSplit/>
        </w:trPr>
        <w:tc>
          <w:tcPr>
            <w:tcW w:w="1778" w:type="pct"/>
            <w:shd w:val="clear" w:color="auto" w:fill="E6E6E6"/>
          </w:tcPr>
          <w:p w14:paraId="561650DE" w14:textId="77777777" w:rsidR="00920B86" w:rsidRPr="00FC6C4D" w:rsidRDefault="00920B86" w:rsidP="009642CA">
            <w:pPr>
              <w:rPr>
                <w:rFonts w:eastAsia="MS Mincho"/>
                <w:color w:val="auto"/>
                <w:sz w:val="18"/>
                <w:szCs w:val="20"/>
              </w:rPr>
            </w:pPr>
            <w:r w:rsidRPr="00FC6C4D">
              <w:rPr>
                <w:rFonts w:eastAsia="MS Mincho"/>
                <w:color w:val="auto"/>
                <w:sz w:val="18"/>
                <w:szCs w:val="20"/>
              </w:rPr>
              <w:t>Description</w:t>
            </w:r>
          </w:p>
        </w:tc>
        <w:tc>
          <w:tcPr>
            <w:tcW w:w="3222" w:type="pct"/>
            <w:shd w:val="clear" w:color="auto" w:fill="auto"/>
          </w:tcPr>
          <w:p w14:paraId="31292D37" w14:textId="77777777" w:rsidR="00920B86" w:rsidRPr="00FC6C4D" w:rsidRDefault="00920B86" w:rsidP="009642CA">
            <w:pPr>
              <w:rPr>
                <w:rFonts w:eastAsia="MS Mincho"/>
                <w:color w:val="auto"/>
                <w:sz w:val="18"/>
                <w:szCs w:val="20"/>
              </w:rPr>
            </w:pPr>
            <w:r w:rsidRPr="00FC6C4D">
              <w:rPr>
                <w:rFonts w:eastAsia="MS Mincho"/>
                <w:color w:val="auto"/>
                <w:sz w:val="18"/>
                <w:szCs w:val="20"/>
              </w:rPr>
              <w:t>Average pig weight at the project site (kg)</w:t>
            </w:r>
          </w:p>
        </w:tc>
      </w:tr>
      <w:tr w:rsidR="00FC6C4D" w:rsidRPr="00FC6C4D" w14:paraId="2A19407A" w14:textId="77777777" w:rsidTr="00920B86">
        <w:trPr>
          <w:cantSplit/>
        </w:trPr>
        <w:tc>
          <w:tcPr>
            <w:tcW w:w="1778" w:type="pct"/>
            <w:shd w:val="clear" w:color="auto" w:fill="E6E6E6"/>
          </w:tcPr>
          <w:p w14:paraId="24124DE1" w14:textId="77777777" w:rsidR="00920B86" w:rsidRPr="00FC6C4D" w:rsidRDefault="00920B86" w:rsidP="009642CA">
            <w:pPr>
              <w:rPr>
                <w:rFonts w:eastAsia="MS Mincho"/>
                <w:color w:val="auto"/>
                <w:sz w:val="18"/>
                <w:szCs w:val="20"/>
              </w:rPr>
            </w:pPr>
            <w:r w:rsidRPr="00FC6C4D">
              <w:rPr>
                <w:rFonts w:eastAsia="MS Mincho"/>
                <w:color w:val="auto"/>
                <w:sz w:val="18"/>
                <w:szCs w:val="20"/>
              </w:rPr>
              <w:t>Measured/calculated/default</w:t>
            </w:r>
          </w:p>
        </w:tc>
        <w:tc>
          <w:tcPr>
            <w:tcW w:w="3222" w:type="pct"/>
            <w:shd w:val="clear" w:color="auto" w:fill="auto"/>
          </w:tcPr>
          <w:p w14:paraId="6D427898" w14:textId="77777777" w:rsidR="00920B86" w:rsidRPr="00FC6C4D" w:rsidRDefault="00920B86" w:rsidP="009642CA">
            <w:pPr>
              <w:rPr>
                <w:rFonts w:eastAsia="MS Mincho"/>
                <w:color w:val="auto"/>
                <w:sz w:val="18"/>
                <w:szCs w:val="20"/>
              </w:rPr>
            </w:pPr>
            <w:r w:rsidRPr="00FC6C4D">
              <w:rPr>
                <w:rFonts w:eastAsia="MS Mincho"/>
                <w:color w:val="auto"/>
                <w:sz w:val="18"/>
                <w:szCs w:val="20"/>
              </w:rPr>
              <w:t>Measured and calculated</w:t>
            </w:r>
          </w:p>
        </w:tc>
      </w:tr>
      <w:tr w:rsidR="00FC6C4D" w:rsidRPr="00FC6C4D" w14:paraId="3BABE8C0" w14:textId="77777777" w:rsidTr="00920B86">
        <w:trPr>
          <w:cantSplit/>
        </w:trPr>
        <w:tc>
          <w:tcPr>
            <w:tcW w:w="1778" w:type="pct"/>
            <w:shd w:val="clear" w:color="auto" w:fill="E6E6E6"/>
          </w:tcPr>
          <w:p w14:paraId="25CB5978" w14:textId="77777777" w:rsidR="00920B86" w:rsidRPr="00FC6C4D" w:rsidRDefault="00920B86" w:rsidP="009642CA">
            <w:pPr>
              <w:rPr>
                <w:rFonts w:eastAsia="MS Mincho"/>
                <w:color w:val="auto"/>
                <w:sz w:val="18"/>
                <w:szCs w:val="20"/>
              </w:rPr>
            </w:pPr>
            <w:r w:rsidRPr="00FC6C4D">
              <w:rPr>
                <w:rFonts w:eastAsia="MS Mincho"/>
                <w:color w:val="auto"/>
                <w:sz w:val="18"/>
                <w:szCs w:val="20"/>
              </w:rPr>
              <w:t>Source of data</w:t>
            </w:r>
          </w:p>
        </w:tc>
        <w:tc>
          <w:tcPr>
            <w:tcW w:w="3222" w:type="pct"/>
            <w:shd w:val="clear" w:color="auto" w:fill="auto"/>
          </w:tcPr>
          <w:p w14:paraId="05341F92" w14:textId="4AB684ED" w:rsidR="00920B86" w:rsidRPr="00496CFE" w:rsidRDefault="00920B86" w:rsidP="009642CA">
            <w:pPr>
              <w:rPr>
                <w:rFonts w:eastAsia="MS Mincho"/>
                <w:color w:val="auto"/>
                <w:sz w:val="18"/>
                <w:szCs w:val="20"/>
              </w:rPr>
            </w:pPr>
            <w:r w:rsidRPr="00496CFE">
              <w:rPr>
                <w:rFonts w:eastAsia="MS Mincho"/>
                <w:color w:val="auto"/>
                <w:sz w:val="18"/>
                <w:szCs w:val="20"/>
              </w:rPr>
              <w:t xml:space="preserve">Excel file </w:t>
            </w:r>
            <w:r w:rsidR="00AB5E3B" w:rsidRPr="00496CFE">
              <w:rPr>
                <w:rFonts w:eastAsia="MS Mincho"/>
                <w:color w:val="auto"/>
                <w:sz w:val="18"/>
                <w:szCs w:val="20"/>
              </w:rPr>
              <w:t>CPIII MP</w:t>
            </w:r>
            <w:r w:rsidR="007F6094" w:rsidRPr="00496CFE">
              <w:rPr>
                <w:rFonts w:eastAsia="MS Mincho"/>
                <w:color w:val="auto"/>
                <w:sz w:val="18"/>
                <w:szCs w:val="20"/>
              </w:rPr>
              <w:t>V</w:t>
            </w:r>
            <w:r w:rsidRPr="00496CFE">
              <w:rPr>
                <w:rFonts w:eastAsia="MS Mincho"/>
                <w:color w:val="auto"/>
                <w:sz w:val="18"/>
                <w:szCs w:val="20"/>
              </w:rPr>
              <w:t xml:space="preserve"> spreadsheet</w:t>
            </w:r>
            <w:r w:rsidR="002C00B5" w:rsidRPr="00496CFE">
              <w:rPr>
                <w:rFonts w:eastAsia="MS Mincho"/>
                <w:color w:val="auto"/>
                <w:sz w:val="18"/>
                <w:szCs w:val="20"/>
              </w:rPr>
              <w:t>,</w:t>
            </w:r>
            <w:r w:rsidR="006F4FFD" w:rsidRPr="00496CFE">
              <w:rPr>
                <w:rFonts w:eastAsia="MS Mincho"/>
                <w:color w:val="auto"/>
                <w:sz w:val="18"/>
                <w:szCs w:val="20"/>
              </w:rPr>
              <w:t xml:space="preserve"> tab</w:t>
            </w:r>
            <w:r w:rsidRPr="00496CFE">
              <w:rPr>
                <w:rFonts w:eastAsia="MS Mincho"/>
                <w:color w:val="auto"/>
                <w:sz w:val="18"/>
                <w:szCs w:val="20"/>
              </w:rPr>
              <w:t xml:space="preserve"> ER_AWMS</w:t>
            </w:r>
            <w:r w:rsidR="002C00B5" w:rsidRPr="00496CFE">
              <w:rPr>
                <w:rFonts w:eastAsia="MS Mincho"/>
                <w:color w:val="auto"/>
                <w:sz w:val="18"/>
                <w:szCs w:val="20"/>
              </w:rPr>
              <w:t>,</w:t>
            </w:r>
            <w:r w:rsidR="008C6D4E" w:rsidRPr="00496CFE">
              <w:rPr>
                <w:rFonts w:eastAsia="MS Mincho"/>
                <w:color w:val="auto"/>
                <w:sz w:val="18"/>
                <w:szCs w:val="20"/>
              </w:rPr>
              <w:t xml:space="preserve"> cell E14</w:t>
            </w:r>
            <w:r w:rsidR="00470D76" w:rsidRPr="00496CFE">
              <w:rPr>
                <w:rFonts w:eastAsia="MS Mincho"/>
                <w:color w:val="auto"/>
                <w:sz w:val="18"/>
                <w:szCs w:val="18"/>
              </w:rPr>
              <w:t xml:space="preserve"> and </w:t>
            </w:r>
            <w:r w:rsidR="00A54866" w:rsidRPr="00A54866">
              <w:rPr>
                <w:rFonts w:eastAsia="MS Mincho"/>
                <w:color w:val="auto"/>
                <w:sz w:val="18"/>
                <w:szCs w:val="18"/>
              </w:rPr>
              <w:t>Combined_Data_NBP_US-CMS-PFT_CP3MP5_2024</w:t>
            </w:r>
            <w:r w:rsidR="00470D76" w:rsidRPr="00496CFE">
              <w:rPr>
                <w:rFonts w:eastAsia="MS Mincho"/>
                <w:color w:val="auto"/>
                <w:sz w:val="18"/>
                <w:szCs w:val="18"/>
              </w:rPr>
              <w:t xml:space="preserve">, Tab: </w:t>
            </w:r>
            <w:proofErr w:type="spellStart"/>
            <w:r w:rsidR="00470D76" w:rsidRPr="00496CFE">
              <w:rPr>
                <w:rFonts w:eastAsia="MS Mincho"/>
                <w:color w:val="auto"/>
                <w:sz w:val="18"/>
                <w:szCs w:val="18"/>
              </w:rPr>
              <w:t>CMS_Analysis</w:t>
            </w:r>
            <w:proofErr w:type="spellEnd"/>
            <w:r w:rsidR="006F04D9" w:rsidRPr="00496CFE">
              <w:rPr>
                <w:rFonts w:eastAsia="MS Mincho"/>
                <w:color w:val="auto"/>
                <w:sz w:val="18"/>
                <w:szCs w:val="18"/>
              </w:rPr>
              <w:t>, cell D</w:t>
            </w:r>
            <w:r w:rsidR="00B63467" w:rsidRPr="00496CFE">
              <w:rPr>
                <w:rFonts w:eastAsia="MS Mincho"/>
                <w:color w:val="auto"/>
                <w:sz w:val="18"/>
                <w:szCs w:val="18"/>
              </w:rPr>
              <w:t>9.</w:t>
            </w:r>
          </w:p>
        </w:tc>
      </w:tr>
      <w:tr w:rsidR="00FC6C4D" w:rsidRPr="00FC6C4D" w14:paraId="09439FD1" w14:textId="77777777" w:rsidTr="00920B86">
        <w:trPr>
          <w:cantSplit/>
        </w:trPr>
        <w:tc>
          <w:tcPr>
            <w:tcW w:w="1778" w:type="pct"/>
            <w:shd w:val="clear" w:color="auto" w:fill="E6E6E6"/>
          </w:tcPr>
          <w:p w14:paraId="4D0CD6E1" w14:textId="77777777" w:rsidR="00920B86" w:rsidRPr="00FC6C4D" w:rsidRDefault="00920B86" w:rsidP="009642CA">
            <w:pPr>
              <w:rPr>
                <w:rFonts w:eastAsia="MS Mincho"/>
                <w:color w:val="auto"/>
                <w:sz w:val="18"/>
                <w:szCs w:val="20"/>
              </w:rPr>
            </w:pPr>
            <w:r w:rsidRPr="00FC6C4D">
              <w:rPr>
                <w:rFonts w:eastAsia="MS Mincho"/>
                <w:color w:val="auto"/>
                <w:sz w:val="18"/>
                <w:szCs w:val="20"/>
              </w:rPr>
              <w:t>Value(s) of monitored parameter</w:t>
            </w:r>
          </w:p>
        </w:tc>
        <w:tc>
          <w:tcPr>
            <w:tcW w:w="3222" w:type="pct"/>
            <w:shd w:val="clear" w:color="auto" w:fill="auto"/>
          </w:tcPr>
          <w:p w14:paraId="009C5A5F" w14:textId="57164EB7" w:rsidR="00920B86" w:rsidRPr="00496CFE" w:rsidRDefault="00D15237" w:rsidP="009642CA">
            <w:pPr>
              <w:rPr>
                <w:rFonts w:eastAsia="MS Mincho"/>
                <w:color w:val="auto"/>
                <w:sz w:val="18"/>
                <w:szCs w:val="20"/>
              </w:rPr>
            </w:pPr>
            <w:r>
              <w:rPr>
                <w:rFonts w:eastAsia="MS Mincho"/>
                <w:color w:val="auto"/>
                <w:sz w:val="18"/>
                <w:szCs w:val="20"/>
              </w:rPr>
              <w:t>9</w:t>
            </w:r>
            <w:r w:rsidR="002147B1">
              <w:rPr>
                <w:rFonts w:eastAsia="MS Mincho"/>
                <w:color w:val="auto"/>
                <w:sz w:val="18"/>
                <w:szCs w:val="20"/>
              </w:rPr>
              <w:t>5</w:t>
            </w:r>
            <w:r>
              <w:rPr>
                <w:rFonts w:eastAsia="MS Mincho"/>
                <w:color w:val="auto"/>
                <w:sz w:val="18"/>
                <w:szCs w:val="20"/>
              </w:rPr>
              <w:t>.</w:t>
            </w:r>
            <w:r w:rsidR="002147B1">
              <w:rPr>
                <w:rFonts w:eastAsia="MS Mincho"/>
                <w:color w:val="auto"/>
                <w:sz w:val="18"/>
                <w:szCs w:val="20"/>
              </w:rPr>
              <w:t>19</w:t>
            </w:r>
          </w:p>
        </w:tc>
      </w:tr>
      <w:tr w:rsidR="00FC6C4D" w:rsidRPr="00FC6C4D" w14:paraId="5CA833D0" w14:textId="77777777" w:rsidTr="00920B86">
        <w:trPr>
          <w:cantSplit/>
        </w:trPr>
        <w:tc>
          <w:tcPr>
            <w:tcW w:w="1778" w:type="pct"/>
            <w:shd w:val="clear" w:color="auto" w:fill="E6E6E6"/>
          </w:tcPr>
          <w:p w14:paraId="0256DC56" w14:textId="77777777" w:rsidR="00920B86" w:rsidRPr="00FC6C4D" w:rsidRDefault="00920B86" w:rsidP="009642CA">
            <w:pPr>
              <w:rPr>
                <w:rFonts w:eastAsia="MS Mincho"/>
                <w:color w:val="auto"/>
                <w:sz w:val="18"/>
                <w:szCs w:val="20"/>
              </w:rPr>
            </w:pPr>
            <w:r w:rsidRPr="00FC6C4D">
              <w:rPr>
                <w:rFonts w:eastAsia="MS Mincho"/>
                <w:color w:val="auto"/>
                <w:sz w:val="18"/>
                <w:szCs w:val="20"/>
              </w:rPr>
              <w:t>Monitoring equipment</w:t>
            </w:r>
          </w:p>
        </w:tc>
        <w:tc>
          <w:tcPr>
            <w:tcW w:w="3222" w:type="pct"/>
            <w:shd w:val="clear" w:color="auto" w:fill="auto"/>
          </w:tcPr>
          <w:p w14:paraId="594F9230" w14:textId="00B55FCF" w:rsidR="00920B86" w:rsidRPr="00496CFE" w:rsidRDefault="00920B86" w:rsidP="009642CA">
            <w:pPr>
              <w:rPr>
                <w:rFonts w:eastAsia="MS Mincho"/>
                <w:color w:val="auto"/>
                <w:sz w:val="18"/>
                <w:szCs w:val="20"/>
              </w:rPr>
            </w:pPr>
            <w:r w:rsidRPr="00496CFE">
              <w:rPr>
                <w:rFonts w:eastAsia="MS Mincho"/>
                <w:color w:val="auto"/>
                <w:sz w:val="18"/>
                <w:szCs w:val="20"/>
              </w:rPr>
              <w:t>Determined using survey methods</w:t>
            </w:r>
            <w:r w:rsidR="008112AE" w:rsidRPr="00496CFE">
              <w:rPr>
                <w:rFonts w:eastAsia="MS Mincho"/>
                <w:color w:val="auto"/>
                <w:sz w:val="18"/>
                <w:szCs w:val="20"/>
              </w:rPr>
              <w:t>: CMS survey</w:t>
            </w:r>
          </w:p>
        </w:tc>
      </w:tr>
      <w:tr w:rsidR="00FC6C4D" w:rsidRPr="00FC6C4D" w14:paraId="5AE1901A" w14:textId="77777777" w:rsidTr="00920B86">
        <w:trPr>
          <w:cantSplit/>
        </w:trPr>
        <w:tc>
          <w:tcPr>
            <w:tcW w:w="1778" w:type="pct"/>
            <w:shd w:val="clear" w:color="auto" w:fill="E6E6E6"/>
          </w:tcPr>
          <w:p w14:paraId="3BD888BB" w14:textId="77777777" w:rsidR="00920B86" w:rsidRPr="00FC6C4D" w:rsidRDefault="00920B86" w:rsidP="009642CA">
            <w:pPr>
              <w:rPr>
                <w:rFonts w:eastAsia="MS Mincho"/>
                <w:color w:val="auto"/>
                <w:sz w:val="18"/>
                <w:szCs w:val="20"/>
              </w:rPr>
            </w:pPr>
            <w:r w:rsidRPr="00FC6C4D">
              <w:rPr>
                <w:rFonts w:eastAsia="MS Mincho"/>
                <w:color w:val="auto"/>
                <w:sz w:val="18"/>
                <w:szCs w:val="20"/>
              </w:rPr>
              <w:t>Measuring/reading/recording frequency:</w:t>
            </w:r>
          </w:p>
        </w:tc>
        <w:tc>
          <w:tcPr>
            <w:tcW w:w="3222" w:type="pct"/>
            <w:shd w:val="clear" w:color="auto" w:fill="auto"/>
          </w:tcPr>
          <w:p w14:paraId="7D02436C" w14:textId="77777777" w:rsidR="00920B86" w:rsidRPr="00496CFE" w:rsidRDefault="00920B86" w:rsidP="009642CA">
            <w:pPr>
              <w:rPr>
                <w:rFonts w:eastAsia="MS Mincho"/>
                <w:color w:val="auto"/>
                <w:sz w:val="18"/>
                <w:szCs w:val="20"/>
              </w:rPr>
            </w:pPr>
            <w:r w:rsidRPr="00496CFE">
              <w:rPr>
                <w:rFonts w:eastAsia="MS Mincho"/>
                <w:color w:val="auto"/>
                <w:sz w:val="18"/>
                <w:szCs w:val="20"/>
              </w:rPr>
              <w:t>Annual</w:t>
            </w:r>
          </w:p>
        </w:tc>
      </w:tr>
      <w:tr w:rsidR="00FC6C4D" w:rsidRPr="00FC6C4D" w14:paraId="6C96A6BC" w14:textId="77777777" w:rsidTr="00920B86">
        <w:trPr>
          <w:cantSplit/>
        </w:trPr>
        <w:tc>
          <w:tcPr>
            <w:tcW w:w="1778" w:type="pct"/>
            <w:shd w:val="clear" w:color="auto" w:fill="E6E6E6"/>
          </w:tcPr>
          <w:p w14:paraId="1A6217AE" w14:textId="77777777" w:rsidR="00920B86" w:rsidRPr="00FC6C4D" w:rsidRDefault="00920B86" w:rsidP="009642CA">
            <w:pPr>
              <w:rPr>
                <w:rFonts w:eastAsia="MS Mincho"/>
                <w:color w:val="auto"/>
                <w:sz w:val="18"/>
                <w:szCs w:val="20"/>
              </w:rPr>
            </w:pPr>
            <w:r w:rsidRPr="00FC6C4D">
              <w:rPr>
                <w:rFonts w:eastAsia="MS Mincho"/>
                <w:color w:val="auto"/>
                <w:sz w:val="18"/>
                <w:szCs w:val="20"/>
              </w:rPr>
              <w:t>Calculation method</w:t>
            </w:r>
            <w:r w:rsidRPr="00FC6C4D">
              <w:rPr>
                <w:rFonts w:eastAsia="MS Mincho"/>
                <w:color w:val="auto"/>
                <w:sz w:val="18"/>
                <w:szCs w:val="20"/>
              </w:rPr>
              <w:br/>
              <w:t>(if applicable):</w:t>
            </w:r>
          </w:p>
        </w:tc>
        <w:tc>
          <w:tcPr>
            <w:tcW w:w="3222" w:type="pct"/>
            <w:shd w:val="clear" w:color="auto" w:fill="auto"/>
          </w:tcPr>
          <w:p w14:paraId="403326B5" w14:textId="77777777" w:rsidR="00920B86" w:rsidRPr="00FC6C4D" w:rsidRDefault="00920B86" w:rsidP="00DE39DE">
            <w:pPr>
              <w:jc w:val="both"/>
              <w:rPr>
                <w:rFonts w:eastAsia="MS Mincho"/>
                <w:color w:val="auto"/>
                <w:sz w:val="18"/>
                <w:szCs w:val="20"/>
              </w:rPr>
            </w:pPr>
            <w:r w:rsidRPr="00FC6C4D">
              <w:rPr>
                <w:rFonts w:eastAsia="MS Mincho"/>
                <w:color w:val="auto"/>
                <w:sz w:val="18"/>
                <w:szCs w:val="20"/>
              </w:rPr>
              <w:t>The weight of fattening pigs and piglets is the average between the weight entering the farm and leaving the farms.</w:t>
            </w:r>
          </w:p>
          <w:p w14:paraId="0560C5F3" w14:textId="77777777" w:rsidR="00920B86" w:rsidRPr="00FC6C4D" w:rsidRDefault="00920B86" w:rsidP="00DE39DE">
            <w:pPr>
              <w:jc w:val="both"/>
              <w:rPr>
                <w:rFonts w:eastAsia="MS Mincho"/>
                <w:color w:val="auto"/>
                <w:sz w:val="18"/>
                <w:szCs w:val="20"/>
              </w:rPr>
            </w:pPr>
            <w:r w:rsidRPr="00FC6C4D">
              <w:rPr>
                <w:rFonts w:eastAsia="MS Mincho"/>
                <w:color w:val="auto"/>
                <w:sz w:val="18"/>
                <w:szCs w:val="20"/>
              </w:rPr>
              <w:t>Pigs that stay for a long time at the farm, which are sows and boars, will be determined using credible methods from the literature as described in section E. In section E it is described how based on the girth and the length of the pig the weight can be determined reliably</w:t>
            </w:r>
            <w:r w:rsidRPr="00DE39DE">
              <w:rPr>
                <w:rFonts w:eastAsia="MS Mincho"/>
                <w:color w:val="auto"/>
                <w:sz w:val="18"/>
                <w:szCs w:val="20"/>
                <w:vertAlign w:val="superscript"/>
              </w:rPr>
              <w:footnoteReference w:id="13"/>
            </w:r>
            <w:r w:rsidRPr="00FC6C4D">
              <w:rPr>
                <w:rFonts w:eastAsia="MS Mincho"/>
                <w:color w:val="auto"/>
                <w:sz w:val="18"/>
                <w:szCs w:val="20"/>
              </w:rPr>
              <w:t>.</w:t>
            </w:r>
          </w:p>
        </w:tc>
      </w:tr>
      <w:tr w:rsidR="00FC6C4D" w:rsidRPr="00FC6C4D" w14:paraId="61D5C78B" w14:textId="77777777" w:rsidTr="00920B86">
        <w:trPr>
          <w:cantSplit/>
        </w:trPr>
        <w:tc>
          <w:tcPr>
            <w:tcW w:w="1778" w:type="pct"/>
            <w:shd w:val="clear" w:color="auto" w:fill="E6E6E6"/>
          </w:tcPr>
          <w:p w14:paraId="6A87619F" w14:textId="77777777" w:rsidR="00920B86" w:rsidRPr="00FC6C4D" w:rsidRDefault="00920B86" w:rsidP="009642CA">
            <w:pPr>
              <w:rPr>
                <w:rFonts w:eastAsia="MS Mincho"/>
                <w:color w:val="auto"/>
                <w:sz w:val="18"/>
                <w:szCs w:val="20"/>
              </w:rPr>
            </w:pPr>
            <w:r w:rsidRPr="00FC6C4D">
              <w:rPr>
                <w:rFonts w:eastAsia="MS Mincho"/>
                <w:color w:val="auto"/>
                <w:sz w:val="18"/>
                <w:szCs w:val="20"/>
              </w:rPr>
              <w:t>QA/QC procedures:</w:t>
            </w:r>
          </w:p>
        </w:tc>
        <w:tc>
          <w:tcPr>
            <w:tcW w:w="3222" w:type="pct"/>
            <w:shd w:val="clear" w:color="auto" w:fill="auto"/>
          </w:tcPr>
          <w:p w14:paraId="66B8FD2E" w14:textId="5C9B038C" w:rsidR="00920B86" w:rsidRPr="00FC6C4D" w:rsidRDefault="00225E08" w:rsidP="00DE39DE">
            <w:pPr>
              <w:jc w:val="both"/>
              <w:rPr>
                <w:rFonts w:eastAsia="MS Mincho"/>
                <w:color w:val="auto"/>
                <w:sz w:val="18"/>
                <w:szCs w:val="20"/>
                <w:lang w:bidi="km-KH"/>
              </w:rPr>
            </w:pPr>
            <w:r>
              <w:rPr>
                <w:rFonts w:eastAsia="MS Mincho"/>
                <w:color w:val="auto"/>
                <w:sz w:val="18"/>
                <w:szCs w:val="20"/>
              </w:rPr>
              <w:t xml:space="preserve">Per </w:t>
            </w:r>
            <w:r w:rsidR="00267705">
              <w:rPr>
                <w:rFonts w:eastAsia="MS Mincho"/>
                <w:color w:val="auto"/>
                <w:sz w:val="18"/>
                <w:szCs w:val="20"/>
              </w:rPr>
              <w:t>PDD, a</w:t>
            </w:r>
            <w:r w:rsidR="00920B86" w:rsidRPr="00FC6C4D">
              <w:rPr>
                <w:rFonts w:eastAsia="MS Mincho"/>
                <w:color w:val="auto"/>
                <w:sz w:val="18"/>
                <w:szCs w:val="20"/>
              </w:rPr>
              <w:t>t least 25% of all sows shall be measured. Boars are relatively rare and in case less than 5 boars can be measured the average sow weight will be adopted as boar weight. This is conservative as male pigs attain higher weights than female pigs</w:t>
            </w:r>
            <w:r w:rsidR="004E639D" w:rsidRPr="00FC6C4D">
              <w:rPr>
                <w:rFonts w:eastAsia="MS Mincho"/>
                <w:color w:val="auto"/>
                <w:sz w:val="18"/>
                <w:szCs w:val="20"/>
              </w:rPr>
              <w:t>.</w:t>
            </w:r>
            <w:r w:rsidR="00D74A43" w:rsidRPr="00FC6C4D">
              <w:rPr>
                <w:rFonts w:eastAsia="MS Mincho"/>
                <w:color w:val="auto"/>
                <w:sz w:val="18"/>
                <w:szCs w:val="20"/>
                <w:lang w:bidi="km-KH"/>
              </w:rPr>
              <w:t xml:space="preserve"> For this MP, </w:t>
            </w:r>
            <w:r w:rsidR="00FF2F5B">
              <w:rPr>
                <w:rFonts w:eastAsia="MS Mincho"/>
                <w:color w:val="auto"/>
                <w:sz w:val="18"/>
                <w:szCs w:val="20"/>
                <w:lang w:bidi="km-KH"/>
              </w:rPr>
              <w:t>68</w:t>
            </w:r>
            <w:r w:rsidR="000F356B" w:rsidRPr="00FC6C4D">
              <w:rPr>
                <w:rFonts w:eastAsia="MS Mincho"/>
                <w:color w:val="auto"/>
                <w:sz w:val="18"/>
                <w:szCs w:val="20"/>
                <w:lang w:bidi="km-KH"/>
              </w:rPr>
              <w:t>% of all sows were measure</w:t>
            </w:r>
            <w:r w:rsidR="00EA70EB">
              <w:rPr>
                <w:rFonts w:eastAsia="MS Mincho"/>
                <w:color w:val="auto"/>
                <w:sz w:val="18"/>
                <w:szCs w:val="20"/>
                <w:lang w:bidi="km-KH"/>
              </w:rPr>
              <w:t>d</w:t>
            </w:r>
            <w:r w:rsidR="000F356B" w:rsidRPr="00FC6C4D">
              <w:rPr>
                <w:rFonts w:eastAsia="MS Mincho"/>
                <w:color w:val="auto"/>
                <w:sz w:val="18"/>
                <w:szCs w:val="20"/>
                <w:lang w:bidi="km-KH"/>
              </w:rPr>
              <w:t xml:space="preserve"> and </w:t>
            </w:r>
            <w:r w:rsidR="007452BD">
              <w:rPr>
                <w:rFonts w:eastAsia="MS Mincho"/>
                <w:color w:val="auto"/>
                <w:sz w:val="18"/>
                <w:szCs w:val="20"/>
                <w:lang w:bidi="km-KH"/>
              </w:rPr>
              <w:t xml:space="preserve">no </w:t>
            </w:r>
            <w:r w:rsidR="00E045EE" w:rsidRPr="00FC6C4D">
              <w:rPr>
                <w:rFonts w:eastAsia="MS Mincho"/>
                <w:color w:val="auto"/>
                <w:sz w:val="18"/>
                <w:szCs w:val="20"/>
                <w:lang w:bidi="km-KH"/>
              </w:rPr>
              <w:t xml:space="preserve">boars were </w:t>
            </w:r>
            <w:r w:rsidR="007452BD">
              <w:rPr>
                <w:rFonts w:eastAsia="MS Mincho"/>
                <w:color w:val="auto"/>
                <w:sz w:val="18"/>
                <w:szCs w:val="20"/>
                <w:lang w:bidi="km-KH"/>
              </w:rPr>
              <w:t>found in</w:t>
            </w:r>
            <w:r w:rsidR="00F607E9">
              <w:rPr>
                <w:rFonts w:eastAsia="MS Mincho"/>
                <w:color w:val="auto"/>
                <w:sz w:val="18"/>
                <w:szCs w:val="20"/>
                <w:lang w:bidi="km-KH"/>
              </w:rPr>
              <w:t xml:space="preserve"> the survey</w:t>
            </w:r>
            <w:r w:rsidR="00A71552">
              <w:rPr>
                <w:rFonts w:eastAsia="MS Mincho"/>
                <w:color w:val="auto"/>
                <w:sz w:val="18"/>
                <w:szCs w:val="20"/>
                <w:lang w:bidi="km-KH"/>
              </w:rPr>
              <w:t xml:space="preserve"> data</w:t>
            </w:r>
            <w:r w:rsidR="00F607E9">
              <w:rPr>
                <w:rFonts w:eastAsia="MS Mincho"/>
                <w:color w:val="auto"/>
                <w:sz w:val="18"/>
                <w:szCs w:val="20"/>
                <w:lang w:bidi="km-KH"/>
              </w:rPr>
              <w:t xml:space="preserve"> </w:t>
            </w:r>
            <w:r w:rsidR="00106508" w:rsidRPr="00FC6C4D">
              <w:rPr>
                <w:rFonts w:eastAsia="MS Mincho"/>
                <w:color w:val="auto"/>
                <w:sz w:val="18"/>
                <w:szCs w:val="20"/>
                <w:lang w:bidi="km-KH"/>
              </w:rPr>
              <w:t>(</w:t>
            </w:r>
            <w:r w:rsidR="00A71552" w:rsidRPr="00A54866">
              <w:rPr>
                <w:rFonts w:eastAsia="MS Mincho"/>
                <w:color w:val="auto"/>
                <w:sz w:val="18"/>
                <w:szCs w:val="18"/>
              </w:rPr>
              <w:t>Combined_Data_NBP_US-CMS-PFT_CP3MP5_2024</w:t>
            </w:r>
            <w:r w:rsidR="00A71552" w:rsidRPr="00496CFE">
              <w:rPr>
                <w:rFonts w:eastAsia="MS Mincho"/>
                <w:color w:val="auto"/>
                <w:sz w:val="18"/>
                <w:szCs w:val="18"/>
              </w:rPr>
              <w:t xml:space="preserve">, Tab: </w:t>
            </w:r>
            <w:proofErr w:type="spellStart"/>
            <w:r w:rsidR="000B602C">
              <w:rPr>
                <w:rFonts w:eastAsia="MS Mincho"/>
                <w:color w:val="auto"/>
                <w:sz w:val="18"/>
                <w:szCs w:val="18"/>
              </w:rPr>
              <w:t>Data_CMS_PFT</w:t>
            </w:r>
            <w:proofErr w:type="spellEnd"/>
            <w:r w:rsidR="000B602C">
              <w:rPr>
                <w:rFonts w:eastAsia="MS Mincho"/>
                <w:color w:val="auto"/>
                <w:sz w:val="18"/>
                <w:szCs w:val="18"/>
              </w:rPr>
              <w:t>,</w:t>
            </w:r>
            <w:r w:rsidR="00A71552" w:rsidRPr="00496CFE">
              <w:rPr>
                <w:rFonts w:eastAsia="MS Mincho"/>
                <w:color w:val="auto"/>
                <w:sz w:val="18"/>
                <w:szCs w:val="18"/>
              </w:rPr>
              <w:t xml:space="preserve"> cell </w:t>
            </w:r>
            <w:r w:rsidR="000B602C">
              <w:rPr>
                <w:rFonts w:eastAsia="MS Mincho"/>
                <w:color w:val="auto"/>
                <w:sz w:val="18"/>
                <w:szCs w:val="18"/>
              </w:rPr>
              <w:t>AW333</w:t>
            </w:r>
            <w:r w:rsidR="00A71552" w:rsidRPr="00496CFE">
              <w:rPr>
                <w:rFonts w:eastAsia="MS Mincho"/>
                <w:color w:val="auto"/>
                <w:sz w:val="18"/>
                <w:szCs w:val="18"/>
              </w:rPr>
              <w:t>.</w:t>
            </w:r>
            <w:r w:rsidR="007539A6" w:rsidRPr="00FC6C4D">
              <w:rPr>
                <w:rFonts w:eastAsia="MS Mincho"/>
                <w:color w:val="auto"/>
                <w:sz w:val="18"/>
                <w:szCs w:val="20"/>
                <w:lang w:bidi="km-KH"/>
              </w:rPr>
              <w:t>)</w:t>
            </w:r>
            <w:r w:rsidR="000E5D37">
              <w:rPr>
                <w:rFonts w:eastAsia="MS Mincho"/>
                <w:color w:val="auto"/>
                <w:sz w:val="18"/>
                <w:szCs w:val="20"/>
                <w:lang w:bidi="km-KH"/>
              </w:rPr>
              <w:t xml:space="preserve"> which is more than </w:t>
            </w:r>
            <w:r w:rsidR="00AF24B8">
              <w:rPr>
                <w:rFonts w:eastAsia="MS Mincho"/>
                <w:color w:val="auto"/>
                <w:sz w:val="18"/>
                <w:szCs w:val="20"/>
                <w:lang w:bidi="km-KH"/>
              </w:rPr>
              <w:t xml:space="preserve">the required </w:t>
            </w:r>
            <w:r w:rsidR="000E5D37">
              <w:rPr>
                <w:rFonts w:eastAsia="MS Mincho"/>
                <w:color w:val="auto"/>
                <w:sz w:val="18"/>
                <w:szCs w:val="20"/>
                <w:lang w:bidi="km-KH"/>
              </w:rPr>
              <w:t>25%</w:t>
            </w:r>
            <w:r w:rsidR="00AF24B8">
              <w:rPr>
                <w:rFonts w:eastAsia="MS Mincho"/>
                <w:color w:val="auto"/>
                <w:sz w:val="18"/>
                <w:szCs w:val="20"/>
                <w:lang w:bidi="km-KH"/>
              </w:rPr>
              <w:t xml:space="preserve"> recommended in PDD</w:t>
            </w:r>
            <w:r w:rsidR="007539A6" w:rsidRPr="00FC6C4D">
              <w:rPr>
                <w:rFonts w:eastAsia="MS Mincho"/>
                <w:color w:val="auto"/>
                <w:sz w:val="18"/>
                <w:szCs w:val="20"/>
                <w:lang w:bidi="km-KH"/>
              </w:rPr>
              <w:t>.</w:t>
            </w:r>
          </w:p>
        </w:tc>
      </w:tr>
      <w:tr w:rsidR="00FC6C4D" w:rsidRPr="00FC6C4D" w14:paraId="5FC06FEF" w14:textId="77777777" w:rsidTr="00920B86">
        <w:trPr>
          <w:cantSplit/>
        </w:trPr>
        <w:tc>
          <w:tcPr>
            <w:tcW w:w="1778" w:type="pct"/>
            <w:shd w:val="clear" w:color="auto" w:fill="E6E6E6"/>
          </w:tcPr>
          <w:p w14:paraId="615506AC" w14:textId="77777777" w:rsidR="00920B86" w:rsidRPr="00FC6C4D" w:rsidRDefault="00920B86" w:rsidP="009642CA">
            <w:pPr>
              <w:rPr>
                <w:rFonts w:eastAsia="MS Mincho"/>
                <w:color w:val="auto"/>
                <w:sz w:val="18"/>
                <w:szCs w:val="20"/>
              </w:rPr>
            </w:pPr>
            <w:r w:rsidRPr="00FC6C4D">
              <w:rPr>
                <w:rFonts w:eastAsia="MS Mincho"/>
                <w:color w:val="auto"/>
                <w:sz w:val="18"/>
                <w:szCs w:val="20"/>
              </w:rPr>
              <w:t>Purpose of data:</w:t>
            </w:r>
          </w:p>
        </w:tc>
        <w:tc>
          <w:tcPr>
            <w:tcW w:w="3222" w:type="pct"/>
            <w:shd w:val="clear" w:color="auto" w:fill="auto"/>
          </w:tcPr>
          <w:p w14:paraId="15EDD2E6" w14:textId="77777777" w:rsidR="00920B86" w:rsidRPr="00FC6C4D" w:rsidRDefault="00920B86" w:rsidP="00DE39DE">
            <w:pPr>
              <w:jc w:val="both"/>
              <w:rPr>
                <w:rFonts w:eastAsia="MS Mincho"/>
                <w:color w:val="auto"/>
                <w:sz w:val="18"/>
                <w:szCs w:val="20"/>
              </w:rPr>
            </w:pPr>
            <w:r w:rsidRPr="00FC6C4D">
              <w:rPr>
                <w:rFonts w:eastAsia="MS Mincho"/>
                <w:color w:val="auto"/>
                <w:sz w:val="18"/>
                <w:szCs w:val="20"/>
              </w:rPr>
              <w:t>Calculation of VS excretion</w:t>
            </w:r>
          </w:p>
        </w:tc>
      </w:tr>
      <w:tr w:rsidR="00FC6C4D" w:rsidRPr="00FC6C4D" w14:paraId="1F06D1AA" w14:textId="77777777" w:rsidTr="00920B86">
        <w:trPr>
          <w:cantSplit/>
        </w:trPr>
        <w:tc>
          <w:tcPr>
            <w:tcW w:w="1778" w:type="pct"/>
            <w:shd w:val="clear" w:color="auto" w:fill="E6E6E6"/>
          </w:tcPr>
          <w:p w14:paraId="74930E5F" w14:textId="77777777" w:rsidR="00920B86" w:rsidRPr="00FC6C4D" w:rsidRDefault="00920B86" w:rsidP="009642CA">
            <w:pPr>
              <w:rPr>
                <w:rFonts w:eastAsia="MS Mincho"/>
                <w:color w:val="auto"/>
                <w:sz w:val="18"/>
                <w:szCs w:val="20"/>
              </w:rPr>
            </w:pPr>
            <w:r w:rsidRPr="00FC6C4D">
              <w:rPr>
                <w:rFonts w:eastAsia="MS Mincho"/>
                <w:color w:val="auto"/>
                <w:sz w:val="18"/>
                <w:szCs w:val="20"/>
              </w:rPr>
              <w:t>Additional comments:</w:t>
            </w:r>
          </w:p>
        </w:tc>
        <w:tc>
          <w:tcPr>
            <w:tcW w:w="3222" w:type="pct"/>
            <w:shd w:val="clear" w:color="auto" w:fill="auto"/>
          </w:tcPr>
          <w:p w14:paraId="5DD3BD02" w14:textId="11158CBD" w:rsidR="00920B86" w:rsidRPr="00FC6C4D" w:rsidRDefault="008C6D4E" w:rsidP="00DE39DE">
            <w:pPr>
              <w:jc w:val="both"/>
              <w:rPr>
                <w:rFonts w:eastAsia="MS Mincho"/>
                <w:color w:val="auto"/>
                <w:sz w:val="18"/>
                <w:szCs w:val="20"/>
              </w:rPr>
            </w:pPr>
            <w:r w:rsidRPr="00FC6C4D">
              <w:rPr>
                <w:rFonts w:eastAsia="MS Mincho"/>
                <w:color w:val="auto"/>
                <w:sz w:val="18"/>
                <w:szCs w:val="20"/>
              </w:rPr>
              <w:t>N/</w:t>
            </w:r>
            <w:r w:rsidR="0060321F" w:rsidRPr="00FC6C4D">
              <w:rPr>
                <w:rFonts w:eastAsia="MS Mincho"/>
                <w:color w:val="auto"/>
                <w:sz w:val="18"/>
                <w:szCs w:val="20"/>
              </w:rPr>
              <w:t>A</w:t>
            </w:r>
          </w:p>
        </w:tc>
      </w:tr>
    </w:tbl>
    <w:p w14:paraId="73546994" w14:textId="086355AB" w:rsidR="00065EB1" w:rsidRDefault="00065EB1" w:rsidP="00065EB1">
      <w:pPr>
        <w:spacing w:line="276" w:lineRule="auto"/>
      </w:pPr>
    </w:p>
    <w:p w14:paraId="65DA412F" w14:textId="78A60D41" w:rsidR="00065EB1" w:rsidRDefault="00065EB1" w:rsidP="00065EB1">
      <w:pPr>
        <w:spacing w:line="276" w:lineRule="auto"/>
      </w:pPr>
      <w:r>
        <w:t>This parameter also applies to SDG 7 and 2</w:t>
      </w:r>
    </w:p>
    <w:p w14:paraId="15578189" w14:textId="77777777" w:rsidR="00065EB1" w:rsidRDefault="00065EB1" w:rsidP="00065EB1">
      <w:pPr>
        <w:spacing w:line="276" w:lineRule="auto"/>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A46E00" w:rsidRPr="003D3273" w14:paraId="35040C2C" w14:textId="77777777" w:rsidTr="00E47F39">
        <w:trPr>
          <w:cantSplit/>
        </w:trPr>
        <w:tc>
          <w:tcPr>
            <w:tcW w:w="1778" w:type="pct"/>
            <w:shd w:val="clear" w:color="auto" w:fill="E6E6E6"/>
            <w:tcMar>
              <w:top w:w="62" w:type="dxa"/>
              <w:bottom w:w="62" w:type="dxa"/>
            </w:tcMar>
          </w:tcPr>
          <w:p w14:paraId="5206A7E9" w14:textId="77777777" w:rsidR="00065EB1" w:rsidRPr="000872C8" w:rsidRDefault="00065EB1" w:rsidP="00E47F39">
            <w:pPr>
              <w:rPr>
                <w:rFonts w:eastAsia="MS Mincho"/>
                <w:b/>
                <w:bCs/>
                <w:sz w:val="18"/>
                <w:szCs w:val="20"/>
              </w:rPr>
            </w:pPr>
            <w:r w:rsidRPr="000872C8">
              <w:rPr>
                <w:rFonts w:eastAsia="MS Mincho"/>
                <w:b/>
                <w:bCs/>
                <w:sz w:val="18"/>
                <w:szCs w:val="20"/>
              </w:rPr>
              <w:t>Data/parameter:</w:t>
            </w:r>
          </w:p>
        </w:tc>
        <w:tc>
          <w:tcPr>
            <w:tcW w:w="3222" w:type="pct"/>
            <w:shd w:val="clear" w:color="auto" w:fill="auto"/>
            <w:tcMar>
              <w:top w:w="62" w:type="dxa"/>
              <w:bottom w:w="62" w:type="dxa"/>
            </w:tcMar>
          </w:tcPr>
          <w:p w14:paraId="64647CAB" w14:textId="77777777" w:rsidR="00065EB1" w:rsidRPr="000872C8" w:rsidRDefault="00065EB1" w:rsidP="00E47F39">
            <w:pPr>
              <w:rPr>
                <w:rFonts w:eastAsia="MS Mincho"/>
                <w:b/>
                <w:bCs/>
                <w:sz w:val="18"/>
                <w:szCs w:val="20"/>
              </w:rPr>
            </w:pPr>
            <w:proofErr w:type="spellStart"/>
            <w:proofErr w:type="gramStart"/>
            <w:r w:rsidRPr="0002146B">
              <w:rPr>
                <w:rFonts w:eastAsia="MS Mincho"/>
                <w:b/>
                <w:bCs/>
                <w:sz w:val="18"/>
                <w:szCs w:val="20"/>
              </w:rPr>
              <w:t>U</w:t>
            </w:r>
            <w:r w:rsidRPr="0002146B">
              <w:rPr>
                <w:rFonts w:eastAsia="MS Mincho"/>
                <w:b/>
                <w:bCs/>
                <w:sz w:val="18"/>
                <w:szCs w:val="20"/>
                <w:vertAlign w:val="subscript"/>
              </w:rPr>
              <w:t>p,y</w:t>
            </w:r>
            <w:proofErr w:type="spellEnd"/>
            <w:proofErr w:type="gramEnd"/>
          </w:p>
        </w:tc>
      </w:tr>
      <w:tr w:rsidR="00A46E00" w:rsidRPr="003D3273" w14:paraId="4A2FB0F2" w14:textId="77777777" w:rsidTr="00E47F39">
        <w:trPr>
          <w:cantSplit/>
        </w:trPr>
        <w:tc>
          <w:tcPr>
            <w:tcW w:w="1778" w:type="pct"/>
            <w:shd w:val="clear" w:color="auto" w:fill="E6E6E6"/>
          </w:tcPr>
          <w:p w14:paraId="38EB6DFE" w14:textId="77777777" w:rsidR="00065EB1" w:rsidRPr="000872C8" w:rsidRDefault="00065EB1" w:rsidP="00E47F39">
            <w:pPr>
              <w:rPr>
                <w:rFonts w:eastAsia="MS Mincho"/>
                <w:sz w:val="18"/>
                <w:szCs w:val="20"/>
              </w:rPr>
            </w:pPr>
            <w:r w:rsidRPr="000872C8">
              <w:rPr>
                <w:rFonts w:eastAsia="MS Mincho"/>
                <w:sz w:val="18"/>
                <w:szCs w:val="20"/>
              </w:rPr>
              <w:t>Unit</w:t>
            </w:r>
          </w:p>
        </w:tc>
        <w:tc>
          <w:tcPr>
            <w:tcW w:w="3222" w:type="pct"/>
            <w:shd w:val="clear" w:color="auto" w:fill="auto"/>
          </w:tcPr>
          <w:p w14:paraId="3AE76CC9" w14:textId="77777777" w:rsidR="00065EB1" w:rsidRPr="000872C8" w:rsidRDefault="00065EB1" w:rsidP="00E47F39">
            <w:pPr>
              <w:rPr>
                <w:rFonts w:eastAsia="MS Mincho"/>
                <w:sz w:val="18"/>
                <w:szCs w:val="20"/>
              </w:rPr>
            </w:pPr>
            <w:r w:rsidRPr="000872C8">
              <w:rPr>
                <w:rFonts w:eastAsia="MS Mincho"/>
                <w:sz w:val="18"/>
                <w:szCs w:val="20"/>
              </w:rPr>
              <w:t>Percentage</w:t>
            </w:r>
          </w:p>
        </w:tc>
      </w:tr>
      <w:tr w:rsidR="00A46E00" w:rsidRPr="003D3273" w14:paraId="039BFCD5" w14:textId="77777777" w:rsidTr="00E47F39">
        <w:trPr>
          <w:cantSplit/>
        </w:trPr>
        <w:tc>
          <w:tcPr>
            <w:tcW w:w="1778" w:type="pct"/>
            <w:shd w:val="clear" w:color="auto" w:fill="E6E6E6"/>
          </w:tcPr>
          <w:p w14:paraId="0712A43B" w14:textId="77777777" w:rsidR="00065EB1" w:rsidRPr="000872C8" w:rsidRDefault="00065EB1" w:rsidP="00E47F39">
            <w:pPr>
              <w:rPr>
                <w:rFonts w:eastAsia="MS Mincho"/>
                <w:sz w:val="18"/>
                <w:szCs w:val="20"/>
              </w:rPr>
            </w:pPr>
            <w:r w:rsidRPr="000872C8">
              <w:rPr>
                <w:rFonts w:eastAsia="MS Mincho"/>
                <w:sz w:val="18"/>
                <w:szCs w:val="20"/>
              </w:rPr>
              <w:t>Description</w:t>
            </w:r>
          </w:p>
        </w:tc>
        <w:tc>
          <w:tcPr>
            <w:tcW w:w="3222" w:type="pct"/>
            <w:shd w:val="clear" w:color="auto" w:fill="auto"/>
          </w:tcPr>
          <w:p w14:paraId="713316BD" w14:textId="77777777" w:rsidR="00065EB1" w:rsidRPr="000872C8" w:rsidRDefault="00065EB1" w:rsidP="00E47F39">
            <w:pPr>
              <w:rPr>
                <w:rFonts w:eastAsia="MS Mincho"/>
                <w:sz w:val="18"/>
                <w:szCs w:val="20"/>
              </w:rPr>
            </w:pPr>
            <w:r w:rsidRPr="000872C8">
              <w:rPr>
                <w:rFonts w:eastAsia="MS Mincho"/>
                <w:sz w:val="18"/>
                <w:szCs w:val="20"/>
              </w:rPr>
              <w:t>Percentage of bio-digesters in use in monitoring period y</w:t>
            </w:r>
          </w:p>
        </w:tc>
      </w:tr>
      <w:tr w:rsidR="00A46E00" w:rsidRPr="003D3273" w14:paraId="7CC24CE2" w14:textId="77777777" w:rsidTr="00E47F39">
        <w:trPr>
          <w:cantSplit/>
        </w:trPr>
        <w:tc>
          <w:tcPr>
            <w:tcW w:w="1778" w:type="pct"/>
            <w:shd w:val="clear" w:color="auto" w:fill="E6E6E6"/>
          </w:tcPr>
          <w:p w14:paraId="1DA5C0CF" w14:textId="77777777" w:rsidR="00065EB1" w:rsidRPr="000872C8" w:rsidRDefault="00065EB1" w:rsidP="00E47F39">
            <w:pPr>
              <w:rPr>
                <w:rFonts w:eastAsia="MS Mincho"/>
                <w:sz w:val="18"/>
                <w:szCs w:val="20"/>
              </w:rPr>
            </w:pPr>
            <w:r w:rsidRPr="000872C8">
              <w:rPr>
                <w:rFonts w:eastAsia="MS Mincho"/>
                <w:sz w:val="18"/>
                <w:szCs w:val="20"/>
              </w:rPr>
              <w:t>Measured/calculated/default</w:t>
            </w:r>
          </w:p>
        </w:tc>
        <w:tc>
          <w:tcPr>
            <w:tcW w:w="3222" w:type="pct"/>
            <w:shd w:val="clear" w:color="auto" w:fill="auto"/>
          </w:tcPr>
          <w:p w14:paraId="7AE297EB" w14:textId="77777777" w:rsidR="00065EB1" w:rsidRPr="000872C8" w:rsidRDefault="00065EB1" w:rsidP="00E47F39">
            <w:pPr>
              <w:rPr>
                <w:rFonts w:eastAsia="MS Mincho"/>
                <w:sz w:val="18"/>
                <w:szCs w:val="20"/>
              </w:rPr>
            </w:pPr>
            <w:r w:rsidRPr="000872C8">
              <w:rPr>
                <w:rFonts w:eastAsia="MS Mincho"/>
                <w:sz w:val="18"/>
                <w:szCs w:val="20"/>
              </w:rPr>
              <w:t>Measured and calculated</w:t>
            </w:r>
          </w:p>
        </w:tc>
      </w:tr>
      <w:tr w:rsidR="00A46E00" w:rsidRPr="003D3273" w14:paraId="75FA245E" w14:textId="77777777" w:rsidTr="00E47F39">
        <w:trPr>
          <w:cantSplit/>
        </w:trPr>
        <w:tc>
          <w:tcPr>
            <w:tcW w:w="1778" w:type="pct"/>
            <w:shd w:val="clear" w:color="auto" w:fill="E6E6E6"/>
          </w:tcPr>
          <w:p w14:paraId="0F828231" w14:textId="77777777" w:rsidR="00065EB1" w:rsidRPr="000872C8" w:rsidRDefault="00065EB1" w:rsidP="00E47F39">
            <w:pPr>
              <w:rPr>
                <w:rFonts w:eastAsia="MS Mincho"/>
                <w:sz w:val="18"/>
                <w:szCs w:val="20"/>
              </w:rPr>
            </w:pPr>
            <w:r w:rsidRPr="000872C8">
              <w:rPr>
                <w:rFonts w:eastAsia="MS Mincho"/>
                <w:sz w:val="18"/>
                <w:szCs w:val="20"/>
              </w:rPr>
              <w:t>Source of data</w:t>
            </w:r>
          </w:p>
        </w:tc>
        <w:tc>
          <w:tcPr>
            <w:tcW w:w="3222" w:type="pct"/>
            <w:shd w:val="clear" w:color="auto" w:fill="auto"/>
          </w:tcPr>
          <w:p w14:paraId="1CC94368" w14:textId="2362BF52" w:rsidR="00065EB1" w:rsidRPr="000872C8" w:rsidRDefault="00BD2A72" w:rsidP="00E47F39">
            <w:pPr>
              <w:rPr>
                <w:rFonts w:eastAsia="MS Mincho"/>
                <w:sz w:val="18"/>
                <w:szCs w:val="20"/>
              </w:rPr>
            </w:pPr>
            <w:r>
              <w:rPr>
                <w:rFonts w:eastAsia="MS Mincho"/>
                <w:sz w:val="18"/>
                <w:szCs w:val="20"/>
              </w:rPr>
              <w:t>Usage and CMS survey data</w:t>
            </w:r>
            <w:r w:rsidR="000A3F6A">
              <w:rPr>
                <w:rFonts w:eastAsia="MS Mincho"/>
                <w:sz w:val="18"/>
                <w:szCs w:val="20"/>
              </w:rPr>
              <w:t xml:space="preserve">: </w:t>
            </w:r>
            <w:r w:rsidR="009B057B" w:rsidRPr="009B057B">
              <w:rPr>
                <w:rFonts w:eastAsia="MS Mincho"/>
                <w:sz w:val="18"/>
                <w:szCs w:val="20"/>
              </w:rPr>
              <w:t>Combined_Data_NBP_</w:t>
            </w:r>
            <w:r w:rsidR="008B12F7">
              <w:rPr>
                <w:rFonts w:eastAsia="MS Mincho"/>
                <w:sz w:val="18"/>
                <w:szCs w:val="20"/>
              </w:rPr>
              <w:t>US-CMS-PFT_</w:t>
            </w:r>
            <w:r w:rsidR="009B057B" w:rsidRPr="009B057B">
              <w:rPr>
                <w:rFonts w:eastAsia="MS Mincho"/>
                <w:sz w:val="18"/>
                <w:szCs w:val="20"/>
              </w:rPr>
              <w:t>CP3MP</w:t>
            </w:r>
            <w:r w:rsidR="0046152C">
              <w:rPr>
                <w:rFonts w:eastAsia="MS Mincho"/>
                <w:sz w:val="18"/>
                <w:szCs w:val="20"/>
              </w:rPr>
              <w:t>5</w:t>
            </w:r>
            <w:r w:rsidR="009B057B" w:rsidRPr="009B057B">
              <w:rPr>
                <w:rFonts w:eastAsia="MS Mincho"/>
                <w:sz w:val="18"/>
                <w:szCs w:val="20"/>
              </w:rPr>
              <w:t>_202</w:t>
            </w:r>
            <w:r w:rsidR="009E3C00">
              <w:rPr>
                <w:rFonts w:eastAsia="MS Mincho"/>
                <w:sz w:val="18"/>
                <w:szCs w:val="20"/>
              </w:rPr>
              <w:t>4</w:t>
            </w:r>
            <w:r w:rsidR="009B057B" w:rsidRPr="009B057B">
              <w:rPr>
                <w:rFonts w:eastAsia="MS Mincho"/>
                <w:sz w:val="18"/>
                <w:szCs w:val="20"/>
              </w:rPr>
              <w:t>, Tab</w:t>
            </w:r>
            <w:r w:rsidR="009B057B">
              <w:rPr>
                <w:rFonts w:eastAsia="MS Mincho"/>
                <w:sz w:val="18"/>
                <w:szCs w:val="20"/>
              </w:rPr>
              <w:t>,</w:t>
            </w:r>
            <w:r>
              <w:rPr>
                <w:rFonts w:eastAsia="MS Mincho"/>
                <w:sz w:val="18"/>
                <w:szCs w:val="20"/>
              </w:rPr>
              <w:t xml:space="preserve"> </w:t>
            </w:r>
            <w:proofErr w:type="spellStart"/>
            <w:r w:rsidR="009B057B" w:rsidRPr="009B057B">
              <w:rPr>
                <w:rFonts w:eastAsia="MS Mincho"/>
                <w:sz w:val="18"/>
                <w:szCs w:val="20"/>
              </w:rPr>
              <w:t>Usage_Analysis</w:t>
            </w:r>
            <w:proofErr w:type="spellEnd"/>
            <w:r w:rsidR="009B057B" w:rsidRPr="009B057B">
              <w:rPr>
                <w:rFonts w:eastAsia="MS Mincho"/>
                <w:sz w:val="18"/>
                <w:szCs w:val="20"/>
              </w:rPr>
              <w:t xml:space="preserve">, cell </w:t>
            </w:r>
            <w:r w:rsidR="00F26DEF">
              <w:rPr>
                <w:rFonts w:eastAsia="MS Mincho"/>
                <w:sz w:val="18"/>
                <w:szCs w:val="20"/>
              </w:rPr>
              <w:t>J44.</w:t>
            </w:r>
          </w:p>
        </w:tc>
      </w:tr>
      <w:tr w:rsidR="00A46E00" w:rsidRPr="003D3273" w14:paraId="74EA3DAF" w14:textId="77777777" w:rsidTr="00E47F39">
        <w:trPr>
          <w:cantSplit/>
        </w:trPr>
        <w:tc>
          <w:tcPr>
            <w:tcW w:w="1778" w:type="pct"/>
            <w:shd w:val="clear" w:color="auto" w:fill="E6E6E6"/>
          </w:tcPr>
          <w:p w14:paraId="561A055A" w14:textId="77777777" w:rsidR="00065EB1" w:rsidRPr="000872C8" w:rsidRDefault="00065EB1" w:rsidP="00E47F39">
            <w:pPr>
              <w:rPr>
                <w:rFonts w:eastAsia="MS Mincho"/>
                <w:sz w:val="18"/>
                <w:szCs w:val="20"/>
              </w:rPr>
            </w:pPr>
            <w:r w:rsidRPr="000872C8">
              <w:rPr>
                <w:rFonts w:eastAsia="MS Mincho"/>
                <w:sz w:val="18"/>
                <w:szCs w:val="20"/>
              </w:rPr>
              <w:t>Value(s) of monitored parameter</w:t>
            </w:r>
          </w:p>
        </w:tc>
        <w:tc>
          <w:tcPr>
            <w:tcW w:w="3222" w:type="pct"/>
            <w:shd w:val="clear" w:color="auto" w:fill="auto"/>
          </w:tcPr>
          <w:p w14:paraId="3F4C38EB" w14:textId="1E527732" w:rsidR="00065EB1" w:rsidRPr="000872C8" w:rsidRDefault="00F1058D" w:rsidP="00E47F39">
            <w:pPr>
              <w:rPr>
                <w:rFonts w:eastAsia="MS Mincho"/>
                <w:sz w:val="18"/>
                <w:szCs w:val="20"/>
                <w:lang w:bidi="km-KH"/>
              </w:rPr>
            </w:pPr>
            <w:r>
              <w:rPr>
                <w:rFonts w:eastAsia="MS Mincho"/>
                <w:sz w:val="18"/>
                <w:szCs w:val="20"/>
              </w:rPr>
              <w:t>48.</w:t>
            </w:r>
            <w:r w:rsidR="00BF3573">
              <w:rPr>
                <w:rFonts w:eastAsia="MS Mincho"/>
                <w:sz w:val="18"/>
                <w:szCs w:val="20"/>
              </w:rPr>
              <w:t>685</w:t>
            </w:r>
            <w:r w:rsidR="007461D6">
              <w:rPr>
                <w:rFonts w:eastAsia="MS Mincho"/>
                <w:sz w:val="18"/>
                <w:szCs w:val="20"/>
              </w:rPr>
              <w:t>%</w:t>
            </w:r>
          </w:p>
        </w:tc>
      </w:tr>
      <w:tr w:rsidR="00A46E00" w:rsidRPr="003D3273" w14:paraId="4CCA685C" w14:textId="77777777" w:rsidTr="00E47F39">
        <w:trPr>
          <w:cantSplit/>
        </w:trPr>
        <w:tc>
          <w:tcPr>
            <w:tcW w:w="1778" w:type="pct"/>
            <w:shd w:val="clear" w:color="auto" w:fill="E6E6E6"/>
          </w:tcPr>
          <w:p w14:paraId="5DD6B313" w14:textId="77777777" w:rsidR="00065EB1" w:rsidRPr="000872C8" w:rsidRDefault="00065EB1" w:rsidP="00E47F39">
            <w:pPr>
              <w:rPr>
                <w:rFonts w:eastAsia="MS Mincho"/>
                <w:sz w:val="18"/>
                <w:szCs w:val="20"/>
              </w:rPr>
            </w:pPr>
            <w:r w:rsidRPr="000872C8">
              <w:rPr>
                <w:rFonts w:eastAsia="MS Mincho"/>
                <w:sz w:val="18"/>
                <w:szCs w:val="20"/>
              </w:rPr>
              <w:t>Monitoring equipment</w:t>
            </w:r>
          </w:p>
        </w:tc>
        <w:tc>
          <w:tcPr>
            <w:tcW w:w="3222" w:type="pct"/>
            <w:shd w:val="clear" w:color="auto" w:fill="auto"/>
          </w:tcPr>
          <w:p w14:paraId="10A0B852" w14:textId="4695047A" w:rsidR="00065EB1" w:rsidRPr="000872C8" w:rsidRDefault="00065EB1" w:rsidP="00E47F39">
            <w:pPr>
              <w:rPr>
                <w:rFonts w:eastAsia="MS Mincho"/>
                <w:sz w:val="18"/>
                <w:szCs w:val="20"/>
              </w:rPr>
            </w:pPr>
            <w:r w:rsidRPr="000872C8">
              <w:rPr>
                <w:rFonts w:eastAsia="MS Mincho"/>
                <w:sz w:val="18"/>
                <w:szCs w:val="20"/>
              </w:rPr>
              <w:t>Determined using survey methods</w:t>
            </w:r>
            <w:r w:rsidR="00CE3624">
              <w:rPr>
                <w:rFonts w:eastAsia="MS Mincho"/>
                <w:sz w:val="18"/>
                <w:szCs w:val="20"/>
              </w:rPr>
              <w:t>: usage survey.</w:t>
            </w:r>
          </w:p>
        </w:tc>
      </w:tr>
      <w:tr w:rsidR="00A46E00" w:rsidRPr="003D3273" w14:paraId="0C517A53" w14:textId="77777777" w:rsidTr="00E47F39">
        <w:trPr>
          <w:cantSplit/>
        </w:trPr>
        <w:tc>
          <w:tcPr>
            <w:tcW w:w="1778" w:type="pct"/>
            <w:shd w:val="clear" w:color="auto" w:fill="E6E6E6"/>
          </w:tcPr>
          <w:p w14:paraId="28AFCD22" w14:textId="77777777" w:rsidR="00065EB1" w:rsidRPr="000872C8" w:rsidRDefault="00065EB1" w:rsidP="00E47F39">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7B5D5875" w14:textId="77777777" w:rsidR="00065EB1" w:rsidRPr="000872C8" w:rsidRDefault="00065EB1" w:rsidP="00E47F39">
            <w:pPr>
              <w:rPr>
                <w:rFonts w:eastAsia="MS Mincho"/>
                <w:sz w:val="18"/>
                <w:szCs w:val="20"/>
              </w:rPr>
            </w:pPr>
            <w:r w:rsidRPr="000872C8">
              <w:rPr>
                <w:rFonts w:eastAsia="MS Mincho"/>
                <w:sz w:val="18"/>
                <w:szCs w:val="20"/>
              </w:rPr>
              <w:t>Annual</w:t>
            </w:r>
          </w:p>
        </w:tc>
      </w:tr>
      <w:tr w:rsidR="00A46E00" w:rsidRPr="003D3273" w14:paraId="6C68105D" w14:textId="77777777" w:rsidTr="00E47F39">
        <w:trPr>
          <w:cantSplit/>
        </w:trPr>
        <w:tc>
          <w:tcPr>
            <w:tcW w:w="1778" w:type="pct"/>
            <w:shd w:val="clear" w:color="auto" w:fill="E6E6E6"/>
          </w:tcPr>
          <w:p w14:paraId="69D5B6DD" w14:textId="77777777" w:rsidR="00065EB1" w:rsidRPr="000872C8" w:rsidRDefault="00065EB1" w:rsidP="00E47F39">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46D53705" w14:textId="77777777" w:rsidR="00065EB1" w:rsidRPr="000872C8" w:rsidRDefault="00065EB1" w:rsidP="00E47F39">
            <w:pPr>
              <w:rPr>
                <w:rFonts w:eastAsia="MS Mincho"/>
                <w:sz w:val="18"/>
                <w:szCs w:val="20"/>
              </w:rPr>
            </w:pPr>
            <w:r w:rsidRPr="000872C8">
              <w:rPr>
                <w:rFonts w:eastAsia="MS Mincho"/>
                <w:sz w:val="18"/>
                <w:szCs w:val="20"/>
              </w:rPr>
              <w:t xml:space="preserve">An assessment of the drop-off rate of usage requires that digesters of different age groups are assessed. Monitoring shall be carried out on a random sample of digesters of different ages. The minimum total sample size is 100, with at least 30 samples for biogas digesters of each age bracket (measured in annual increments) being surveyed. </w:t>
            </w:r>
          </w:p>
          <w:p w14:paraId="7CAC8285" w14:textId="77777777" w:rsidR="00065EB1" w:rsidRPr="000872C8" w:rsidRDefault="00065EB1" w:rsidP="00E47F39">
            <w:pPr>
              <w:rPr>
                <w:rFonts w:eastAsia="MS Mincho"/>
                <w:sz w:val="18"/>
                <w:szCs w:val="20"/>
              </w:rPr>
            </w:pPr>
          </w:p>
          <w:p w14:paraId="01182201" w14:textId="25AFFBDD" w:rsidR="00065EB1" w:rsidRPr="000872C8" w:rsidRDefault="00065EB1" w:rsidP="00E47F39">
            <w:pPr>
              <w:rPr>
                <w:rFonts w:eastAsia="MS Mincho"/>
                <w:sz w:val="18"/>
                <w:szCs w:val="20"/>
              </w:rPr>
            </w:pPr>
            <w:r w:rsidRPr="000872C8">
              <w:rPr>
                <w:rFonts w:eastAsia="MS Mincho"/>
                <w:sz w:val="18"/>
                <w:szCs w:val="20"/>
              </w:rPr>
              <w:t>The usage rate of thermal applications will be monitored annually using survey methods to satisfy the requirements put forth by the methodology ‘Technologies and practices to displace decentralized thermal energy consumption’ V3</w:t>
            </w:r>
            <w:r w:rsidR="00F5350B">
              <w:rPr>
                <w:rFonts w:eastAsia="MS Mincho"/>
                <w:sz w:val="18"/>
                <w:szCs w:val="20"/>
              </w:rPr>
              <w:t>.</w:t>
            </w:r>
            <w:r w:rsidRPr="000872C8">
              <w:rPr>
                <w:rFonts w:eastAsia="MS Mincho"/>
                <w:sz w:val="18"/>
                <w:szCs w:val="20"/>
              </w:rPr>
              <w:t>1</w:t>
            </w:r>
          </w:p>
          <w:p w14:paraId="15DD333E" w14:textId="77777777" w:rsidR="00065EB1" w:rsidRPr="000872C8" w:rsidRDefault="00065EB1" w:rsidP="00E47F39">
            <w:pPr>
              <w:rPr>
                <w:rFonts w:eastAsia="MS Mincho"/>
                <w:sz w:val="18"/>
                <w:szCs w:val="20"/>
              </w:rPr>
            </w:pPr>
          </w:p>
          <w:p w14:paraId="620391D0" w14:textId="5CB37ACD" w:rsidR="00065EB1" w:rsidRPr="000872C8" w:rsidRDefault="00065EB1" w:rsidP="00E47F39">
            <w:pPr>
              <w:rPr>
                <w:rFonts w:eastAsia="MS Mincho"/>
                <w:sz w:val="18"/>
                <w:szCs w:val="20"/>
              </w:rPr>
            </w:pPr>
            <w:r w:rsidRPr="000872C8">
              <w:rPr>
                <w:rFonts w:eastAsia="MS Mincho"/>
                <w:sz w:val="18"/>
                <w:szCs w:val="20"/>
              </w:rPr>
              <w:t>U</w:t>
            </w:r>
            <w:r w:rsidRPr="00081F5C">
              <w:rPr>
                <w:rFonts w:eastAsia="MS Mincho"/>
                <w:sz w:val="18"/>
                <w:szCs w:val="20"/>
                <w:vertAlign w:val="subscript"/>
              </w:rPr>
              <w:t>p</w:t>
            </w:r>
            <w:r w:rsidRPr="000872C8">
              <w:rPr>
                <w:rFonts w:eastAsia="MS Mincho"/>
                <w:sz w:val="18"/>
                <w:szCs w:val="20"/>
              </w:rPr>
              <w:t xml:space="preserve"> </w:t>
            </w:r>
            <w:r w:rsidR="007E3894">
              <w:rPr>
                <w:rFonts w:eastAsia="MS Mincho"/>
                <w:sz w:val="18"/>
                <w:szCs w:val="20"/>
              </w:rPr>
              <w:t>is</w:t>
            </w:r>
            <w:r w:rsidRPr="000872C8">
              <w:rPr>
                <w:rFonts w:eastAsia="MS Mincho"/>
                <w:sz w:val="18"/>
                <w:szCs w:val="20"/>
              </w:rPr>
              <w:t xml:space="preserve"> calculated as follows:</w:t>
            </w:r>
          </w:p>
          <w:p w14:paraId="3DFDB80F" w14:textId="77777777" w:rsidR="00065EB1" w:rsidRPr="000872C8" w:rsidRDefault="00065EB1" w:rsidP="00E47F39">
            <w:pPr>
              <w:rPr>
                <w:rFonts w:eastAsia="MS Mincho"/>
                <w:sz w:val="18"/>
                <w:szCs w:val="20"/>
              </w:rPr>
            </w:pPr>
          </w:p>
          <w:p w14:paraId="498AF15D" w14:textId="77777777" w:rsidR="00065EB1" w:rsidRPr="000872C8" w:rsidRDefault="00160305" w:rsidP="00E47F39">
            <w:pPr>
              <w:rPr>
                <w:rFonts w:eastAsia="MS Mincho"/>
                <w:sz w:val="18"/>
                <w:szCs w:val="20"/>
              </w:rPr>
            </w:pPr>
            <m:oMathPara>
              <m:oMath>
                <m:sSub>
                  <m:sSubPr>
                    <m:ctrlPr>
                      <w:rPr>
                        <w:rFonts w:ascii="Cambria Math" w:eastAsia="MS Mincho" w:hAnsi="Cambria Math"/>
                        <w:sz w:val="18"/>
                        <w:szCs w:val="20"/>
                      </w:rPr>
                    </m:ctrlPr>
                  </m:sSubPr>
                  <m:e>
                    <m:r>
                      <w:rPr>
                        <w:rFonts w:ascii="Cambria Math" w:eastAsia="MS Mincho" w:hAnsi="Cambria Math"/>
                        <w:sz w:val="18"/>
                        <w:szCs w:val="20"/>
                      </w:rPr>
                      <m:t>U</m:t>
                    </m:r>
                  </m:e>
                  <m:sub>
                    <m:r>
                      <w:rPr>
                        <w:rFonts w:ascii="Cambria Math" w:eastAsia="MS Mincho" w:hAnsi="Cambria Math"/>
                        <w:sz w:val="18"/>
                        <w:szCs w:val="20"/>
                      </w:rPr>
                      <m:t>p</m:t>
                    </m:r>
                  </m:sub>
                </m:sSub>
                <m:r>
                  <m:rPr>
                    <m:sty m:val="p"/>
                  </m:rPr>
                  <w:rPr>
                    <w:rFonts w:ascii="Cambria Math" w:eastAsia="MS Mincho" w:hAnsi="Cambria Math"/>
                    <w:sz w:val="18"/>
                    <w:szCs w:val="20"/>
                  </w:rPr>
                  <m:t>=</m:t>
                </m:r>
                <m:sSub>
                  <m:sSubPr>
                    <m:ctrlPr>
                      <w:rPr>
                        <w:rFonts w:ascii="Cambria Math" w:eastAsia="MS Mincho" w:hAnsi="Cambria Math"/>
                        <w:sz w:val="18"/>
                        <w:szCs w:val="20"/>
                      </w:rPr>
                    </m:ctrlPr>
                  </m:sSubPr>
                  <m:e>
                    <m:r>
                      <w:rPr>
                        <w:rFonts w:ascii="Cambria Math" w:eastAsia="MS Mincho" w:hAnsi="Cambria Math"/>
                        <w:sz w:val="18"/>
                        <w:szCs w:val="20"/>
                      </w:rPr>
                      <m:t>U</m:t>
                    </m:r>
                  </m:e>
                  <m:sub>
                    <m:r>
                      <w:rPr>
                        <w:rFonts w:ascii="Cambria Math" w:eastAsia="MS Mincho" w:hAnsi="Cambria Math"/>
                        <w:sz w:val="18"/>
                        <w:szCs w:val="20"/>
                      </w:rPr>
                      <m:t>us</m:t>
                    </m:r>
                    <m:r>
                      <m:rPr>
                        <m:sty m:val="p"/>
                      </m:rPr>
                      <w:rPr>
                        <w:rFonts w:ascii="Cambria Math" w:eastAsia="MS Mincho" w:hAnsi="Cambria Math"/>
                        <w:sz w:val="18"/>
                        <w:szCs w:val="20"/>
                      </w:rPr>
                      <m:t xml:space="preserve"> </m:t>
                    </m:r>
                  </m:sub>
                </m:sSub>
                <m:r>
                  <m:rPr>
                    <m:sty m:val="p"/>
                  </m:rPr>
                  <w:rPr>
                    <w:rFonts w:ascii="Cambria Math" w:eastAsia="MS Mincho" w:hAnsi="Cambria Math"/>
                    <w:sz w:val="18"/>
                    <w:szCs w:val="20"/>
                  </w:rPr>
                  <m:t>×</m:t>
                </m:r>
                <m:sSub>
                  <m:sSubPr>
                    <m:ctrlPr>
                      <w:rPr>
                        <w:rFonts w:ascii="Cambria Math" w:eastAsia="MS Mincho" w:hAnsi="Cambria Math"/>
                        <w:sz w:val="18"/>
                        <w:szCs w:val="20"/>
                      </w:rPr>
                    </m:ctrlPr>
                  </m:sSubPr>
                  <m:e>
                    <m:r>
                      <w:rPr>
                        <w:rFonts w:ascii="Cambria Math" w:eastAsia="MS Mincho" w:hAnsi="Cambria Math"/>
                        <w:sz w:val="18"/>
                        <w:szCs w:val="20"/>
                      </w:rPr>
                      <m:t>UP</m:t>
                    </m:r>
                  </m:e>
                  <m:sub>
                    <m:r>
                      <w:rPr>
                        <w:rFonts w:ascii="Cambria Math" w:eastAsia="MS Mincho" w:hAnsi="Cambria Math"/>
                        <w:sz w:val="18"/>
                        <w:szCs w:val="20"/>
                      </w:rPr>
                      <m:t>us</m:t>
                    </m:r>
                  </m:sub>
                </m:sSub>
                <m:r>
                  <m:rPr>
                    <m:sty m:val="p"/>
                  </m:rPr>
                  <w:rPr>
                    <w:rFonts w:ascii="Cambria Math" w:eastAsia="MS Mincho" w:hAnsi="Cambria Math"/>
                    <w:sz w:val="18"/>
                    <w:szCs w:val="20"/>
                  </w:rPr>
                  <m:t>×</m:t>
                </m:r>
                <m:sSub>
                  <m:sSubPr>
                    <m:ctrlPr>
                      <w:rPr>
                        <w:rFonts w:ascii="Cambria Math" w:eastAsia="MS Mincho" w:hAnsi="Cambria Math"/>
                        <w:sz w:val="18"/>
                        <w:szCs w:val="20"/>
                      </w:rPr>
                    </m:ctrlPr>
                  </m:sSubPr>
                  <m:e>
                    <m:r>
                      <w:rPr>
                        <w:rFonts w:ascii="Cambria Math" w:eastAsia="MS Mincho" w:hAnsi="Cambria Math"/>
                        <w:sz w:val="18"/>
                        <w:szCs w:val="20"/>
                      </w:rPr>
                      <m:t>C</m:t>
                    </m:r>
                  </m:e>
                  <m:sub>
                    <m:r>
                      <w:rPr>
                        <w:rFonts w:ascii="Cambria Math" w:eastAsia="MS Mincho" w:hAnsi="Cambria Math"/>
                        <w:sz w:val="18"/>
                        <w:szCs w:val="20"/>
                      </w:rPr>
                      <m:t>y</m:t>
                    </m:r>
                  </m:sub>
                </m:sSub>
              </m:oMath>
            </m:oMathPara>
          </w:p>
          <w:p w14:paraId="725A556C" w14:textId="77777777" w:rsidR="00065EB1" w:rsidRPr="000872C8" w:rsidRDefault="00065EB1" w:rsidP="00E47F39">
            <w:pPr>
              <w:rPr>
                <w:rFonts w:eastAsia="MS Mincho"/>
                <w:sz w:val="18"/>
                <w:szCs w:val="20"/>
              </w:rPr>
            </w:pPr>
          </w:p>
          <w:p w14:paraId="0E8C0BDF" w14:textId="77777777" w:rsidR="00065EB1" w:rsidRPr="000872C8" w:rsidRDefault="00065EB1" w:rsidP="00E47F39">
            <w:pPr>
              <w:rPr>
                <w:rFonts w:eastAsia="MS Mincho"/>
                <w:sz w:val="18"/>
                <w:szCs w:val="20"/>
              </w:rPr>
            </w:pPr>
            <w:proofErr w:type="gramStart"/>
            <w:r w:rsidRPr="000872C8">
              <w:rPr>
                <w:rFonts w:eastAsia="MS Mincho"/>
                <w:sz w:val="18"/>
                <w:szCs w:val="20"/>
              </w:rPr>
              <w:t>Where</w:t>
            </w:r>
            <w:proofErr w:type="gramEnd"/>
          </w:p>
          <w:tbl>
            <w:tblPr>
              <w:tblStyle w:val="TableGrid"/>
              <w:tblW w:w="0" w:type="auto"/>
              <w:tblLook w:val="04A0" w:firstRow="1" w:lastRow="0" w:firstColumn="1" w:lastColumn="0" w:noHBand="0" w:noVBand="1"/>
            </w:tblPr>
            <w:tblGrid>
              <w:gridCol w:w="687"/>
              <w:gridCol w:w="410"/>
              <w:gridCol w:w="4877"/>
            </w:tblGrid>
            <w:tr w:rsidR="00A46E00" w:rsidRPr="000872C8" w14:paraId="4176B65F" w14:textId="77777777" w:rsidTr="00E47F39">
              <w:tc>
                <w:tcPr>
                  <w:tcW w:w="695" w:type="dxa"/>
                </w:tcPr>
                <w:p w14:paraId="2DB01266" w14:textId="77777777" w:rsidR="00065EB1" w:rsidRPr="000872C8" w:rsidRDefault="00065EB1" w:rsidP="00E47F39">
                  <w:pPr>
                    <w:rPr>
                      <w:rFonts w:eastAsia="MS Mincho"/>
                      <w:sz w:val="18"/>
                      <w:szCs w:val="20"/>
                    </w:rPr>
                  </w:pPr>
                  <w:r w:rsidRPr="000872C8">
                    <w:rPr>
                      <w:rFonts w:eastAsia="MS Mincho"/>
                      <w:sz w:val="18"/>
                      <w:szCs w:val="20"/>
                    </w:rPr>
                    <w:t>Up</w:t>
                  </w:r>
                </w:p>
              </w:tc>
              <w:tc>
                <w:tcPr>
                  <w:tcW w:w="425" w:type="dxa"/>
                </w:tcPr>
                <w:p w14:paraId="56BEA939" w14:textId="77777777" w:rsidR="00065EB1" w:rsidRPr="000872C8" w:rsidRDefault="00065EB1" w:rsidP="00E47F39">
                  <w:pPr>
                    <w:rPr>
                      <w:rFonts w:eastAsia="MS Mincho"/>
                      <w:sz w:val="18"/>
                      <w:szCs w:val="20"/>
                    </w:rPr>
                  </w:pPr>
                  <w:r w:rsidRPr="000872C8">
                    <w:rPr>
                      <w:rFonts w:eastAsia="MS Mincho"/>
                      <w:sz w:val="18"/>
                      <w:szCs w:val="20"/>
                    </w:rPr>
                    <w:t>=</w:t>
                  </w:r>
                </w:p>
              </w:tc>
              <w:tc>
                <w:tcPr>
                  <w:tcW w:w="6078" w:type="dxa"/>
                </w:tcPr>
                <w:p w14:paraId="6B6EC533" w14:textId="77777777" w:rsidR="00065EB1" w:rsidRPr="000872C8" w:rsidRDefault="00065EB1" w:rsidP="00E47F39">
                  <w:pPr>
                    <w:rPr>
                      <w:rFonts w:eastAsia="MS Mincho"/>
                      <w:sz w:val="18"/>
                      <w:szCs w:val="20"/>
                    </w:rPr>
                  </w:pPr>
                  <w:r w:rsidRPr="000872C8">
                    <w:rPr>
                      <w:rFonts w:eastAsia="MS Mincho"/>
                      <w:sz w:val="18"/>
                      <w:szCs w:val="20"/>
                    </w:rPr>
                    <w:t>Percentage of biodigesters in use</w:t>
                  </w:r>
                </w:p>
              </w:tc>
            </w:tr>
            <w:tr w:rsidR="00A46E00" w:rsidRPr="000872C8" w14:paraId="4951DA9C" w14:textId="77777777" w:rsidTr="00E47F39">
              <w:tc>
                <w:tcPr>
                  <w:tcW w:w="695" w:type="dxa"/>
                </w:tcPr>
                <w:p w14:paraId="1A1D2A24" w14:textId="77777777" w:rsidR="00065EB1" w:rsidRPr="000872C8" w:rsidRDefault="00065EB1" w:rsidP="00E47F39">
                  <w:pPr>
                    <w:rPr>
                      <w:rFonts w:eastAsia="MS Mincho"/>
                      <w:sz w:val="18"/>
                      <w:szCs w:val="20"/>
                    </w:rPr>
                  </w:pPr>
                  <w:proofErr w:type="spellStart"/>
                  <w:r w:rsidRPr="000872C8">
                    <w:rPr>
                      <w:rFonts w:eastAsia="MS Mincho"/>
                      <w:sz w:val="18"/>
                      <w:szCs w:val="20"/>
                    </w:rPr>
                    <w:t>Uus</w:t>
                  </w:r>
                  <w:proofErr w:type="spellEnd"/>
                </w:p>
              </w:tc>
              <w:tc>
                <w:tcPr>
                  <w:tcW w:w="425" w:type="dxa"/>
                </w:tcPr>
                <w:p w14:paraId="6BE65F92" w14:textId="77777777" w:rsidR="00065EB1" w:rsidRPr="000872C8" w:rsidRDefault="00065EB1" w:rsidP="00E47F39">
                  <w:pPr>
                    <w:rPr>
                      <w:rFonts w:eastAsia="MS Mincho"/>
                      <w:sz w:val="18"/>
                      <w:szCs w:val="20"/>
                    </w:rPr>
                  </w:pPr>
                  <w:r w:rsidRPr="000872C8">
                    <w:rPr>
                      <w:rFonts w:eastAsia="MS Mincho"/>
                      <w:sz w:val="18"/>
                      <w:szCs w:val="20"/>
                    </w:rPr>
                    <w:t>=</w:t>
                  </w:r>
                </w:p>
              </w:tc>
              <w:tc>
                <w:tcPr>
                  <w:tcW w:w="6078" w:type="dxa"/>
                </w:tcPr>
                <w:p w14:paraId="7FED6297" w14:textId="77777777" w:rsidR="00065EB1" w:rsidRPr="000872C8" w:rsidRDefault="00065EB1" w:rsidP="00E47F39">
                  <w:pPr>
                    <w:rPr>
                      <w:rFonts w:eastAsia="MS Mincho"/>
                      <w:sz w:val="18"/>
                      <w:szCs w:val="20"/>
                    </w:rPr>
                  </w:pPr>
                  <w:r w:rsidRPr="000872C8">
                    <w:rPr>
                      <w:rFonts w:eastAsia="MS Mincho"/>
                      <w:sz w:val="18"/>
                      <w:szCs w:val="20"/>
                    </w:rPr>
                    <w:t>Percentage of biodigesters in use during the usage survey</w:t>
                  </w:r>
                </w:p>
              </w:tc>
            </w:tr>
            <w:tr w:rsidR="00A46E00" w:rsidRPr="000872C8" w14:paraId="77AC504C" w14:textId="77777777" w:rsidTr="00E47F39">
              <w:tc>
                <w:tcPr>
                  <w:tcW w:w="695" w:type="dxa"/>
                </w:tcPr>
                <w:p w14:paraId="1071CDE8" w14:textId="77777777" w:rsidR="00065EB1" w:rsidRPr="000872C8" w:rsidRDefault="00065EB1" w:rsidP="00E47F39">
                  <w:pPr>
                    <w:rPr>
                      <w:rFonts w:eastAsia="MS Mincho"/>
                      <w:sz w:val="18"/>
                      <w:szCs w:val="20"/>
                    </w:rPr>
                  </w:pPr>
                  <w:proofErr w:type="spellStart"/>
                  <w:r w:rsidRPr="000872C8">
                    <w:rPr>
                      <w:rFonts w:eastAsia="MS Mincho"/>
                      <w:sz w:val="18"/>
                      <w:szCs w:val="20"/>
                    </w:rPr>
                    <w:t>UPus</w:t>
                  </w:r>
                  <w:proofErr w:type="spellEnd"/>
                </w:p>
              </w:tc>
              <w:tc>
                <w:tcPr>
                  <w:tcW w:w="425" w:type="dxa"/>
                </w:tcPr>
                <w:p w14:paraId="78F5061C" w14:textId="77777777" w:rsidR="00065EB1" w:rsidRPr="000872C8" w:rsidRDefault="00065EB1" w:rsidP="00E47F39">
                  <w:pPr>
                    <w:rPr>
                      <w:rFonts w:eastAsia="MS Mincho"/>
                      <w:sz w:val="18"/>
                      <w:szCs w:val="20"/>
                    </w:rPr>
                  </w:pPr>
                  <w:r w:rsidRPr="000872C8">
                    <w:rPr>
                      <w:rFonts w:eastAsia="MS Mincho"/>
                      <w:sz w:val="18"/>
                      <w:szCs w:val="20"/>
                    </w:rPr>
                    <w:t>=</w:t>
                  </w:r>
                </w:p>
              </w:tc>
              <w:tc>
                <w:tcPr>
                  <w:tcW w:w="6078" w:type="dxa"/>
                </w:tcPr>
                <w:p w14:paraId="6AF84F4A" w14:textId="77777777" w:rsidR="00065EB1" w:rsidRPr="000872C8" w:rsidRDefault="00065EB1" w:rsidP="00E47F39">
                  <w:pPr>
                    <w:rPr>
                      <w:rFonts w:eastAsia="MS Mincho"/>
                      <w:sz w:val="18"/>
                      <w:szCs w:val="20"/>
                    </w:rPr>
                  </w:pPr>
                  <w:r w:rsidRPr="000872C8">
                    <w:rPr>
                      <w:rFonts w:eastAsia="MS Mincho"/>
                      <w:sz w:val="18"/>
                      <w:szCs w:val="20"/>
                    </w:rPr>
                    <w:t>Fraction of the year that digesters were temporarily out of use due to repairs or sale of animals on average in the MP</w:t>
                  </w:r>
                </w:p>
              </w:tc>
            </w:tr>
            <w:tr w:rsidR="00A46E00" w:rsidRPr="000872C8" w14:paraId="6B317EE5" w14:textId="77777777" w:rsidTr="00E47F39">
              <w:tc>
                <w:tcPr>
                  <w:tcW w:w="695" w:type="dxa"/>
                </w:tcPr>
                <w:p w14:paraId="42EBA920" w14:textId="77777777" w:rsidR="00065EB1" w:rsidRPr="000872C8" w:rsidRDefault="00065EB1" w:rsidP="00E47F39">
                  <w:pPr>
                    <w:rPr>
                      <w:rFonts w:eastAsia="MS Mincho"/>
                      <w:sz w:val="18"/>
                      <w:szCs w:val="20"/>
                    </w:rPr>
                  </w:pPr>
                  <w:r w:rsidRPr="000872C8">
                    <w:rPr>
                      <w:rFonts w:eastAsia="MS Mincho"/>
                      <w:sz w:val="18"/>
                      <w:szCs w:val="20"/>
                    </w:rPr>
                    <w:t>Cy</w:t>
                  </w:r>
                </w:p>
              </w:tc>
              <w:tc>
                <w:tcPr>
                  <w:tcW w:w="425" w:type="dxa"/>
                </w:tcPr>
                <w:p w14:paraId="65C3F901" w14:textId="77777777" w:rsidR="00065EB1" w:rsidRPr="000872C8" w:rsidRDefault="00065EB1" w:rsidP="00E47F39">
                  <w:pPr>
                    <w:rPr>
                      <w:rFonts w:eastAsia="MS Mincho"/>
                      <w:sz w:val="18"/>
                      <w:szCs w:val="20"/>
                    </w:rPr>
                  </w:pPr>
                  <w:r w:rsidRPr="000872C8">
                    <w:rPr>
                      <w:rFonts w:eastAsia="MS Mincho"/>
                      <w:sz w:val="18"/>
                      <w:szCs w:val="20"/>
                    </w:rPr>
                    <w:t>=</w:t>
                  </w:r>
                </w:p>
              </w:tc>
              <w:tc>
                <w:tcPr>
                  <w:tcW w:w="6078" w:type="dxa"/>
                </w:tcPr>
                <w:p w14:paraId="2A348709" w14:textId="77777777" w:rsidR="00065EB1" w:rsidRPr="000872C8" w:rsidRDefault="00065EB1" w:rsidP="00E47F39">
                  <w:pPr>
                    <w:rPr>
                      <w:rFonts w:eastAsia="MS Mincho"/>
                      <w:sz w:val="18"/>
                      <w:szCs w:val="20"/>
                    </w:rPr>
                  </w:pPr>
                  <w:r w:rsidRPr="000872C8">
                    <w:rPr>
                      <w:rFonts w:eastAsia="MS Mincho"/>
                      <w:sz w:val="18"/>
                      <w:szCs w:val="20"/>
                    </w:rPr>
                    <w:t xml:space="preserve">Correction factor of the number of days out of operation biodigesters were in operation during monitoring year y. Calculated as </w:t>
                  </w:r>
                </w:p>
                <w:p w14:paraId="3C2D3EC9" w14:textId="77777777" w:rsidR="00065EB1" w:rsidRPr="000872C8" w:rsidRDefault="00065EB1" w:rsidP="00E47F39">
                  <w:pPr>
                    <w:rPr>
                      <w:rFonts w:eastAsia="MS Mincho"/>
                      <w:sz w:val="18"/>
                      <w:szCs w:val="20"/>
                    </w:rPr>
                  </w:pPr>
                </w:p>
                <w:p w14:paraId="2ECE68AE" w14:textId="77777777" w:rsidR="00065EB1" w:rsidRPr="000872C8" w:rsidRDefault="00160305" w:rsidP="00E47F39">
                  <w:pPr>
                    <w:rPr>
                      <w:rFonts w:eastAsia="MS Mincho"/>
                      <w:sz w:val="18"/>
                      <w:szCs w:val="20"/>
                    </w:rPr>
                  </w:pPr>
                  <m:oMath>
                    <m:sSub>
                      <m:sSubPr>
                        <m:ctrlPr>
                          <w:rPr>
                            <w:rFonts w:ascii="Cambria Math" w:eastAsia="MS Mincho" w:hAnsi="Cambria Math"/>
                            <w:sz w:val="18"/>
                            <w:szCs w:val="20"/>
                          </w:rPr>
                        </m:ctrlPr>
                      </m:sSubPr>
                      <m:e>
                        <m:r>
                          <w:rPr>
                            <w:rFonts w:ascii="Cambria Math" w:eastAsia="MS Mincho" w:hAnsi="Cambria Math"/>
                            <w:sz w:val="18"/>
                            <w:szCs w:val="20"/>
                          </w:rPr>
                          <m:t>C</m:t>
                        </m:r>
                      </m:e>
                      <m:sub>
                        <m:r>
                          <w:rPr>
                            <w:rFonts w:ascii="Cambria Math" w:eastAsia="MS Mincho" w:hAnsi="Cambria Math"/>
                            <w:sz w:val="18"/>
                            <w:szCs w:val="20"/>
                          </w:rPr>
                          <m:t>y</m:t>
                        </m:r>
                      </m:sub>
                    </m:sSub>
                    <m:r>
                      <m:rPr>
                        <m:sty m:val="p"/>
                      </m:rPr>
                      <w:rPr>
                        <w:rFonts w:ascii="Cambria Math" w:eastAsia="MS Mincho" w:hAnsi="Cambria Math"/>
                        <w:sz w:val="18"/>
                        <w:szCs w:val="20"/>
                      </w:rPr>
                      <m:t xml:space="preserve">=1- </m:t>
                    </m:r>
                    <m:f>
                      <m:fPr>
                        <m:ctrlPr>
                          <w:rPr>
                            <w:rFonts w:ascii="Cambria Math" w:eastAsia="MS Mincho" w:hAnsi="Cambria Math"/>
                            <w:sz w:val="18"/>
                            <w:szCs w:val="20"/>
                          </w:rPr>
                        </m:ctrlPr>
                      </m:fPr>
                      <m:num>
                        <m:sSub>
                          <m:sSubPr>
                            <m:ctrlPr>
                              <w:rPr>
                                <w:rFonts w:ascii="Cambria Math" w:eastAsia="MS Mincho" w:hAnsi="Cambria Math"/>
                                <w:sz w:val="18"/>
                                <w:szCs w:val="20"/>
                              </w:rPr>
                            </m:ctrlPr>
                          </m:sSubPr>
                          <m:e>
                            <m:r>
                              <w:rPr>
                                <w:rFonts w:ascii="Cambria Math" w:eastAsia="MS Mincho" w:hAnsi="Cambria Math"/>
                                <w:sz w:val="18"/>
                                <w:szCs w:val="20"/>
                              </w:rPr>
                              <m:t>OUT</m:t>
                            </m:r>
                          </m:e>
                          <m:sub>
                            <m:r>
                              <w:rPr>
                                <w:rFonts w:ascii="Cambria Math" w:eastAsia="MS Mincho" w:hAnsi="Cambria Math"/>
                                <w:sz w:val="18"/>
                                <w:szCs w:val="20"/>
                              </w:rPr>
                              <m:t>y</m:t>
                            </m:r>
                          </m:sub>
                        </m:sSub>
                      </m:num>
                      <m:den>
                        <m:sSub>
                          <m:sSubPr>
                            <m:ctrlPr>
                              <w:rPr>
                                <w:rFonts w:ascii="Cambria Math" w:eastAsia="MS Mincho" w:hAnsi="Cambria Math"/>
                                <w:sz w:val="18"/>
                                <w:szCs w:val="20"/>
                              </w:rPr>
                            </m:ctrlPr>
                          </m:sSubPr>
                          <m:e>
                            <m:r>
                              <w:rPr>
                                <w:rFonts w:ascii="Cambria Math" w:eastAsia="MS Mincho" w:hAnsi="Cambria Math"/>
                                <w:sz w:val="18"/>
                                <w:szCs w:val="20"/>
                              </w:rPr>
                              <m:t>TOT</m:t>
                            </m:r>
                          </m:e>
                          <m:sub>
                            <m:r>
                              <w:rPr>
                                <w:rFonts w:ascii="Cambria Math" w:eastAsia="MS Mincho" w:hAnsi="Cambria Math"/>
                                <w:sz w:val="18"/>
                                <w:szCs w:val="20"/>
                              </w:rPr>
                              <m:t>y</m:t>
                            </m:r>
                          </m:sub>
                        </m:sSub>
                      </m:den>
                    </m:f>
                  </m:oMath>
                  <w:r w:rsidR="00065EB1" w:rsidRPr="000872C8">
                    <w:rPr>
                      <w:rFonts w:eastAsia="MS Mincho"/>
                      <w:sz w:val="18"/>
                      <w:szCs w:val="20"/>
                    </w:rPr>
                    <w:t xml:space="preserve"> </w:t>
                  </w:r>
                </w:p>
                <w:p w14:paraId="3F92B5E0" w14:textId="77777777" w:rsidR="00065EB1" w:rsidRPr="000872C8" w:rsidRDefault="00065EB1" w:rsidP="00E47F39">
                  <w:pPr>
                    <w:rPr>
                      <w:rFonts w:eastAsia="MS Mincho"/>
                      <w:sz w:val="18"/>
                      <w:szCs w:val="20"/>
                    </w:rPr>
                  </w:pPr>
                </w:p>
                <w:p w14:paraId="7A5823F8" w14:textId="77777777" w:rsidR="00065EB1" w:rsidRPr="000872C8" w:rsidRDefault="00065EB1" w:rsidP="00E47F39">
                  <w:pPr>
                    <w:rPr>
                      <w:rFonts w:eastAsia="MS Mincho"/>
                      <w:sz w:val="18"/>
                      <w:szCs w:val="20"/>
                    </w:rPr>
                  </w:pPr>
                  <w:proofErr w:type="gramStart"/>
                  <w:r w:rsidRPr="000872C8">
                    <w:rPr>
                      <w:rFonts w:eastAsia="MS Mincho"/>
                      <w:sz w:val="18"/>
                      <w:szCs w:val="20"/>
                    </w:rPr>
                    <w:t>Where</w:t>
                  </w:r>
                  <w:proofErr w:type="gramEnd"/>
                  <w:r w:rsidRPr="000872C8">
                    <w:rPr>
                      <w:rFonts w:eastAsia="MS Mincho"/>
                      <w:sz w:val="18"/>
                      <w:szCs w:val="20"/>
                    </w:rPr>
                    <w:t xml:space="preserve">, </w:t>
                  </w:r>
                </w:p>
                <w:p w14:paraId="2268D9E1" w14:textId="77777777" w:rsidR="00065EB1" w:rsidRPr="000872C8" w:rsidRDefault="00065EB1" w:rsidP="00E47F39">
                  <w:pPr>
                    <w:rPr>
                      <w:rFonts w:eastAsia="MS Mincho"/>
                      <w:sz w:val="18"/>
                      <w:szCs w:val="20"/>
                    </w:rPr>
                  </w:pPr>
                  <w:proofErr w:type="spellStart"/>
                  <w:r w:rsidRPr="000872C8">
                    <w:rPr>
                      <w:rFonts w:eastAsia="MS Mincho"/>
                      <w:sz w:val="18"/>
                      <w:szCs w:val="20"/>
                    </w:rPr>
                    <w:t>OUTy</w:t>
                  </w:r>
                  <w:proofErr w:type="spellEnd"/>
                  <w:r w:rsidRPr="000872C8">
                    <w:rPr>
                      <w:rFonts w:eastAsia="MS Mincho"/>
                      <w:sz w:val="18"/>
                      <w:szCs w:val="20"/>
                    </w:rPr>
                    <w:t xml:space="preserve"> = cumulative plant years in operation of plants that went out of operation during in year y ((Total number of plants out of operation in the respective monitoring period* days in operation) / 365)</w:t>
                  </w:r>
                </w:p>
                <w:p w14:paraId="2B7B5F16" w14:textId="77777777" w:rsidR="00065EB1" w:rsidRPr="000872C8" w:rsidRDefault="00065EB1" w:rsidP="00E47F39">
                  <w:pPr>
                    <w:rPr>
                      <w:rFonts w:eastAsia="MS Mincho"/>
                      <w:sz w:val="18"/>
                      <w:szCs w:val="20"/>
                    </w:rPr>
                  </w:pPr>
                  <w:proofErr w:type="spellStart"/>
                  <w:r w:rsidRPr="000872C8">
                    <w:rPr>
                      <w:rFonts w:eastAsia="MS Mincho"/>
                      <w:sz w:val="18"/>
                      <w:szCs w:val="20"/>
                    </w:rPr>
                    <w:t>TOTy</w:t>
                  </w:r>
                  <w:proofErr w:type="spellEnd"/>
                  <w:r w:rsidRPr="000872C8">
                    <w:rPr>
                      <w:rFonts w:eastAsia="MS Mincho"/>
                      <w:sz w:val="18"/>
                      <w:szCs w:val="20"/>
                    </w:rPr>
                    <w:t xml:space="preserve">= Plant-year of all plants in operation in year y (plants in operation x years in monitoring period, e.g. times 1 year during annual monitoring) </w:t>
                  </w:r>
                </w:p>
              </w:tc>
            </w:tr>
          </w:tbl>
          <w:p w14:paraId="6D5DFE02" w14:textId="77777777" w:rsidR="00065EB1" w:rsidRPr="000872C8" w:rsidRDefault="00065EB1" w:rsidP="00E47F39">
            <w:pPr>
              <w:rPr>
                <w:rFonts w:eastAsia="MS Mincho"/>
                <w:sz w:val="18"/>
                <w:szCs w:val="20"/>
              </w:rPr>
            </w:pPr>
          </w:p>
        </w:tc>
      </w:tr>
      <w:tr w:rsidR="00A46E00" w:rsidRPr="003D3273" w14:paraId="755B1D64" w14:textId="77777777" w:rsidTr="00E47F39">
        <w:trPr>
          <w:cantSplit/>
        </w:trPr>
        <w:tc>
          <w:tcPr>
            <w:tcW w:w="1778" w:type="pct"/>
            <w:shd w:val="clear" w:color="auto" w:fill="E6E6E6"/>
          </w:tcPr>
          <w:p w14:paraId="2C0478A1" w14:textId="77777777" w:rsidR="00065EB1" w:rsidRPr="003D3273" w:rsidRDefault="00065EB1" w:rsidP="00E47F39">
            <w:pPr>
              <w:rPr>
                <w:rFonts w:eastAsia="MS Mincho"/>
              </w:rPr>
            </w:pPr>
            <w:r w:rsidRPr="003D3273">
              <w:rPr>
                <w:rFonts w:eastAsia="MS Mincho"/>
              </w:rPr>
              <w:t>QA/QC procedures:</w:t>
            </w:r>
          </w:p>
        </w:tc>
        <w:tc>
          <w:tcPr>
            <w:tcW w:w="3222" w:type="pct"/>
            <w:shd w:val="clear" w:color="auto" w:fill="auto"/>
          </w:tcPr>
          <w:p w14:paraId="42947960" w14:textId="77777777" w:rsidR="00065EB1" w:rsidRPr="003D3273" w:rsidRDefault="00065EB1" w:rsidP="00E47F39">
            <w:pPr>
              <w:rPr>
                <w:rFonts w:eastAsia="MS Mincho"/>
              </w:rPr>
            </w:pPr>
            <w:r w:rsidRPr="0082661E">
              <w:rPr>
                <w:rFonts w:eastAsia="MS Mincho"/>
              </w:rPr>
              <w:t>Transparent data analysis and reporting</w:t>
            </w:r>
          </w:p>
        </w:tc>
      </w:tr>
      <w:tr w:rsidR="00A46E00" w:rsidRPr="003D3273" w14:paraId="341988E3" w14:textId="77777777" w:rsidTr="00E47F39">
        <w:trPr>
          <w:cantSplit/>
        </w:trPr>
        <w:tc>
          <w:tcPr>
            <w:tcW w:w="1778" w:type="pct"/>
            <w:shd w:val="clear" w:color="auto" w:fill="E6E6E6"/>
          </w:tcPr>
          <w:p w14:paraId="2B97B73D" w14:textId="77777777" w:rsidR="00065EB1" w:rsidRPr="003D3273" w:rsidRDefault="00065EB1" w:rsidP="00E47F39">
            <w:pPr>
              <w:rPr>
                <w:rFonts w:eastAsia="MS Mincho"/>
              </w:rPr>
            </w:pPr>
            <w:r w:rsidRPr="003D3273">
              <w:rPr>
                <w:rFonts w:eastAsia="MS Mincho"/>
              </w:rPr>
              <w:t>Purpose of data:</w:t>
            </w:r>
          </w:p>
        </w:tc>
        <w:tc>
          <w:tcPr>
            <w:tcW w:w="3222" w:type="pct"/>
            <w:shd w:val="clear" w:color="auto" w:fill="auto"/>
          </w:tcPr>
          <w:p w14:paraId="765D63B7" w14:textId="77777777" w:rsidR="00065EB1" w:rsidRPr="003D3273" w:rsidRDefault="00065EB1" w:rsidP="00E47F39">
            <w:pPr>
              <w:rPr>
                <w:rFonts w:eastAsia="MS Mincho"/>
              </w:rPr>
            </w:pPr>
            <w:r w:rsidRPr="003D3273">
              <w:rPr>
                <w:rFonts w:eastAsia="MS Mincho"/>
              </w:rPr>
              <w:t>Calculation of share of units in use</w:t>
            </w:r>
          </w:p>
        </w:tc>
      </w:tr>
      <w:tr w:rsidR="00A46E00" w:rsidRPr="003D3273" w14:paraId="7E6C5E2D" w14:textId="77777777" w:rsidTr="00E47F39">
        <w:trPr>
          <w:cantSplit/>
        </w:trPr>
        <w:tc>
          <w:tcPr>
            <w:tcW w:w="1778" w:type="pct"/>
            <w:shd w:val="clear" w:color="auto" w:fill="E6E6E6"/>
          </w:tcPr>
          <w:p w14:paraId="38701513" w14:textId="77777777" w:rsidR="00065EB1" w:rsidRPr="003D3273" w:rsidRDefault="00065EB1" w:rsidP="00E47F39">
            <w:pPr>
              <w:rPr>
                <w:rFonts w:eastAsia="MS Mincho"/>
              </w:rPr>
            </w:pPr>
            <w:r w:rsidRPr="003D3273">
              <w:rPr>
                <w:rFonts w:eastAsia="MS Mincho"/>
              </w:rPr>
              <w:t>Additional comments:</w:t>
            </w:r>
          </w:p>
        </w:tc>
        <w:tc>
          <w:tcPr>
            <w:tcW w:w="3222" w:type="pct"/>
            <w:shd w:val="clear" w:color="auto" w:fill="auto"/>
          </w:tcPr>
          <w:p w14:paraId="3EE55ED5" w14:textId="77777777" w:rsidR="00065EB1" w:rsidRPr="003D3273" w:rsidRDefault="00065EB1" w:rsidP="00F5350B">
            <w:pPr>
              <w:jc w:val="both"/>
              <w:rPr>
                <w:rFonts w:eastAsia="MS Mincho"/>
              </w:rPr>
            </w:pPr>
            <w:r w:rsidRPr="003D3273">
              <w:rPr>
                <w:rFonts w:eastAsia="MS Mincho"/>
              </w:rPr>
              <w:t>To account for void responses and lack of availability of some households on the day of the survey, additional households within each age group should be questioned.</w:t>
            </w:r>
          </w:p>
          <w:p w14:paraId="0073DE8F" w14:textId="77777777" w:rsidR="00065EB1" w:rsidRPr="003D3273" w:rsidRDefault="00065EB1" w:rsidP="00F5350B">
            <w:pPr>
              <w:jc w:val="both"/>
              <w:rPr>
                <w:rFonts w:eastAsia="MS Mincho"/>
              </w:rPr>
            </w:pPr>
          </w:p>
          <w:p w14:paraId="6C72147D" w14:textId="0F7F7FCB" w:rsidR="00065EB1" w:rsidRDefault="00065EB1" w:rsidP="00F5350B">
            <w:pPr>
              <w:jc w:val="both"/>
              <w:rPr>
                <w:rFonts w:eastAsia="MS Mincho"/>
              </w:rPr>
            </w:pPr>
            <w:r w:rsidRPr="003D3273">
              <w:rPr>
                <w:rFonts w:eastAsia="MS Mincho"/>
              </w:rPr>
              <w:t>To ensure conservativeness, participants in a usage survey with technologies in the first year of use (age 0-1) must have technologies that have been in use on average longer than 0.5 years. For technologies in the second year of use (age 1-2), the usage survey must be conducted with technologies that have been in use on average at least 1.5 years, and so on</w:t>
            </w:r>
            <w:r w:rsidR="00CE60BA">
              <w:rPr>
                <w:rFonts w:eastAsia="MS Mincho"/>
              </w:rPr>
              <w:t>.</w:t>
            </w:r>
          </w:p>
          <w:p w14:paraId="738135D9" w14:textId="77777777" w:rsidR="00840393" w:rsidRDefault="00840393" w:rsidP="00F5350B">
            <w:pPr>
              <w:jc w:val="both"/>
              <w:rPr>
                <w:rFonts w:eastAsia="MS Mincho"/>
              </w:rPr>
            </w:pPr>
          </w:p>
          <w:p w14:paraId="782DCADE" w14:textId="3D8FDFD8" w:rsidR="00840393" w:rsidRPr="003D3273" w:rsidRDefault="00840393" w:rsidP="00F5350B">
            <w:pPr>
              <w:jc w:val="both"/>
              <w:rPr>
                <w:rFonts w:eastAsia="MS Mincho"/>
              </w:rPr>
            </w:pPr>
            <w:r w:rsidRPr="00F5350B">
              <w:rPr>
                <w:rFonts w:eastAsia="MS Mincho"/>
              </w:rPr>
              <w:t>U</w:t>
            </w:r>
            <w:r w:rsidR="00F5350B">
              <w:rPr>
                <w:rFonts w:eastAsia="MS Mincho"/>
              </w:rPr>
              <w:t>sage</w:t>
            </w:r>
            <w:r w:rsidRPr="00F5350B">
              <w:rPr>
                <w:rFonts w:eastAsia="MS Mincho"/>
              </w:rPr>
              <w:t xml:space="preserve"> rate guideline 2.0 specifies that biogas projects can claim up to 90%. In age-group 2,</w:t>
            </w:r>
            <w:r w:rsidR="005B0CE9" w:rsidRPr="00F5350B">
              <w:rPr>
                <w:rFonts w:eastAsia="MS Mincho"/>
              </w:rPr>
              <w:t>3</w:t>
            </w:r>
            <w:r w:rsidR="00181688" w:rsidRPr="00F5350B">
              <w:rPr>
                <w:rFonts w:eastAsia="MS Mincho"/>
              </w:rPr>
              <w:t xml:space="preserve"> and 4</w:t>
            </w:r>
            <w:r w:rsidR="009F42E0" w:rsidRPr="00F5350B">
              <w:rPr>
                <w:rFonts w:eastAsia="MS Mincho"/>
              </w:rPr>
              <w:t xml:space="preserve">, </w:t>
            </w:r>
            <w:r w:rsidRPr="00F5350B">
              <w:rPr>
                <w:rFonts w:eastAsia="MS Mincho"/>
              </w:rPr>
              <w:t>the calculated percentage in operation is above 90%, this has been caped to 90%. All other years have a usage rate lower than 90% and no adjustments were necessary</w:t>
            </w:r>
            <w:r w:rsidR="00ED21F9" w:rsidRPr="00F5350B">
              <w:rPr>
                <w:rFonts w:eastAsia="MS Mincho"/>
              </w:rPr>
              <w:t>.</w:t>
            </w:r>
          </w:p>
        </w:tc>
      </w:tr>
    </w:tbl>
    <w:p w14:paraId="39FBACF7" w14:textId="5826B872" w:rsidR="00065EB1" w:rsidRDefault="00065EB1" w:rsidP="00065EB1">
      <w:pPr>
        <w:spacing w:line="276" w:lineRule="auto"/>
      </w:pPr>
    </w:p>
    <w:p w14:paraId="607ED410" w14:textId="7C9A642B" w:rsidR="00065EB1" w:rsidRDefault="00065EB1" w:rsidP="00065EB1">
      <w:pPr>
        <w:spacing w:line="276" w:lineRule="auto"/>
      </w:pPr>
    </w:p>
    <w:p w14:paraId="3EDE7A8B" w14:textId="77777777" w:rsidR="00065EB1" w:rsidRDefault="00065EB1" w:rsidP="00065EB1">
      <w:pPr>
        <w:spacing w:line="276" w:lineRule="auto"/>
      </w:pPr>
      <w:r>
        <w:t>This parameter also applies to SDG 7 and 2</w:t>
      </w:r>
    </w:p>
    <w:p w14:paraId="4A01B736" w14:textId="77777777" w:rsidR="00065EB1" w:rsidRDefault="00065EB1" w:rsidP="00065EB1">
      <w:pPr>
        <w:spacing w:line="276" w:lineRule="auto"/>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A46E00" w:rsidRPr="000872C8" w14:paraId="5AD8C4DD" w14:textId="77777777" w:rsidTr="00E47F39">
        <w:trPr>
          <w:cantSplit/>
        </w:trPr>
        <w:tc>
          <w:tcPr>
            <w:tcW w:w="1778" w:type="pct"/>
            <w:shd w:val="clear" w:color="auto" w:fill="E6E6E6"/>
            <w:tcMar>
              <w:top w:w="62" w:type="dxa"/>
              <w:bottom w:w="62" w:type="dxa"/>
            </w:tcMar>
          </w:tcPr>
          <w:p w14:paraId="07275E25" w14:textId="77777777" w:rsidR="00065EB1" w:rsidRPr="000872C8" w:rsidRDefault="00065EB1" w:rsidP="00E47F39">
            <w:pPr>
              <w:rPr>
                <w:rFonts w:eastAsia="MS Mincho"/>
                <w:b/>
                <w:bCs/>
                <w:sz w:val="18"/>
                <w:szCs w:val="20"/>
              </w:rPr>
            </w:pPr>
            <w:r w:rsidRPr="000872C8">
              <w:rPr>
                <w:rFonts w:eastAsia="MS Mincho"/>
                <w:b/>
                <w:bCs/>
                <w:sz w:val="18"/>
                <w:szCs w:val="20"/>
              </w:rPr>
              <w:t>Data/parameter:</w:t>
            </w:r>
          </w:p>
        </w:tc>
        <w:tc>
          <w:tcPr>
            <w:tcW w:w="3222" w:type="pct"/>
            <w:shd w:val="clear" w:color="auto" w:fill="auto"/>
            <w:tcMar>
              <w:top w:w="62" w:type="dxa"/>
              <w:bottom w:w="62" w:type="dxa"/>
            </w:tcMar>
          </w:tcPr>
          <w:p w14:paraId="0C535FD3" w14:textId="77777777" w:rsidR="00065EB1" w:rsidRPr="00915EAF" w:rsidRDefault="00065EB1" w:rsidP="00E47F39">
            <w:pPr>
              <w:rPr>
                <w:rFonts w:eastAsia="MS Mincho"/>
                <w:b/>
                <w:bCs/>
                <w:sz w:val="18"/>
                <w:szCs w:val="20"/>
              </w:rPr>
            </w:pPr>
            <w:bookmarkStart w:id="55" w:name="_Hlk139288453"/>
            <w:proofErr w:type="spellStart"/>
            <w:proofErr w:type="gramStart"/>
            <w:r w:rsidRPr="0002146B">
              <w:rPr>
                <w:rFonts w:eastAsia="MS Mincho"/>
                <w:b/>
                <w:bCs/>
                <w:sz w:val="18"/>
                <w:szCs w:val="20"/>
              </w:rPr>
              <w:t>N</w:t>
            </w:r>
            <w:r w:rsidRPr="00915EAF">
              <w:rPr>
                <w:rFonts w:eastAsia="MS Mincho"/>
                <w:b/>
                <w:bCs/>
                <w:sz w:val="18"/>
                <w:szCs w:val="20"/>
                <w:vertAlign w:val="subscript"/>
              </w:rPr>
              <w:t>b,y</w:t>
            </w:r>
            <w:bookmarkEnd w:id="55"/>
            <w:proofErr w:type="spellEnd"/>
            <w:proofErr w:type="gramEnd"/>
          </w:p>
        </w:tc>
      </w:tr>
      <w:tr w:rsidR="00A46E00" w:rsidRPr="000872C8" w14:paraId="0BE75FEB" w14:textId="77777777" w:rsidTr="00E47F39">
        <w:trPr>
          <w:cantSplit/>
        </w:trPr>
        <w:tc>
          <w:tcPr>
            <w:tcW w:w="1778" w:type="pct"/>
            <w:shd w:val="clear" w:color="auto" w:fill="E6E6E6"/>
          </w:tcPr>
          <w:p w14:paraId="2C7127D2" w14:textId="77777777" w:rsidR="00065EB1" w:rsidRPr="000872C8" w:rsidRDefault="00065EB1" w:rsidP="00E47F39">
            <w:pPr>
              <w:rPr>
                <w:rFonts w:eastAsia="MS Mincho"/>
                <w:sz w:val="18"/>
                <w:szCs w:val="20"/>
              </w:rPr>
            </w:pPr>
            <w:r w:rsidRPr="000872C8">
              <w:rPr>
                <w:rFonts w:eastAsia="MS Mincho"/>
                <w:sz w:val="18"/>
                <w:szCs w:val="20"/>
              </w:rPr>
              <w:t>Unit</w:t>
            </w:r>
          </w:p>
        </w:tc>
        <w:tc>
          <w:tcPr>
            <w:tcW w:w="3222" w:type="pct"/>
            <w:shd w:val="clear" w:color="auto" w:fill="auto"/>
          </w:tcPr>
          <w:p w14:paraId="0C117E7B" w14:textId="77777777" w:rsidR="00065EB1" w:rsidRPr="000872C8" w:rsidRDefault="00065EB1" w:rsidP="00E47F39">
            <w:pPr>
              <w:rPr>
                <w:rFonts w:eastAsia="MS Mincho"/>
                <w:sz w:val="18"/>
                <w:szCs w:val="20"/>
              </w:rPr>
            </w:pPr>
            <w:r w:rsidRPr="000872C8">
              <w:rPr>
                <w:rFonts w:eastAsia="MS Mincho"/>
                <w:sz w:val="18"/>
                <w:szCs w:val="20"/>
              </w:rPr>
              <w:t>units</w:t>
            </w:r>
          </w:p>
        </w:tc>
      </w:tr>
      <w:tr w:rsidR="00A46E00" w:rsidRPr="000872C8" w14:paraId="01FE19BC" w14:textId="77777777" w:rsidTr="00E47F39">
        <w:trPr>
          <w:cantSplit/>
        </w:trPr>
        <w:tc>
          <w:tcPr>
            <w:tcW w:w="1778" w:type="pct"/>
            <w:shd w:val="clear" w:color="auto" w:fill="E6E6E6"/>
          </w:tcPr>
          <w:p w14:paraId="7A839AD0" w14:textId="77777777" w:rsidR="00065EB1" w:rsidRPr="000872C8" w:rsidRDefault="00065EB1" w:rsidP="00E47F39">
            <w:pPr>
              <w:rPr>
                <w:rFonts w:eastAsia="MS Mincho"/>
                <w:sz w:val="18"/>
                <w:szCs w:val="20"/>
              </w:rPr>
            </w:pPr>
            <w:r w:rsidRPr="000872C8">
              <w:rPr>
                <w:rFonts w:eastAsia="MS Mincho"/>
                <w:sz w:val="18"/>
                <w:szCs w:val="20"/>
              </w:rPr>
              <w:t>Description</w:t>
            </w:r>
          </w:p>
        </w:tc>
        <w:tc>
          <w:tcPr>
            <w:tcW w:w="3222" w:type="pct"/>
            <w:shd w:val="clear" w:color="auto" w:fill="auto"/>
          </w:tcPr>
          <w:p w14:paraId="25D718E5" w14:textId="77777777" w:rsidR="00065EB1" w:rsidRPr="000872C8" w:rsidRDefault="00065EB1" w:rsidP="00E47F39">
            <w:pPr>
              <w:rPr>
                <w:rFonts w:eastAsia="MS Mincho"/>
                <w:sz w:val="18"/>
                <w:szCs w:val="20"/>
              </w:rPr>
            </w:pPr>
            <w:r w:rsidRPr="000872C8">
              <w:rPr>
                <w:rFonts w:eastAsia="MS Mincho"/>
                <w:sz w:val="18"/>
                <w:szCs w:val="20"/>
              </w:rPr>
              <w:t xml:space="preserve">Number of biogas plants commissioned </w:t>
            </w:r>
          </w:p>
        </w:tc>
      </w:tr>
      <w:tr w:rsidR="00A46E00" w:rsidRPr="000872C8" w14:paraId="27F3EEB5" w14:textId="77777777" w:rsidTr="00E47F39">
        <w:trPr>
          <w:cantSplit/>
        </w:trPr>
        <w:tc>
          <w:tcPr>
            <w:tcW w:w="1778" w:type="pct"/>
            <w:shd w:val="clear" w:color="auto" w:fill="E6E6E6"/>
          </w:tcPr>
          <w:p w14:paraId="66157C9C" w14:textId="77777777" w:rsidR="00065EB1" w:rsidRPr="000872C8" w:rsidRDefault="00065EB1" w:rsidP="00E47F39">
            <w:pPr>
              <w:rPr>
                <w:rFonts w:eastAsia="MS Mincho"/>
                <w:sz w:val="18"/>
                <w:szCs w:val="20"/>
              </w:rPr>
            </w:pPr>
            <w:r w:rsidRPr="000872C8">
              <w:rPr>
                <w:rFonts w:eastAsia="MS Mincho"/>
                <w:sz w:val="18"/>
                <w:szCs w:val="20"/>
              </w:rPr>
              <w:t>Measured/calculated/default</w:t>
            </w:r>
          </w:p>
        </w:tc>
        <w:tc>
          <w:tcPr>
            <w:tcW w:w="3222" w:type="pct"/>
            <w:shd w:val="clear" w:color="auto" w:fill="auto"/>
          </w:tcPr>
          <w:p w14:paraId="615A6707" w14:textId="77777777" w:rsidR="00065EB1" w:rsidRPr="000872C8" w:rsidRDefault="00065EB1" w:rsidP="00E47F39">
            <w:pPr>
              <w:rPr>
                <w:rFonts w:eastAsia="MS Mincho"/>
                <w:sz w:val="18"/>
                <w:szCs w:val="20"/>
              </w:rPr>
            </w:pPr>
            <w:r w:rsidRPr="000872C8">
              <w:rPr>
                <w:rFonts w:eastAsia="MS Mincho"/>
                <w:sz w:val="18"/>
                <w:szCs w:val="20"/>
              </w:rPr>
              <w:t>Measured</w:t>
            </w:r>
          </w:p>
        </w:tc>
      </w:tr>
      <w:tr w:rsidR="00A46E00" w:rsidRPr="000872C8" w14:paraId="4C937A94" w14:textId="77777777" w:rsidTr="00E47F39">
        <w:trPr>
          <w:cantSplit/>
        </w:trPr>
        <w:tc>
          <w:tcPr>
            <w:tcW w:w="1778" w:type="pct"/>
            <w:shd w:val="clear" w:color="auto" w:fill="E6E6E6"/>
          </w:tcPr>
          <w:p w14:paraId="09E12548" w14:textId="77777777" w:rsidR="00065EB1" w:rsidRPr="000872C8" w:rsidRDefault="00065EB1" w:rsidP="00E47F39">
            <w:pPr>
              <w:rPr>
                <w:rFonts w:eastAsia="MS Mincho"/>
                <w:sz w:val="18"/>
                <w:szCs w:val="20"/>
              </w:rPr>
            </w:pPr>
            <w:r w:rsidRPr="000872C8">
              <w:rPr>
                <w:rFonts w:eastAsia="MS Mincho"/>
                <w:sz w:val="18"/>
                <w:szCs w:val="20"/>
              </w:rPr>
              <w:t>Source of data</w:t>
            </w:r>
          </w:p>
        </w:tc>
        <w:tc>
          <w:tcPr>
            <w:tcW w:w="3222" w:type="pct"/>
            <w:shd w:val="clear" w:color="auto" w:fill="auto"/>
          </w:tcPr>
          <w:p w14:paraId="1D5FEC29" w14:textId="538B4592" w:rsidR="00065EB1" w:rsidRPr="000872C8" w:rsidRDefault="00065EB1" w:rsidP="00E47F39">
            <w:pPr>
              <w:rPr>
                <w:rFonts w:eastAsia="MS Mincho"/>
                <w:sz w:val="18"/>
                <w:szCs w:val="20"/>
              </w:rPr>
            </w:pPr>
            <w:r w:rsidRPr="000872C8">
              <w:rPr>
                <w:rFonts w:eastAsia="MS Mincho"/>
                <w:sz w:val="18"/>
                <w:szCs w:val="20"/>
              </w:rPr>
              <w:t>CPIII MP</w:t>
            </w:r>
            <w:r w:rsidR="00484C6E">
              <w:rPr>
                <w:rFonts w:eastAsia="MS Mincho"/>
                <w:sz w:val="18"/>
                <w:szCs w:val="20"/>
              </w:rPr>
              <w:t>V</w:t>
            </w:r>
            <w:r w:rsidRPr="000872C8">
              <w:rPr>
                <w:rFonts w:eastAsia="MS Mincho"/>
                <w:sz w:val="18"/>
                <w:szCs w:val="20"/>
              </w:rPr>
              <w:t xml:space="preserve"> ER spreadsheet tab ‘</w:t>
            </w:r>
            <w:proofErr w:type="spellStart"/>
            <w:r w:rsidRPr="000872C8">
              <w:rPr>
                <w:rFonts w:eastAsia="MS Mincho"/>
                <w:sz w:val="18"/>
                <w:szCs w:val="20"/>
              </w:rPr>
              <w:t>GEN_analysis</w:t>
            </w:r>
            <w:proofErr w:type="spellEnd"/>
            <w:r w:rsidRPr="000872C8">
              <w:rPr>
                <w:rFonts w:eastAsia="MS Mincho"/>
                <w:sz w:val="18"/>
                <w:szCs w:val="20"/>
              </w:rPr>
              <w:t xml:space="preserve"> cell D3</w:t>
            </w:r>
            <w:r w:rsidR="0010756B">
              <w:rPr>
                <w:rFonts w:eastAsia="MS Mincho"/>
                <w:sz w:val="18"/>
                <w:szCs w:val="20"/>
              </w:rPr>
              <w:t>4</w:t>
            </w:r>
            <w:r w:rsidR="0029625C">
              <w:rPr>
                <w:rFonts w:eastAsia="MS Mincho"/>
                <w:sz w:val="18"/>
                <w:szCs w:val="20"/>
              </w:rPr>
              <w:t xml:space="preserve"> and the </w:t>
            </w:r>
            <w:r w:rsidR="007845BB">
              <w:rPr>
                <w:rFonts w:eastAsia="MS Mincho"/>
                <w:sz w:val="18"/>
                <w:szCs w:val="20"/>
              </w:rPr>
              <w:t>tab “DB”.</w:t>
            </w:r>
          </w:p>
        </w:tc>
      </w:tr>
      <w:tr w:rsidR="00A46E00" w:rsidRPr="000872C8" w14:paraId="76A4384B" w14:textId="77777777" w:rsidTr="00E47F39">
        <w:trPr>
          <w:cantSplit/>
        </w:trPr>
        <w:tc>
          <w:tcPr>
            <w:tcW w:w="1778" w:type="pct"/>
            <w:shd w:val="clear" w:color="auto" w:fill="E6E6E6"/>
          </w:tcPr>
          <w:p w14:paraId="371EDDAE" w14:textId="77777777" w:rsidR="00065EB1" w:rsidRPr="000872C8" w:rsidRDefault="00065EB1" w:rsidP="00E47F39">
            <w:pPr>
              <w:rPr>
                <w:rFonts w:eastAsia="MS Mincho"/>
                <w:sz w:val="18"/>
                <w:szCs w:val="20"/>
              </w:rPr>
            </w:pPr>
            <w:r w:rsidRPr="000872C8">
              <w:rPr>
                <w:rFonts w:eastAsia="MS Mincho"/>
                <w:sz w:val="18"/>
                <w:szCs w:val="20"/>
              </w:rPr>
              <w:t>Value(s) of monitored parameter</w:t>
            </w:r>
          </w:p>
        </w:tc>
        <w:tc>
          <w:tcPr>
            <w:tcW w:w="3222" w:type="pct"/>
            <w:shd w:val="clear" w:color="auto" w:fill="auto"/>
          </w:tcPr>
          <w:p w14:paraId="362B1E13" w14:textId="08EBDB07" w:rsidR="00065EB1" w:rsidRPr="000872C8" w:rsidRDefault="00660BE8" w:rsidP="00E47F39">
            <w:pPr>
              <w:rPr>
                <w:rFonts w:eastAsia="MS Mincho"/>
                <w:sz w:val="18"/>
                <w:szCs w:val="20"/>
              </w:rPr>
            </w:pPr>
            <w:r>
              <w:rPr>
                <w:rFonts w:eastAsia="MS Mincho"/>
                <w:sz w:val="18"/>
                <w:szCs w:val="20"/>
              </w:rPr>
              <w:t>28,975</w:t>
            </w:r>
          </w:p>
        </w:tc>
      </w:tr>
      <w:tr w:rsidR="00A46E00" w:rsidRPr="000872C8" w14:paraId="01D30E74" w14:textId="77777777" w:rsidTr="00E47F39">
        <w:trPr>
          <w:cantSplit/>
        </w:trPr>
        <w:tc>
          <w:tcPr>
            <w:tcW w:w="1778" w:type="pct"/>
            <w:shd w:val="clear" w:color="auto" w:fill="E6E6E6"/>
          </w:tcPr>
          <w:p w14:paraId="01583913" w14:textId="77777777" w:rsidR="00065EB1" w:rsidRPr="000872C8" w:rsidRDefault="00065EB1" w:rsidP="00E47F39">
            <w:pPr>
              <w:rPr>
                <w:rFonts w:eastAsia="MS Mincho"/>
                <w:sz w:val="18"/>
                <w:szCs w:val="20"/>
              </w:rPr>
            </w:pPr>
            <w:r w:rsidRPr="000872C8">
              <w:rPr>
                <w:rFonts w:eastAsia="MS Mincho"/>
                <w:sz w:val="18"/>
                <w:szCs w:val="20"/>
              </w:rPr>
              <w:t>Monitoring equipment</w:t>
            </w:r>
          </w:p>
        </w:tc>
        <w:tc>
          <w:tcPr>
            <w:tcW w:w="3222" w:type="pct"/>
            <w:shd w:val="clear" w:color="auto" w:fill="auto"/>
          </w:tcPr>
          <w:p w14:paraId="309230F8" w14:textId="77777777" w:rsidR="00065EB1" w:rsidRPr="000872C8" w:rsidRDefault="00065EB1" w:rsidP="00E47F39">
            <w:pPr>
              <w:rPr>
                <w:rFonts w:eastAsia="MS Mincho"/>
                <w:sz w:val="18"/>
                <w:szCs w:val="20"/>
              </w:rPr>
            </w:pPr>
            <w:r w:rsidRPr="000872C8">
              <w:rPr>
                <w:rFonts w:eastAsia="MS Mincho"/>
                <w:sz w:val="18"/>
                <w:szCs w:val="20"/>
              </w:rPr>
              <w:t>N/A</w:t>
            </w:r>
          </w:p>
        </w:tc>
      </w:tr>
      <w:tr w:rsidR="00A46E00" w:rsidRPr="000872C8" w14:paraId="29310DA5" w14:textId="77777777" w:rsidTr="00E47F39">
        <w:trPr>
          <w:cantSplit/>
        </w:trPr>
        <w:tc>
          <w:tcPr>
            <w:tcW w:w="1778" w:type="pct"/>
            <w:shd w:val="clear" w:color="auto" w:fill="E6E6E6"/>
          </w:tcPr>
          <w:p w14:paraId="4910F47B" w14:textId="77777777" w:rsidR="00065EB1" w:rsidRPr="000872C8" w:rsidRDefault="00065EB1" w:rsidP="00E47F39">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2A7FEA47" w14:textId="77777777" w:rsidR="00065EB1" w:rsidRPr="000872C8" w:rsidRDefault="00065EB1" w:rsidP="00E47F39">
            <w:pPr>
              <w:rPr>
                <w:rFonts w:eastAsia="MS Mincho"/>
                <w:sz w:val="18"/>
                <w:szCs w:val="20"/>
              </w:rPr>
            </w:pPr>
            <w:r w:rsidRPr="000872C8">
              <w:rPr>
                <w:rFonts w:eastAsia="MS Mincho"/>
                <w:sz w:val="18"/>
                <w:szCs w:val="20"/>
              </w:rPr>
              <w:t>Continuous</w:t>
            </w:r>
          </w:p>
        </w:tc>
      </w:tr>
      <w:tr w:rsidR="00A46E00" w:rsidRPr="000872C8" w14:paraId="58B37BAC" w14:textId="77777777" w:rsidTr="00E47F39">
        <w:trPr>
          <w:cantSplit/>
        </w:trPr>
        <w:tc>
          <w:tcPr>
            <w:tcW w:w="1778" w:type="pct"/>
            <w:shd w:val="clear" w:color="auto" w:fill="E6E6E6"/>
          </w:tcPr>
          <w:p w14:paraId="4F9DC75D" w14:textId="77777777" w:rsidR="00065EB1" w:rsidRPr="000872C8" w:rsidRDefault="00065EB1" w:rsidP="00E47F39">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72F62422" w14:textId="77777777" w:rsidR="00065EB1" w:rsidRPr="000872C8" w:rsidRDefault="00065EB1" w:rsidP="00E47F39">
            <w:pPr>
              <w:rPr>
                <w:rFonts w:eastAsia="MS Mincho"/>
                <w:sz w:val="18"/>
                <w:szCs w:val="20"/>
              </w:rPr>
            </w:pPr>
            <w:r w:rsidRPr="000872C8">
              <w:rPr>
                <w:rFonts w:eastAsia="MS Mincho"/>
                <w:sz w:val="18"/>
                <w:szCs w:val="20"/>
              </w:rPr>
              <w:t>N/A</w:t>
            </w:r>
          </w:p>
        </w:tc>
      </w:tr>
      <w:tr w:rsidR="00A46E00" w:rsidRPr="000872C8" w14:paraId="6A5F13F9" w14:textId="77777777" w:rsidTr="00E47F39">
        <w:trPr>
          <w:cantSplit/>
        </w:trPr>
        <w:tc>
          <w:tcPr>
            <w:tcW w:w="1778" w:type="pct"/>
            <w:shd w:val="clear" w:color="auto" w:fill="E6E6E6"/>
          </w:tcPr>
          <w:p w14:paraId="74947DF0" w14:textId="77777777" w:rsidR="00065EB1" w:rsidRPr="000872C8" w:rsidRDefault="00065EB1" w:rsidP="00E47F39">
            <w:pPr>
              <w:rPr>
                <w:rFonts w:eastAsia="MS Mincho"/>
                <w:sz w:val="18"/>
                <w:szCs w:val="20"/>
              </w:rPr>
            </w:pPr>
            <w:r w:rsidRPr="000872C8">
              <w:rPr>
                <w:rFonts w:eastAsia="MS Mincho"/>
                <w:sz w:val="18"/>
                <w:szCs w:val="20"/>
              </w:rPr>
              <w:t>QA/QC procedures:</w:t>
            </w:r>
          </w:p>
        </w:tc>
        <w:tc>
          <w:tcPr>
            <w:tcW w:w="3222" w:type="pct"/>
            <w:shd w:val="clear" w:color="auto" w:fill="auto"/>
          </w:tcPr>
          <w:p w14:paraId="7FB05C91" w14:textId="5727A705" w:rsidR="00065EB1" w:rsidRPr="000872C8" w:rsidRDefault="00065EB1" w:rsidP="00D119F4">
            <w:pPr>
              <w:jc w:val="both"/>
              <w:rPr>
                <w:rFonts w:eastAsia="MS Mincho"/>
                <w:sz w:val="18"/>
                <w:szCs w:val="20"/>
              </w:rPr>
            </w:pPr>
            <w:r w:rsidRPr="000872C8">
              <w:rPr>
                <w:rFonts w:eastAsia="MS Mincho"/>
                <w:sz w:val="18"/>
                <w:szCs w:val="20"/>
              </w:rPr>
              <w:t xml:space="preserve">100% of all plants are checked after completion of the construction by the PBP technician or by the BCAs. The main goal of NBP is to develop a market-based biogas </w:t>
            </w:r>
            <w:proofErr w:type="spellStart"/>
            <w:r w:rsidRPr="000872C8">
              <w:rPr>
                <w:rFonts w:eastAsia="MS Mincho"/>
                <w:sz w:val="18"/>
                <w:szCs w:val="20"/>
              </w:rPr>
              <w:t>programme</w:t>
            </w:r>
            <w:proofErr w:type="spellEnd"/>
            <w:r w:rsidRPr="000872C8">
              <w:rPr>
                <w:rFonts w:eastAsia="MS Mincho"/>
                <w:sz w:val="18"/>
                <w:szCs w:val="20"/>
              </w:rPr>
              <w:t xml:space="preserve"> and will gradually allow experienced BCAs to take over the commission check. The results of the commissioning check are recorded in Form 9, this is currently a physical document but in the coming years this may transit to using tablets. Only when Form 9</w:t>
            </w:r>
            <w:r w:rsidR="00715E82">
              <w:rPr>
                <w:rFonts w:eastAsia="MS Mincho"/>
                <w:sz w:val="18"/>
                <w:szCs w:val="20"/>
              </w:rPr>
              <w:t xml:space="preserve"> (plant completion report)</w:t>
            </w:r>
            <w:r w:rsidRPr="000872C8">
              <w:rPr>
                <w:rFonts w:eastAsia="MS Mincho"/>
                <w:sz w:val="18"/>
                <w:szCs w:val="20"/>
              </w:rPr>
              <w:t xml:space="preserve"> is approved by NBP, data is entered into the central database.</w:t>
            </w:r>
          </w:p>
        </w:tc>
      </w:tr>
      <w:tr w:rsidR="00A46E00" w:rsidRPr="000872C8" w14:paraId="023E37A4" w14:textId="77777777" w:rsidTr="00E47F39">
        <w:trPr>
          <w:cantSplit/>
        </w:trPr>
        <w:tc>
          <w:tcPr>
            <w:tcW w:w="1778" w:type="pct"/>
            <w:shd w:val="clear" w:color="auto" w:fill="E6E6E6"/>
          </w:tcPr>
          <w:p w14:paraId="350EF70B" w14:textId="77777777" w:rsidR="00065EB1" w:rsidRPr="000872C8" w:rsidRDefault="00065EB1" w:rsidP="00E47F39">
            <w:pPr>
              <w:rPr>
                <w:rFonts w:eastAsia="MS Mincho"/>
                <w:sz w:val="18"/>
                <w:szCs w:val="20"/>
              </w:rPr>
            </w:pPr>
            <w:r w:rsidRPr="000872C8">
              <w:rPr>
                <w:rFonts w:eastAsia="MS Mincho"/>
                <w:sz w:val="18"/>
                <w:szCs w:val="20"/>
              </w:rPr>
              <w:t>Purpose of data:</w:t>
            </w:r>
          </w:p>
        </w:tc>
        <w:tc>
          <w:tcPr>
            <w:tcW w:w="3222" w:type="pct"/>
            <w:shd w:val="clear" w:color="auto" w:fill="auto"/>
          </w:tcPr>
          <w:p w14:paraId="1A282316" w14:textId="77777777" w:rsidR="00065EB1" w:rsidRPr="000872C8" w:rsidRDefault="00065EB1" w:rsidP="00D119F4">
            <w:pPr>
              <w:jc w:val="both"/>
              <w:rPr>
                <w:rFonts w:eastAsia="MS Mincho"/>
                <w:sz w:val="18"/>
                <w:szCs w:val="20"/>
              </w:rPr>
            </w:pPr>
            <w:r w:rsidRPr="000872C8">
              <w:rPr>
                <w:rFonts w:eastAsia="MS Mincho"/>
                <w:sz w:val="18"/>
                <w:szCs w:val="20"/>
              </w:rPr>
              <w:t>Calculation of emission reductions</w:t>
            </w:r>
          </w:p>
        </w:tc>
      </w:tr>
      <w:tr w:rsidR="00A46E00" w:rsidRPr="000872C8" w14:paraId="290B4438" w14:textId="77777777" w:rsidTr="00E47F39">
        <w:trPr>
          <w:cantSplit/>
        </w:trPr>
        <w:tc>
          <w:tcPr>
            <w:tcW w:w="1778" w:type="pct"/>
            <w:shd w:val="clear" w:color="auto" w:fill="E6E6E6"/>
          </w:tcPr>
          <w:p w14:paraId="19539D8F" w14:textId="77777777" w:rsidR="00065EB1" w:rsidRPr="000872C8" w:rsidRDefault="00065EB1" w:rsidP="00E47F39">
            <w:pPr>
              <w:rPr>
                <w:rFonts w:eastAsia="MS Mincho"/>
                <w:sz w:val="18"/>
                <w:szCs w:val="20"/>
              </w:rPr>
            </w:pPr>
            <w:r w:rsidRPr="000872C8">
              <w:rPr>
                <w:rFonts w:eastAsia="MS Mincho"/>
                <w:sz w:val="18"/>
                <w:szCs w:val="20"/>
              </w:rPr>
              <w:t>Additional comments:</w:t>
            </w:r>
          </w:p>
        </w:tc>
        <w:tc>
          <w:tcPr>
            <w:tcW w:w="3222" w:type="pct"/>
            <w:shd w:val="clear" w:color="auto" w:fill="auto"/>
          </w:tcPr>
          <w:p w14:paraId="37D04181" w14:textId="4010DE3A" w:rsidR="00065EB1" w:rsidRPr="000872C8" w:rsidRDefault="00065EB1" w:rsidP="00D119F4">
            <w:pPr>
              <w:jc w:val="both"/>
              <w:rPr>
                <w:rFonts w:eastAsia="MS Mincho"/>
                <w:sz w:val="18"/>
                <w:szCs w:val="20"/>
              </w:rPr>
            </w:pPr>
            <w:proofErr w:type="spellStart"/>
            <w:proofErr w:type="gramStart"/>
            <w:r w:rsidRPr="000872C8">
              <w:rPr>
                <w:rFonts w:eastAsia="MS Mincho"/>
                <w:sz w:val="18"/>
                <w:szCs w:val="20"/>
              </w:rPr>
              <w:t>N</w:t>
            </w:r>
            <w:r w:rsidR="00E707D0">
              <w:rPr>
                <w:rFonts w:eastAsia="MS Mincho"/>
                <w:sz w:val="18"/>
                <w:szCs w:val="20"/>
                <w:vertAlign w:val="subscript"/>
              </w:rPr>
              <w:t>b</w:t>
            </w:r>
            <w:r w:rsidRPr="00A26003">
              <w:rPr>
                <w:rFonts w:eastAsia="MS Mincho"/>
                <w:sz w:val="18"/>
                <w:szCs w:val="20"/>
                <w:vertAlign w:val="subscript"/>
              </w:rPr>
              <w:t>,y</w:t>
            </w:r>
            <w:proofErr w:type="spellEnd"/>
            <w:proofErr w:type="gramEnd"/>
            <w:r w:rsidRPr="000872C8">
              <w:rPr>
                <w:rFonts w:eastAsia="MS Mincho"/>
                <w:sz w:val="18"/>
                <w:szCs w:val="20"/>
              </w:rPr>
              <w:t xml:space="preserve"> will be determined on a monthly basis. The applied value in the calculations, however, will be the value of the previous month to allow for a </w:t>
            </w:r>
            <w:proofErr w:type="gramStart"/>
            <w:r w:rsidRPr="000872C8">
              <w:rPr>
                <w:rFonts w:eastAsia="MS Mincho"/>
                <w:sz w:val="18"/>
                <w:szCs w:val="20"/>
              </w:rPr>
              <w:t>1 month</w:t>
            </w:r>
            <w:proofErr w:type="gramEnd"/>
            <w:r w:rsidRPr="000872C8">
              <w:rPr>
                <w:rFonts w:eastAsia="MS Mincho"/>
                <w:sz w:val="18"/>
                <w:szCs w:val="20"/>
              </w:rPr>
              <w:t xml:space="preserve"> period for starting up the biodigester. This is conservative because in most cases within 2 weeks biogas is being produced</w:t>
            </w:r>
          </w:p>
        </w:tc>
      </w:tr>
    </w:tbl>
    <w:p w14:paraId="420D85CA" w14:textId="77777777" w:rsidR="00065EB1" w:rsidRDefault="00065EB1" w:rsidP="009026D0">
      <w:pPr>
        <w:spacing w:line="276" w:lineRule="auto"/>
      </w:pPr>
    </w:p>
    <w:p w14:paraId="26C748A2" w14:textId="2FC20A2F" w:rsidR="00773593" w:rsidRDefault="00B514EB" w:rsidP="009026D0">
      <w:pPr>
        <w:spacing w:line="276" w:lineRule="auto"/>
      </w:pPr>
      <w:r>
        <w:t>SDG 2</w:t>
      </w:r>
      <w:r w:rsidR="003F2414" w:rsidRPr="003F2414">
        <w:rPr>
          <w:rFonts w:eastAsia="MS Mincho"/>
          <w:b/>
          <w:bCs/>
        </w:rPr>
        <w:t xml:space="preserve"> </w:t>
      </w:r>
      <w:r w:rsidR="003F2414" w:rsidRPr="003D3273">
        <w:rPr>
          <w:rFonts w:eastAsia="MS Mincho"/>
          <w:b/>
          <w:bCs/>
        </w:rPr>
        <w:t>Indicator 2.4.1 “Proportion of agricultural area under productive and sustainable agriculture</w:t>
      </w:r>
    </w:p>
    <w:p w14:paraId="4D0B27A5" w14:textId="3402AFF8" w:rsidR="00B514EB" w:rsidRDefault="00B514EB" w:rsidP="009026D0">
      <w:pPr>
        <w:spacing w:line="276" w:lineRule="auto"/>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3F2414" w:rsidRPr="000872C8" w14:paraId="3083AC79" w14:textId="77777777" w:rsidTr="003F2414">
        <w:trPr>
          <w:cantSplit/>
        </w:trPr>
        <w:tc>
          <w:tcPr>
            <w:tcW w:w="1778" w:type="pct"/>
            <w:shd w:val="clear" w:color="auto" w:fill="E6E6E6"/>
            <w:tcMar>
              <w:top w:w="62" w:type="dxa"/>
              <w:bottom w:w="62" w:type="dxa"/>
            </w:tcMar>
          </w:tcPr>
          <w:p w14:paraId="5B0D0E0C" w14:textId="77777777" w:rsidR="003F2414" w:rsidRPr="000872C8" w:rsidRDefault="003F2414" w:rsidP="009642CA">
            <w:pPr>
              <w:rPr>
                <w:rFonts w:eastAsia="MS Mincho"/>
                <w:b/>
                <w:bCs/>
                <w:sz w:val="18"/>
                <w:szCs w:val="20"/>
              </w:rPr>
            </w:pPr>
            <w:r w:rsidRPr="000872C8">
              <w:rPr>
                <w:rFonts w:eastAsia="MS Mincho"/>
                <w:b/>
                <w:bCs/>
                <w:sz w:val="18"/>
                <w:szCs w:val="20"/>
              </w:rPr>
              <w:t>Data/parameter:</w:t>
            </w:r>
          </w:p>
        </w:tc>
        <w:tc>
          <w:tcPr>
            <w:tcW w:w="3222" w:type="pct"/>
            <w:shd w:val="clear" w:color="auto" w:fill="auto"/>
            <w:tcMar>
              <w:top w:w="62" w:type="dxa"/>
              <w:bottom w:w="62" w:type="dxa"/>
            </w:tcMar>
          </w:tcPr>
          <w:p w14:paraId="1EE0C8CA" w14:textId="77777777" w:rsidR="003F2414" w:rsidRPr="000872C8" w:rsidRDefault="003F2414" w:rsidP="009642CA">
            <w:pPr>
              <w:rPr>
                <w:rFonts w:eastAsia="MS Mincho"/>
                <w:b/>
                <w:bCs/>
                <w:sz w:val="18"/>
                <w:szCs w:val="20"/>
              </w:rPr>
            </w:pPr>
            <w:bookmarkStart w:id="56" w:name="_Hlk139288531"/>
            <w:r w:rsidRPr="0002146B">
              <w:rPr>
                <w:rFonts w:eastAsia="MS Mincho"/>
                <w:b/>
                <w:bCs/>
                <w:sz w:val="18"/>
                <w:szCs w:val="20"/>
              </w:rPr>
              <w:t>%</w:t>
            </w:r>
            <w:proofErr w:type="spellStart"/>
            <w:r w:rsidRPr="0002146B">
              <w:rPr>
                <w:rFonts w:eastAsia="MS Mincho"/>
                <w:b/>
                <w:bCs/>
                <w:sz w:val="18"/>
                <w:szCs w:val="20"/>
              </w:rPr>
              <w:t>BS</w:t>
            </w:r>
            <w:r w:rsidRPr="0002146B">
              <w:rPr>
                <w:rFonts w:eastAsia="MS Mincho"/>
                <w:b/>
                <w:bCs/>
                <w:sz w:val="18"/>
                <w:szCs w:val="20"/>
                <w:vertAlign w:val="subscript"/>
              </w:rPr>
              <w:t>y</w:t>
            </w:r>
            <w:bookmarkEnd w:id="56"/>
            <w:proofErr w:type="spellEnd"/>
          </w:p>
        </w:tc>
      </w:tr>
      <w:tr w:rsidR="003F2414" w:rsidRPr="000872C8" w14:paraId="02F3CF54" w14:textId="77777777" w:rsidTr="003F2414">
        <w:trPr>
          <w:cantSplit/>
        </w:trPr>
        <w:tc>
          <w:tcPr>
            <w:tcW w:w="1778" w:type="pct"/>
            <w:shd w:val="clear" w:color="auto" w:fill="E6E6E6"/>
          </w:tcPr>
          <w:p w14:paraId="467C758C" w14:textId="77777777" w:rsidR="003F2414" w:rsidRPr="000872C8" w:rsidRDefault="003F2414" w:rsidP="009642CA">
            <w:pPr>
              <w:rPr>
                <w:rFonts w:eastAsia="MS Mincho"/>
                <w:sz w:val="18"/>
                <w:szCs w:val="20"/>
              </w:rPr>
            </w:pPr>
            <w:r w:rsidRPr="000872C8">
              <w:rPr>
                <w:rFonts w:eastAsia="MS Mincho"/>
                <w:sz w:val="18"/>
                <w:szCs w:val="20"/>
              </w:rPr>
              <w:t>Unit</w:t>
            </w:r>
          </w:p>
        </w:tc>
        <w:tc>
          <w:tcPr>
            <w:tcW w:w="3222" w:type="pct"/>
            <w:shd w:val="clear" w:color="auto" w:fill="auto"/>
          </w:tcPr>
          <w:p w14:paraId="2FB662AA" w14:textId="77777777" w:rsidR="003F2414" w:rsidRPr="000872C8" w:rsidRDefault="003F2414" w:rsidP="009642CA">
            <w:pPr>
              <w:rPr>
                <w:rFonts w:eastAsia="MS Mincho"/>
                <w:sz w:val="18"/>
                <w:szCs w:val="20"/>
              </w:rPr>
            </w:pPr>
            <w:r w:rsidRPr="000872C8">
              <w:rPr>
                <w:rFonts w:eastAsia="MS Mincho"/>
                <w:sz w:val="18"/>
                <w:szCs w:val="20"/>
              </w:rPr>
              <w:t>percentage</w:t>
            </w:r>
          </w:p>
        </w:tc>
      </w:tr>
      <w:tr w:rsidR="003F2414" w:rsidRPr="000872C8" w14:paraId="433CECAD" w14:textId="77777777" w:rsidTr="003F2414">
        <w:trPr>
          <w:cantSplit/>
        </w:trPr>
        <w:tc>
          <w:tcPr>
            <w:tcW w:w="1778" w:type="pct"/>
            <w:shd w:val="clear" w:color="auto" w:fill="E6E6E6"/>
          </w:tcPr>
          <w:p w14:paraId="5E658C80" w14:textId="77777777" w:rsidR="003F2414" w:rsidRPr="000872C8" w:rsidRDefault="003F2414" w:rsidP="009642CA">
            <w:pPr>
              <w:rPr>
                <w:rFonts w:eastAsia="MS Mincho"/>
                <w:sz w:val="18"/>
                <w:szCs w:val="20"/>
              </w:rPr>
            </w:pPr>
            <w:r w:rsidRPr="000872C8">
              <w:rPr>
                <w:rFonts w:eastAsia="MS Mincho"/>
                <w:sz w:val="18"/>
                <w:szCs w:val="20"/>
              </w:rPr>
              <w:t>Description</w:t>
            </w:r>
          </w:p>
        </w:tc>
        <w:tc>
          <w:tcPr>
            <w:tcW w:w="3222" w:type="pct"/>
            <w:shd w:val="clear" w:color="auto" w:fill="auto"/>
          </w:tcPr>
          <w:p w14:paraId="78CBF32D" w14:textId="77777777" w:rsidR="003F2414" w:rsidRPr="000872C8" w:rsidRDefault="003F2414" w:rsidP="004E767E">
            <w:pPr>
              <w:jc w:val="both"/>
              <w:rPr>
                <w:rFonts w:eastAsia="MS Mincho"/>
                <w:sz w:val="18"/>
                <w:szCs w:val="20"/>
              </w:rPr>
            </w:pPr>
            <w:r w:rsidRPr="000872C8">
              <w:rPr>
                <w:rFonts w:eastAsia="MS Mincho"/>
                <w:sz w:val="18"/>
                <w:szCs w:val="20"/>
              </w:rPr>
              <w:t>Share of households that uses bio-slurry for crop production in year y</w:t>
            </w:r>
          </w:p>
        </w:tc>
      </w:tr>
      <w:tr w:rsidR="003F2414" w:rsidRPr="000872C8" w14:paraId="2939E5EE" w14:textId="77777777" w:rsidTr="003F2414">
        <w:trPr>
          <w:cantSplit/>
        </w:trPr>
        <w:tc>
          <w:tcPr>
            <w:tcW w:w="1778" w:type="pct"/>
            <w:shd w:val="clear" w:color="auto" w:fill="E6E6E6"/>
          </w:tcPr>
          <w:p w14:paraId="13506EE9" w14:textId="77777777" w:rsidR="003F2414" w:rsidRPr="000872C8" w:rsidRDefault="003F2414" w:rsidP="009642CA">
            <w:pPr>
              <w:rPr>
                <w:rFonts w:eastAsia="MS Mincho"/>
                <w:sz w:val="18"/>
                <w:szCs w:val="20"/>
              </w:rPr>
            </w:pPr>
            <w:r w:rsidRPr="000872C8">
              <w:rPr>
                <w:rFonts w:eastAsia="MS Mincho"/>
                <w:sz w:val="18"/>
                <w:szCs w:val="20"/>
              </w:rPr>
              <w:t>Measured/calculated/default</w:t>
            </w:r>
          </w:p>
        </w:tc>
        <w:tc>
          <w:tcPr>
            <w:tcW w:w="3222" w:type="pct"/>
            <w:shd w:val="clear" w:color="auto" w:fill="auto"/>
          </w:tcPr>
          <w:p w14:paraId="0FBB8DC1" w14:textId="0830E3BC" w:rsidR="003F2414" w:rsidRPr="00496CFE" w:rsidRDefault="003F2414" w:rsidP="009642CA">
            <w:pPr>
              <w:rPr>
                <w:rFonts w:eastAsia="MS Mincho"/>
                <w:sz w:val="18"/>
                <w:szCs w:val="20"/>
              </w:rPr>
            </w:pPr>
            <w:r w:rsidRPr="00496CFE">
              <w:rPr>
                <w:rFonts w:eastAsia="MS Mincho"/>
                <w:sz w:val="18"/>
                <w:szCs w:val="20"/>
              </w:rPr>
              <w:t>Measured using survey methods</w:t>
            </w:r>
            <w:r w:rsidR="00335ADD" w:rsidRPr="00496CFE">
              <w:rPr>
                <w:rFonts w:eastAsia="MS Mincho"/>
                <w:sz w:val="18"/>
                <w:szCs w:val="20"/>
              </w:rPr>
              <w:t>: CMS survey</w:t>
            </w:r>
          </w:p>
        </w:tc>
      </w:tr>
      <w:tr w:rsidR="003F2414" w:rsidRPr="000872C8" w14:paraId="390932A4" w14:textId="77777777" w:rsidTr="003F2414">
        <w:trPr>
          <w:cantSplit/>
        </w:trPr>
        <w:tc>
          <w:tcPr>
            <w:tcW w:w="1778" w:type="pct"/>
            <w:shd w:val="clear" w:color="auto" w:fill="E6E6E6"/>
          </w:tcPr>
          <w:p w14:paraId="2D369382" w14:textId="77777777" w:rsidR="003F2414" w:rsidRPr="000872C8" w:rsidRDefault="003F2414" w:rsidP="009642CA">
            <w:pPr>
              <w:rPr>
                <w:rFonts w:eastAsia="MS Mincho"/>
                <w:sz w:val="18"/>
                <w:szCs w:val="20"/>
              </w:rPr>
            </w:pPr>
            <w:r w:rsidRPr="000872C8">
              <w:rPr>
                <w:rFonts w:eastAsia="MS Mincho"/>
                <w:sz w:val="18"/>
                <w:szCs w:val="20"/>
              </w:rPr>
              <w:t>Source of data</w:t>
            </w:r>
          </w:p>
        </w:tc>
        <w:tc>
          <w:tcPr>
            <w:tcW w:w="3222" w:type="pct"/>
            <w:shd w:val="clear" w:color="auto" w:fill="auto"/>
          </w:tcPr>
          <w:p w14:paraId="21C5B6F9" w14:textId="182F07ED" w:rsidR="003F2414" w:rsidRPr="00496CFE" w:rsidRDefault="003F2414" w:rsidP="009642CA">
            <w:pPr>
              <w:rPr>
                <w:rFonts w:eastAsia="MS Mincho"/>
                <w:sz w:val="18"/>
                <w:szCs w:val="20"/>
              </w:rPr>
            </w:pPr>
            <w:r w:rsidRPr="00496CFE">
              <w:rPr>
                <w:rFonts w:eastAsia="MS Mincho"/>
                <w:sz w:val="18"/>
                <w:szCs w:val="20"/>
              </w:rPr>
              <w:t xml:space="preserve">Excel file </w:t>
            </w:r>
            <w:r w:rsidR="00AB5E3B" w:rsidRPr="00496CFE">
              <w:rPr>
                <w:rFonts w:eastAsia="MS Mincho"/>
                <w:sz w:val="18"/>
                <w:szCs w:val="20"/>
              </w:rPr>
              <w:t>CPIII MP</w:t>
            </w:r>
            <w:r w:rsidR="005E23BB" w:rsidRPr="00496CFE">
              <w:rPr>
                <w:rFonts w:eastAsia="MS Mincho"/>
                <w:sz w:val="18"/>
                <w:szCs w:val="20"/>
              </w:rPr>
              <w:t>V</w:t>
            </w:r>
            <w:r w:rsidRPr="00496CFE">
              <w:rPr>
                <w:rFonts w:eastAsia="MS Mincho"/>
                <w:sz w:val="18"/>
                <w:szCs w:val="20"/>
              </w:rPr>
              <w:t xml:space="preserve"> spreadsheet </w:t>
            </w:r>
            <w:r w:rsidR="002529F0" w:rsidRPr="00496CFE">
              <w:rPr>
                <w:rFonts w:eastAsia="MS Mincho"/>
                <w:sz w:val="18"/>
                <w:szCs w:val="20"/>
              </w:rPr>
              <w:t xml:space="preserve">tab </w:t>
            </w:r>
            <w:r w:rsidRPr="00496CFE">
              <w:rPr>
                <w:rFonts w:eastAsia="MS Mincho"/>
                <w:sz w:val="18"/>
                <w:szCs w:val="20"/>
              </w:rPr>
              <w:t>SDG2&amp;7 calculation</w:t>
            </w:r>
            <w:r w:rsidR="00A23DAE" w:rsidRPr="00496CFE">
              <w:rPr>
                <w:rFonts w:eastAsia="MS Mincho"/>
                <w:sz w:val="18"/>
                <w:szCs w:val="20"/>
              </w:rPr>
              <w:t xml:space="preserve"> cell F</w:t>
            </w:r>
            <w:r w:rsidR="002529F0" w:rsidRPr="00496CFE">
              <w:rPr>
                <w:rFonts w:eastAsia="MS Mincho"/>
                <w:sz w:val="18"/>
                <w:szCs w:val="20"/>
              </w:rPr>
              <w:t>8</w:t>
            </w:r>
            <w:r w:rsidR="001B037D" w:rsidRPr="00496CFE">
              <w:rPr>
                <w:rFonts w:eastAsia="MS Mincho"/>
                <w:sz w:val="18"/>
                <w:szCs w:val="20"/>
              </w:rPr>
              <w:t xml:space="preserve"> and </w:t>
            </w:r>
            <w:r w:rsidR="005A5A00" w:rsidRPr="009B057B">
              <w:rPr>
                <w:rFonts w:eastAsia="MS Mincho"/>
                <w:sz w:val="18"/>
                <w:szCs w:val="20"/>
              </w:rPr>
              <w:t>Combined_Data_NBP_</w:t>
            </w:r>
            <w:r w:rsidR="005A5A00">
              <w:rPr>
                <w:rFonts w:eastAsia="MS Mincho"/>
                <w:sz w:val="18"/>
                <w:szCs w:val="20"/>
              </w:rPr>
              <w:t>US-CMS-PFT_</w:t>
            </w:r>
            <w:r w:rsidR="005A5A00" w:rsidRPr="009B057B">
              <w:rPr>
                <w:rFonts w:eastAsia="MS Mincho"/>
                <w:sz w:val="18"/>
                <w:szCs w:val="20"/>
              </w:rPr>
              <w:t>CP3MP</w:t>
            </w:r>
            <w:r w:rsidR="005A5A00">
              <w:rPr>
                <w:rFonts w:eastAsia="MS Mincho"/>
                <w:sz w:val="18"/>
                <w:szCs w:val="20"/>
              </w:rPr>
              <w:t>5</w:t>
            </w:r>
            <w:r w:rsidR="005A5A00" w:rsidRPr="009B057B">
              <w:rPr>
                <w:rFonts w:eastAsia="MS Mincho"/>
                <w:sz w:val="18"/>
                <w:szCs w:val="20"/>
              </w:rPr>
              <w:t>_202</w:t>
            </w:r>
            <w:r w:rsidR="005A5A00">
              <w:rPr>
                <w:rFonts w:eastAsia="MS Mincho"/>
                <w:sz w:val="18"/>
                <w:szCs w:val="20"/>
              </w:rPr>
              <w:t>4</w:t>
            </w:r>
            <w:r w:rsidR="00A81955" w:rsidRPr="00496CFE">
              <w:rPr>
                <w:rFonts w:eastAsia="MS Mincho"/>
                <w:color w:val="auto"/>
                <w:sz w:val="18"/>
                <w:szCs w:val="18"/>
              </w:rPr>
              <w:t>,</w:t>
            </w:r>
            <w:r w:rsidR="00705E49">
              <w:rPr>
                <w:rFonts w:eastAsia="MS Mincho"/>
                <w:color w:val="auto"/>
                <w:sz w:val="18"/>
                <w:szCs w:val="18"/>
              </w:rPr>
              <w:t xml:space="preserve"> tab </w:t>
            </w:r>
            <w:proofErr w:type="spellStart"/>
            <w:r w:rsidR="00705E49">
              <w:rPr>
                <w:rFonts w:eastAsia="MS Mincho"/>
                <w:color w:val="auto"/>
                <w:sz w:val="18"/>
                <w:szCs w:val="18"/>
              </w:rPr>
              <w:t>CMS</w:t>
            </w:r>
            <w:r w:rsidR="0006492C">
              <w:rPr>
                <w:rFonts w:eastAsia="MS Mincho"/>
                <w:color w:val="auto"/>
                <w:sz w:val="18"/>
                <w:szCs w:val="18"/>
              </w:rPr>
              <w:t>_</w:t>
            </w:r>
            <w:r w:rsidR="004E2A46">
              <w:rPr>
                <w:rFonts w:eastAsia="MS Mincho"/>
                <w:color w:val="auto"/>
                <w:sz w:val="18"/>
                <w:szCs w:val="18"/>
              </w:rPr>
              <w:t>PFT_Analysis</w:t>
            </w:r>
            <w:proofErr w:type="spellEnd"/>
            <w:r w:rsidR="004E2A46">
              <w:rPr>
                <w:rFonts w:eastAsia="MS Mincho"/>
                <w:color w:val="auto"/>
                <w:sz w:val="18"/>
                <w:szCs w:val="18"/>
              </w:rPr>
              <w:t>,</w:t>
            </w:r>
            <w:r w:rsidR="00A81955" w:rsidRPr="00496CFE">
              <w:rPr>
                <w:rFonts w:eastAsia="MS Mincho"/>
                <w:color w:val="auto"/>
                <w:sz w:val="18"/>
                <w:szCs w:val="18"/>
              </w:rPr>
              <w:t xml:space="preserve"> cell D</w:t>
            </w:r>
            <w:r w:rsidR="00215D7F" w:rsidRPr="00496CFE">
              <w:rPr>
                <w:rFonts w:eastAsia="MS Mincho"/>
                <w:color w:val="auto"/>
                <w:sz w:val="18"/>
                <w:szCs w:val="18"/>
              </w:rPr>
              <w:t>3</w:t>
            </w:r>
            <w:r w:rsidR="004E2A46">
              <w:rPr>
                <w:rFonts w:eastAsia="MS Mincho"/>
                <w:color w:val="auto"/>
                <w:sz w:val="18"/>
                <w:szCs w:val="18"/>
              </w:rPr>
              <w:t>6</w:t>
            </w:r>
            <w:r w:rsidR="00A81955" w:rsidRPr="00496CFE">
              <w:rPr>
                <w:rFonts w:eastAsia="MS Mincho"/>
                <w:color w:val="auto"/>
                <w:sz w:val="18"/>
                <w:szCs w:val="18"/>
              </w:rPr>
              <w:t>.</w:t>
            </w:r>
          </w:p>
        </w:tc>
      </w:tr>
      <w:tr w:rsidR="003F2414" w:rsidRPr="000872C8" w14:paraId="21547A7D" w14:textId="77777777" w:rsidTr="003F2414">
        <w:trPr>
          <w:cantSplit/>
        </w:trPr>
        <w:tc>
          <w:tcPr>
            <w:tcW w:w="1778" w:type="pct"/>
            <w:shd w:val="clear" w:color="auto" w:fill="E6E6E6"/>
          </w:tcPr>
          <w:p w14:paraId="30E8A2A8" w14:textId="77777777" w:rsidR="003F2414" w:rsidRPr="000872C8" w:rsidRDefault="003F2414" w:rsidP="009642CA">
            <w:pPr>
              <w:rPr>
                <w:rFonts w:eastAsia="MS Mincho"/>
                <w:sz w:val="18"/>
                <w:szCs w:val="20"/>
              </w:rPr>
            </w:pPr>
            <w:r w:rsidRPr="000872C8">
              <w:rPr>
                <w:rFonts w:eastAsia="MS Mincho"/>
                <w:sz w:val="18"/>
                <w:szCs w:val="20"/>
              </w:rPr>
              <w:t>Value(s) of monitored parameter</w:t>
            </w:r>
          </w:p>
        </w:tc>
        <w:tc>
          <w:tcPr>
            <w:tcW w:w="3222" w:type="pct"/>
            <w:shd w:val="clear" w:color="auto" w:fill="auto"/>
          </w:tcPr>
          <w:p w14:paraId="67B4E224" w14:textId="123BAF54" w:rsidR="003F2414" w:rsidRPr="00496CFE" w:rsidRDefault="003F2414" w:rsidP="009642CA">
            <w:pPr>
              <w:rPr>
                <w:rFonts w:eastAsia="MS Mincho"/>
                <w:sz w:val="18"/>
                <w:szCs w:val="20"/>
              </w:rPr>
            </w:pPr>
            <w:r w:rsidRPr="00496CFE">
              <w:rPr>
                <w:rFonts w:eastAsia="MS Mincho"/>
                <w:sz w:val="18"/>
                <w:szCs w:val="20"/>
              </w:rPr>
              <w:t>9</w:t>
            </w:r>
            <w:r w:rsidR="004E2A46">
              <w:rPr>
                <w:rFonts w:eastAsia="MS Mincho"/>
                <w:sz w:val="18"/>
                <w:szCs w:val="20"/>
              </w:rPr>
              <w:t>6</w:t>
            </w:r>
            <w:r w:rsidR="00D60D83" w:rsidRPr="00496CFE">
              <w:rPr>
                <w:rFonts w:eastAsia="MS Mincho"/>
                <w:sz w:val="18"/>
                <w:szCs w:val="20"/>
              </w:rPr>
              <w:t>.</w:t>
            </w:r>
            <w:r w:rsidR="00F421E1">
              <w:rPr>
                <w:rFonts w:eastAsia="MS Mincho"/>
                <w:sz w:val="18"/>
                <w:szCs w:val="20"/>
              </w:rPr>
              <w:t>88</w:t>
            </w:r>
            <w:r w:rsidRPr="00496CFE">
              <w:rPr>
                <w:rFonts w:eastAsia="MS Mincho"/>
                <w:sz w:val="18"/>
                <w:szCs w:val="20"/>
              </w:rPr>
              <w:t>%</w:t>
            </w:r>
          </w:p>
        </w:tc>
      </w:tr>
      <w:tr w:rsidR="003F2414" w:rsidRPr="000872C8" w14:paraId="7587EB07" w14:textId="77777777" w:rsidTr="003F2414">
        <w:trPr>
          <w:cantSplit/>
        </w:trPr>
        <w:tc>
          <w:tcPr>
            <w:tcW w:w="1778" w:type="pct"/>
            <w:shd w:val="clear" w:color="auto" w:fill="E6E6E6"/>
          </w:tcPr>
          <w:p w14:paraId="40EBC71B" w14:textId="77777777" w:rsidR="003F2414" w:rsidRPr="000872C8" w:rsidRDefault="003F2414" w:rsidP="009642CA">
            <w:pPr>
              <w:rPr>
                <w:rFonts w:eastAsia="MS Mincho"/>
                <w:sz w:val="18"/>
                <w:szCs w:val="20"/>
              </w:rPr>
            </w:pPr>
            <w:r w:rsidRPr="000872C8">
              <w:rPr>
                <w:rFonts w:eastAsia="MS Mincho"/>
                <w:sz w:val="18"/>
                <w:szCs w:val="20"/>
              </w:rPr>
              <w:t>Monitoring equipment</w:t>
            </w:r>
          </w:p>
        </w:tc>
        <w:tc>
          <w:tcPr>
            <w:tcW w:w="3222" w:type="pct"/>
            <w:shd w:val="clear" w:color="auto" w:fill="auto"/>
          </w:tcPr>
          <w:p w14:paraId="30422B67" w14:textId="273F4987" w:rsidR="003F2414" w:rsidRPr="00496CFE" w:rsidRDefault="003F2414" w:rsidP="009642CA">
            <w:pPr>
              <w:rPr>
                <w:rFonts w:eastAsia="MS Mincho"/>
                <w:sz w:val="18"/>
                <w:szCs w:val="20"/>
              </w:rPr>
            </w:pPr>
            <w:r w:rsidRPr="00496CFE">
              <w:rPr>
                <w:rFonts w:eastAsia="MS Mincho"/>
                <w:sz w:val="18"/>
                <w:szCs w:val="20"/>
              </w:rPr>
              <w:t>Determined using survey methods</w:t>
            </w:r>
            <w:r w:rsidR="00335ADD" w:rsidRPr="00496CFE">
              <w:rPr>
                <w:rFonts w:eastAsia="MS Mincho"/>
                <w:sz w:val="18"/>
                <w:szCs w:val="20"/>
              </w:rPr>
              <w:t>: CMS survey</w:t>
            </w:r>
          </w:p>
        </w:tc>
      </w:tr>
      <w:tr w:rsidR="003F2414" w:rsidRPr="000872C8" w14:paraId="4FB8CC56" w14:textId="77777777" w:rsidTr="003F2414">
        <w:trPr>
          <w:cantSplit/>
        </w:trPr>
        <w:tc>
          <w:tcPr>
            <w:tcW w:w="1778" w:type="pct"/>
            <w:shd w:val="clear" w:color="auto" w:fill="E6E6E6"/>
          </w:tcPr>
          <w:p w14:paraId="7A5058DC" w14:textId="77777777" w:rsidR="003F2414" w:rsidRPr="000872C8" w:rsidRDefault="003F2414" w:rsidP="009642CA">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776DF0B8" w14:textId="77777777" w:rsidR="003F2414" w:rsidRPr="00496CFE" w:rsidRDefault="003F2414" w:rsidP="009642CA">
            <w:pPr>
              <w:rPr>
                <w:rFonts w:eastAsia="MS Mincho"/>
                <w:sz w:val="18"/>
                <w:szCs w:val="20"/>
              </w:rPr>
            </w:pPr>
            <w:r w:rsidRPr="00496CFE">
              <w:rPr>
                <w:rFonts w:eastAsia="MS Mincho"/>
                <w:sz w:val="18"/>
                <w:szCs w:val="20"/>
              </w:rPr>
              <w:t>Annual</w:t>
            </w:r>
          </w:p>
        </w:tc>
      </w:tr>
      <w:tr w:rsidR="003F2414" w:rsidRPr="000872C8" w14:paraId="174BAE05" w14:textId="77777777" w:rsidTr="003F2414">
        <w:trPr>
          <w:cantSplit/>
        </w:trPr>
        <w:tc>
          <w:tcPr>
            <w:tcW w:w="1778" w:type="pct"/>
            <w:shd w:val="clear" w:color="auto" w:fill="E6E6E6"/>
          </w:tcPr>
          <w:p w14:paraId="7F83E511" w14:textId="77777777" w:rsidR="003F2414" w:rsidRPr="000872C8" w:rsidRDefault="003F2414" w:rsidP="009642CA">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01F7B79D" w14:textId="77777777" w:rsidR="003F2414" w:rsidRPr="000872C8" w:rsidRDefault="003F2414" w:rsidP="009642CA">
            <w:pPr>
              <w:rPr>
                <w:rFonts w:eastAsia="MS Mincho"/>
                <w:sz w:val="18"/>
                <w:szCs w:val="20"/>
              </w:rPr>
            </w:pPr>
            <w:r w:rsidRPr="000872C8">
              <w:rPr>
                <w:rFonts w:eastAsia="MS Mincho"/>
                <w:sz w:val="18"/>
                <w:szCs w:val="20"/>
              </w:rPr>
              <w:t>N/A</w:t>
            </w:r>
          </w:p>
        </w:tc>
      </w:tr>
      <w:tr w:rsidR="003F2414" w:rsidRPr="000872C8" w14:paraId="6912432D" w14:textId="77777777" w:rsidTr="003F2414">
        <w:trPr>
          <w:cantSplit/>
        </w:trPr>
        <w:tc>
          <w:tcPr>
            <w:tcW w:w="1778" w:type="pct"/>
            <w:shd w:val="clear" w:color="auto" w:fill="E6E6E6"/>
          </w:tcPr>
          <w:p w14:paraId="4D5FC132" w14:textId="77777777" w:rsidR="003F2414" w:rsidRPr="000872C8" w:rsidRDefault="003F2414" w:rsidP="009642CA">
            <w:pPr>
              <w:rPr>
                <w:rFonts w:eastAsia="MS Mincho"/>
                <w:sz w:val="18"/>
                <w:szCs w:val="20"/>
              </w:rPr>
            </w:pPr>
            <w:r w:rsidRPr="000872C8">
              <w:rPr>
                <w:rFonts w:eastAsia="MS Mincho"/>
                <w:sz w:val="18"/>
                <w:szCs w:val="20"/>
              </w:rPr>
              <w:t>QA/QC procedures:</w:t>
            </w:r>
          </w:p>
        </w:tc>
        <w:tc>
          <w:tcPr>
            <w:tcW w:w="3222" w:type="pct"/>
            <w:shd w:val="clear" w:color="auto" w:fill="auto"/>
          </w:tcPr>
          <w:p w14:paraId="6D8381AA" w14:textId="77777777" w:rsidR="003F2414" w:rsidRPr="000872C8" w:rsidRDefault="003F2414" w:rsidP="009642CA">
            <w:pPr>
              <w:rPr>
                <w:rFonts w:eastAsia="MS Mincho"/>
                <w:sz w:val="18"/>
                <w:szCs w:val="20"/>
              </w:rPr>
            </w:pPr>
            <w:r w:rsidRPr="000872C8">
              <w:rPr>
                <w:rFonts w:eastAsia="MS Mincho"/>
                <w:sz w:val="18"/>
                <w:szCs w:val="20"/>
              </w:rPr>
              <w:t>Transparent data analysis and reporting</w:t>
            </w:r>
          </w:p>
        </w:tc>
      </w:tr>
      <w:tr w:rsidR="003F2414" w:rsidRPr="000872C8" w14:paraId="73CED2EA" w14:textId="77777777" w:rsidTr="003F2414">
        <w:trPr>
          <w:cantSplit/>
        </w:trPr>
        <w:tc>
          <w:tcPr>
            <w:tcW w:w="1778" w:type="pct"/>
            <w:shd w:val="clear" w:color="auto" w:fill="E6E6E6"/>
          </w:tcPr>
          <w:p w14:paraId="7CA80F41" w14:textId="77777777" w:rsidR="003F2414" w:rsidRPr="000872C8" w:rsidRDefault="003F2414" w:rsidP="009642CA">
            <w:pPr>
              <w:rPr>
                <w:rFonts w:eastAsia="MS Mincho"/>
                <w:sz w:val="18"/>
                <w:szCs w:val="20"/>
              </w:rPr>
            </w:pPr>
            <w:r w:rsidRPr="000872C8">
              <w:rPr>
                <w:rFonts w:eastAsia="MS Mincho"/>
                <w:sz w:val="18"/>
                <w:szCs w:val="20"/>
              </w:rPr>
              <w:t>Purpose of data:</w:t>
            </w:r>
          </w:p>
        </w:tc>
        <w:tc>
          <w:tcPr>
            <w:tcW w:w="3222" w:type="pct"/>
            <w:shd w:val="clear" w:color="auto" w:fill="auto"/>
          </w:tcPr>
          <w:p w14:paraId="565E1EC2" w14:textId="77777777" w:rsidR="003F2414" w:rsidRPr="000872C8" w:rsidRDefault="003F2414" w:rsidP="009642CA">
            <w:pPr>
              <w:rPr>
                <w:rFonts w:eastAsia="MS Mincho"/>
                <w:sz w:val="18"/>
                <w:szCs w:val="20"/>
              </w:rPr>
            </w:pPr>
            <w:r w:rsidRPr="000872C8">
              <w:rPr>
                <w:rFonts w:eastAsia="MS Mincho"/>
                <w:sz w:val="18"/>
                <w:szCs w:val="20"/>
              </w:rPr>
              <w:t>Calculation of SDG contribution</w:t>
            </w:r>
          </w:p>
        </w:tc>
      </w:tr>
      <w:tr w:rsidR="003F2414" w:rsidRPr="000872C8" w14:paraId="6CB1E08B" w14:textId="77777777" w:rsidTr="003F2414">
        <w:trPr>
          <w:cantSplit/>
        </w:trPr>
        <w:tc>
          <w:tcPr>
            <w:tcW w:w="1778" w:type="pct"/>
            <w:shd w:val="clear" w:color="auto" w:fill="E6E6E6"/>
          </w:tcPr>
          <w:p w14:paraId="607E3E10" w14:textId="77777777" w:rsidR="003F2414" w:rsidRPr="000872C8" w:rsidRDefault="003F2414" w:rsidP="009642CA">
            <w:pPr>
              <w:rPr>
                <w:rFonts w:eastAsia="MS Mincho"/>
                <w:sz w:val="18"/>
                <w:szCs w:val="20"/>
              </w:rPr>
            </w:pPr>
            <w:r w:rsidRPr="000872C8">
              <w:rPr>
                <w:rFonts w:eastAsia="MS Mincho"/>
                <w:sz w:val="18"/>
                <w:szCs w:val="20"/>
              </w:rPr>
              <w:t>Additional comments:</w:t>
            </w:r>
          </w:p>
        </w:tc>
        <w:tc>
          <w:tcPr>
            <w:tcW w:w="3222" w:type="pct"/>
            <w:shd w:val="clear" w:color="auto" w:fill="auto"/>
          </w:tcPr>
          <w:p w14:paraId="661FCABF" w14:textId="77777777" w:rsidR="003F2414" w:rsidRPr="000872C8" w:rsidRDefault="003F2414" w:rsidP="00667C7A">
            <w:pPr>
              <w:jc w:val="both"/>
              <w:rPr>
                <w:rFonts w:eastAsia="MS Mincho"/>
                <w:sz w:val="18"/>
                <w:szCs w:val="20"/>
              </w:rPr>
            </w:pPr>
            <w:r w:rsidRPr="000872C8">
              <w:rPr>
                <w:rFonts w:eastAsia="MS Mincho"/>
                <w:sz w:val="18"/>
                <w:szCs w:val="20"/>
              </w:rPr>
              <w:t>This question cannot be answered by farmers that have recently installed their digester outside the cropping season. They are often storing bio-slurry in their compost hut awaiting the cropping season. If these farmers are committed to apply bio-slurry during that season, they will be counted towards contributing this SDG.</w:t>
            </w:r>
          </w:p>
        </w:tc>
      </w:tr>
    </w:tbl>
    <w:p w14:paraId="7F00288E" w14:textId="77777777" w:rsidR="003F2414" w:rsidRDefault="003F2414" w:rsidP="003F2414">
      <w:pPr>
        <w:rPr>
          <w:rFonts w:eastAsia="MS Mincho"/>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2919"/>
        <w:gridCol w:w="6703"/>
      </w:tblGrid>
      <w:tr w:rsidR="003F2414" w:rsidRPr="00205EC3" w14:paraId="2E8E1EFB" w14:textId="77777777" w:rsidTr="003F2414">
        <w:trPr>
          <w:cantSplit/>
        </w:trPr>
        <w:tc>
          <w:tcPr>
            <w:tcW w:w="1778" w:type="pct"/>
            <w:shd w:val="clear" w:color="auto" w:fill="E6E6E6"/>
            <w:tcMar>
              <w:top w:w="62" w:type="dxa"/>
              <w:bottom w:w="62" w:type="dxa"/>
            </w:tcMar>
          </w:tcPr>
          <w:p w14:paraId="5C5DCA26" w14:textId="77777777" w:rsidR="003F2414" w:rsidRPr="000872C8" w:rsidRDefault="003F2414" w:rsidP="009642CA">
            <w:pPr>
              <w:rPr>
                <w:rFonts w:eastAsia="MS Mincho"/>
                <w:sz w:val="18"/>
                <w:szCs w:val="20"/>
              </w:rPr>
            </w:pPr>
            <w:r w:rsidRPr="000872C8">
              <w:rPr>
                <w:rFonts w:eastAsia="MS Mincho"/>
                <w:sz w:val="18"/>
                <w:szCs w:val="20"/>
              </w:rPr>
              <w:t>Data/parameter:</w:t>
            </w:r>
          </w:p>
        </w:tc>
        <w:tc>
          <w:tcPr>
            <w:tcW w:w="3222" w:type="pct"/>
            <w:shd w:val="clear" w:color="auto" w:fill="auto"/>
            <w:tcMar>
              <w:top w:w="62" w:type="dxa"/>
              <w:bottom w:w="62" w:type="dxa"/>
            </w:tcMar>
          </w:tcPr>
          <w:p w14:paraId="15210373" w14:textId="77777777" w:rsidR="003F2414" w:rsidRPr="000872C8" w:rsidRDefault="003F2414" w:rsidP="009642CA">
            <w:pPr>
              <w:rPr>
                <w:rFonts w:eastAsia="MS Mincho"/>
                <w:sz w:val="18"/>
                <w:szCs w:val="20"/>
              </w:rPr>
            </w:pPr>
            <w:bookmarkStart w:id="57" w:name="_Hlk139288557"/>
            <w:proofErr w:type="spellStart"/>
            <w:proofErr w:type="gramStart"/>
            <w:r w:rsidRPr="0002146B">
              <w:rPr>
                <w:rFonts w:eastAsia="MS Mincho"/>
                <w:sz w:val="18"/>
                <w:szCs w:val="20"/>
              </w:rPr>
              <w:t>Abs,h</w:t>
            </w:r>
            <w:bookmarkEnd w:id="57"/>
            <w:proofErr w:type="spellEnd"/>
            <w:proofErr w:type="gramEnd"/>
          </w:p>
        </w:tc>
      </w:tr>
      <w:tr w:rsidR="003F2414" w:rsidRPr="00205EC3" w14:paraId="27C885C9" w14:textId="77777777" w:rsidTr="003F2414">
        <w:trPr>
          <w:cantSplit/>
        </w:trPr>
        <w:tc>
          <w:tcPr>
            <w:tcW w:w="1778" w:type="pct"/>
            <w:shd w:val="clear" w:color="auto" w:fill="E6E6E6"/>
          </w:tcPr>
          <w:p w14:paraId="1D47529C" w14:textId="77777777" w:rsidR="003F2414" w:rsidRPr="000872C8" w:rsidRDefault="003F2414" w:rsidP="009642CA">
            <w:pPr>
              <w:rPr>
                <w:rFonts w:eastAsia="MS Mincho"/>
                <w:sz w:val="18"/>
                <w:szCs w:val="20"/>
              </w:rPr>
            </w:pPr>
            <w:r w:rsidRPr="000872C8">
              <w:rPr>
                <w:rFonts w:eastAsia="MS Mincho"/>
                <w:sz w:val="18"/>
                <w:szCs w:val="20"/>
              </w:rPr>
              <w:t>Unit</w:t>
            </w:r>
          </w:p>
        </w:tc>
        <w:tc>
          <w:tcPr>
            <w:tcW w:w="3222" w:type="pct"/>
            <w:shd w:val="clear" w:color="auto" w:fill="auto"/>
          </w:tcPr>
          <w:p w14:paraId="5438F2D4" w14:textId="77777777" w:rsidR="003F2414" w:rsidRPr="000872C8" w:rsidRDefault="003F2414" w:rsidP="009642CA">
            <w:pPr>
              <w:rPr>
                <w:rFonts w:eastAsia="MS Mincho"/>
                <w:sz w:val="18"/>
                <w:szCs w:val="20"/>
              </w:rPr>
            </w:pPr>
            <w:r w:rsidRPr="000872C8">
              <w:rPr>
                <w:rFonts w:eastAsia="MS Mincho"/>
                <w:sz w:val="18"/>
                <w:szCs w:val="20"/>
              </w:rPr>
              <w:t>hectare</w:t>
            </w:r>
          </w:p>
        </w:tc>
      </w:tr>
      <w:tr w:rsidR="003F2414" w:rsidRPr="00205EC3" w14:paraId="514B2790" w14:textId="77777777" w:rsidTr="003F2414">
        <w:trPr>
          <w:cantSplit/>
        </w:trPr>
        <w:tc>
          <w:tcPr>
            <w:tcW w:w="1778" w:type="pct"/>
            <w:shd w:val="clear" w:color="auto" w:fill="E6E6E6"/>
          </w:tcPr>
          <w:p w14:paraId="52C13088" w14:textId="77777777" w:rsidR="003F2414" w:rsidRPr="000872C8" w:rsidRDefault="003F2414" w:rsidP="009642CA">
            <w:pPr>
              <w:rPr>
                <w:rFonts w:eastAsia="MS Mincho"/>
                <w:sz w:val="18"/>
                <w:szCs w:val="20"/>
              </w:rPr>
            </w:pPr>
            <w:r w:rsidRPr="000872C8">
              <w:rPr>
                <w:rFonts w:eastAsia="MS Mincho"/>
                <w:sz w:val="18"/>
                <w:szCs w:val="20"/>
              </w:rPr>
              <w:t>Description</w:t>
            </w:r>
          </w:p>
        </w:tc>
        <w:tc>
          <w:tcPr>
            <w:tcW w:w="3222" w:type="pct"/>
            <w:shd w:val="clear" w:color="auto" w:fill="auto"/>
          </w:tcPr>
          <w:p w14:paraId="586FBA4E" w14:textId="41F48A4C" w:rsidR="003F2414" w:rsidRPr="00496CFE" w:rsidRDefault="0058179F" w:rsidP="009642CA">
            <w:pPr>
              <w:rPr>
                <w:rFonts w:eastAsia="MS Mincho"/>
                <w:sz w:val="18"/>
                <w:szCs w:val="20"/>
              </w:rPr>
            </w:pPr>
            <w:r w:rsidRPr="00496CFE">
              <w:rPr>
                <w:rFonts w:eastAsia="MS Mincho"/>
                <w:sz w:val="18"/>
                <w:szCs w:val="20"/>
              </w:rPr>
              <w:t>Average</w:t>
            </w:r>
            <w:r w:rsidR="003F2414" w:rsidRPr="00496CFE">
              <w:rPr>
                <w:rFonts w:eastAsia="MS Mincho"/>
                <w:sz w:val="18"/>
                <w:szCs w:val="20"/>
              </w:rPr>
              <w:t xml:space="preserve"> area </w:t>
            </w:r>
            <w:r w:rsidR="00F71114" w:rsidRPr="00496CFE">
              <w:rPr>
                <w:rFonts w:eastAsia="MS Mincho"/>
                <w:sz w:val="18"/>
                <w:szCs w:val="20"/>
              </w:rPr>
              <w:t xml:space="preserve">per household </w:t>
            </w:r>
            <w:r w:rsidR="003F2414" w:rsidRPr="00496CFE">
              <w:rPr>
                <w:rFonts w:eastAsia="MS Mincho"/>
                <w:sz w:val="18"/>
                <w:szCs w:val="20"/>
              </w:rPr>
              <w:t>on which bio-slurry is applied</w:t>
            </w:r>
            <w:r w:rsidR="00AA4F4D" w:rsidRPr="00496CFE">
              <w:rPr>
                <w:rFonts w:eastAsia="MS Mincho"/>
                <w:sz w:val="18"/>
                <w:szCs w:val="20"/>
              </w:rPr>
              <w:t>.</w:t>
            </w:r>
            <w:r w:rsidR="003F2414" w:rsidRPr="00496CFE">
              <w:rPr>
                <w:rFonts w:eastAsia="MS Mincho"/>
                <w:sz w:val="18"/>
                <w:szCs w:val="20"/>
              </w:rPr>
              <w:t xml:space="preserve"> </w:t>
            </w:r>
          </w:p>
        </w:tc>
      </w:tr>
      <w:tr w:rsidR="003F2414" w:rsidRPr="00205EC3" w14:paraId="650E8F4C" w14:textId="77777777" w:rsidTr="003F2414">
        <w:trPr>
          <w:cantSplit/>
        </w:trPr>
        <w:tc>
          <w:tcPr>
            <w:tcW w:w="1778" w:type="pct"/>
            <w:shd w:val="clear" w:color="auto" w:fill="E6E6E6"/>
          </w:tcPr>
          <w:p w14:paraId="4B39A85D" w14:textId="77777777" w:rsidR="003F2414" w:rsidRPr="000872C8" w:rsidRDefault="003F2414" w:rsidP="009642CA">
            <w:pPr>
              <w:rPr>
                <w:rFonts w:eastAsia="MS Mincho"/>
                <w:sz w:val="18"/>
                <w:szCs w:val="20"/>
              </w:rPr>
            </w:pPr>
            <w:r w:rsidRPr="000872C8">
              <w:rPr>
                <w:rFonts w:eastAsia="MS Mincho"/>
                <w:sz w:val="18"/>
                <w:szCs w:val="20"/>
              </w:rPr>
              <w:t>Measured/calculated/default</w:t>
            </w:r>
          </w:p>
        </w:tc>
        <w:tc>
          <w:tcPr>
            <w:tcW w:w="3222" w:type="pct"/>
            <w:shd w:val="clear" w:color="auto" w:fill="auto"/>
          </w:tcPr>
          <w:p w14:paraId="7DFCC495" w14:textId="77777777" w:rsidR="003F2414" w:rsidRPr="000872C8" w:rsidRDefault="003F2414" w:rsidP="009642CA">
            <w:pPr>
              <w:rPr>
                <w:rFonts w:eastAsia="MS Mincho"/>
                <w:sz w:val="18"/>
                <w:szCs w:val="20"/>
              </w:rPr>
            </w:pPr>
            <w:r w:rsidRPr="000872C8">
              <w:rPr>
                <w:rFonts w:eastAsia="MS Mincho"/>
                <w:sz w:val="18"/>
                <w:szCs w:val="20"/>
              </w:rPr>
              <w:t>Measured</w:t>
            </w:r>
          </w:p>
        </w:tc>
      </w:tr>
      <w:tr w:rsidR="003F2414" w:rsidRPr="00205EC3" w14:paraId="36C07045" w14:textId="77777777" w:rsidTr="003F2414">
        <w:trPr>
          <w:cantSplit/>
        </w:trPr>
        <w:tc>
          <w:tcPr>
            <w:tcW w:w="1778" w:type="pct"/>
            <w:shd w:val="clear" w:color="auto" w:fill="E6E6E6"/>
          </w:tcPr>
          <w:p w14:paraId="7A9C4A85" w14:textId="77777777" w:rsidR="003F2414" w:rsidRPr="000872C8" w:rsidRDefault="003F2414" w:rsidP="009642CA">
            <w:pPr>
              <w:rPr>
                <w:rFonts w:eastAsia="MS Mincho"/>
                <w:sz w:val="18"/>
                <w:szCs w:val="20"/>
              </w:rPr>
            </w:pPr>
            <w:r w:rsidRPr="000872C8">
              <w:rPr>
                <w:rFonts w:eastAsia="MS Mincho"/>
                <w:sz w:val="18"/>
                <w:szCs w:val="20"/>
              </w:rPr>
              <w:t>Source of data</w:t>
            </w:r>
          </w:p>
        </w:tc>
        <w:tc>
          <w:tcPr>
            <w:tcW w:w="3222" w:type="pct"/>
            <w:shd w:val="clear" w:color="auto" w:fill="auto"/>
          </w:tcPr>
          <w:p w14:paraId="58E3D071" w14:textId="73969F61" w:rsidR="003F2414" w:rsidRPr="000872C8" w:rsidRDefault="003F2414" w:rsidP="009642CA">
            <w:pPr>
              <w:rPr>
                <w:rFonts w:eastAsia="MS Mincho"/>
                <w:sz w:val="18"/>
                <w:szCs w:val="20"/>
              </w:rPr>
            </w:pPr>
            <w:r w:rsidRPr="000872C8">
              <w:rPr>
                <w:rFonts w:eastAsia="MS Mincho"/>
                <w:sz w:val="18"/>
                <w:szCs w:val="20"/>
              </w:rPr>
              <w:t xml:space="preserve">Excel file </w:t>
            </w:r>
            <w:r w:rsidR="00AB5E3B">
              <w:rPr>
                <w:rFonts w:eastAsia="MS Mincho"/>
                <w:sz w:val="18"/>
                <w:szCs w:val="20"/>
              </w:rPr>
              <w:t>CPIII MP</w:t>
            </w:r>
            <w:r w:rsidR="00D9673B">
              <w:rPr>
                <w:rFonts w:eastAsia="MS Mincho"/>
                <w:sz w:val="18"/>
                <w:szCs w:val="20"/>
              </w:rPr>
              <w:t>V</w:t>
            </w:r>
            <w:r w:rsidRPr="000872C8">
              <w:rPr>
                <w:rFonts w:eastAsia="MS Mincho"/>
                <w:sz w:val="18"/>
                <w:szCs w:val="20"/>
              </w:rPr>
              <w:t xml:space="preserve"> spreadsheet </w:t>
            </w:r>
            <w:r w:rsidR="0015135D">
              <w:rPr>
                <w:rFonts w:eastAsia="MS Mincho"/>
                <w:sz w:val="18"/>
                <w:szCs w:val="20"/>
              </w:rPr>
              <w:t xml:space="preserve">tab </w:t>
            </w:r>
            <w:r w:rsidRPr="000872C8">
              <w:rPr>
                <w:rFonts w:eastAsia="MS Mincho"/>
                <w:sz w:val="18"/>
                <w:szCs w:val="20"/>
              </w:rPr>
              <w:t>SDG2&amp;7 calculation</w:t>
            </w:r>
            <w:r w:rsidR="00A23DAE">
              <w:rPr>
                <w:rFonts w:eastAsia="MS Mincho"/>
                <w:sz w:val="18"/>
                <w:szCs w:val="20"/>
              </w:rPr>
              <w:t xml:space="preserve"> cell </w:t>
            </w:r>
            <w:r w:rsidR="000D3A7A">
              <w:rPr>
                <w:rFonts w:eastAsia="MS Mincho"/>
                <w:sz w:val="18"/>
                <w:szCs w:val="20"/>
              </w:rPr>
              <w:t>F</w:t>
            </w:r>
            <w:r w:rsidR="0015135D">
              <w:rPr>
                <w:rFonts w:eastAsia="MS Mincho"/>
                <w:sz w:val="18"/>
                <w:szCs w:val="20"/>
              </w:rPr>
              <w:t>9</w:t>
            </w:r>
            <w:r w:rsidR="001B037D">
              <w:rPr>
                <w:rFonts w:eastAsia="MS Mincho"/>
                <w:sz w:val="18"/>
                <w:szCs w:val="20"/>
              </w:rPr>
              <w:t xml:space="preserve"> and </w:t>
            </w:r>
            <w:r w:rsidR="00D613A8" w:rsidRPr="009B057B">
              <w:rPr>
                <w:rFonts w:eastAsia="MS Mincho"/>
                <w:sz w:val="18"/>
                <w:szCs w:val="20"/>
              </w:rPr>
              <w:t>Combined_Data_NBP_</w:t>
            </w:r>
            <w:r w:rsidR="00D613A8">
              <w:rPr>
                <w:rFonts w:eastAsia="MS Mincho"/>
                <w:sz w:val="18"/>
                <w:szCs w:val="20"/>
              </w:rPr>
              <w:t>US-CMS-PFT_</w:t>
            </w:r>
            <w:r w:rsidR="00D613A8" w:rsidRPr="009B057B">
              <w:rPr>
                <w:rFonts w:eastAsia="MS Mincho"/>
                <w:sz w:val="18"/>
                <w:szCs w:val="20"/>
              </w:rPr>
              <w:t>CP3MP</w:t>
            </w:r>
            <w:r w:rsidR="00D613A8">
              <w:rPr>
                <w:rFonts w:eastAsia="MS Mincho"/>
                <w:sz w:val="18"/>
                <w:szCs w:val="20"/>
              </w:rPr>
              <w:t>5</w:t>
            </w:r>
            <w:r w:rsidR="00D613A8" w:rsidRPr="009B057B">
              <w:rPr>
                <w:rFonts w:eastAsia="MS Mincho"/>
                <w:sz w:val="18"/>
                <w:szCs w:val="20"/>
              </w:rPr>
              <w:t>_202</w:t>
            </w:r>
            <w:r w:rsidR="00D613A8">
              <w:rPr>
                <w:rFonts w:eastAsia="MS Mincho"/>
                <w:sz w:val="18"/>
                <w:szCs w:val="20"/>
              </w:rPr>
              <w:t>4</w:t>
            </w:r>
            <w:r w:rsidR="00A07AB2" w:rsidRPr="003100DD">
              <w:rPr>
                <w:rFonts w:eastAsia="MS Mincho"/>
                <w:color w:val="auto"/>
                <w:sz w:val="18"/>
                <w:szCs w:val="18"/>
              </w:rPr>
              <w:t xml:space="preserve">, Tab: </w:t>
            </w:r>
            <w:proofErr w:type="spellStart"/>
            <w:r w:rsidR="00A07AB2" w:rsidRPr="003100DD">
              <w:rPr>
                <w:rFonts w:eastAsia="MS Mincho"/>
                <w:color w:val="auto"/>
                <w:sz w:val="18"/>
                <w:szCs w:val="18"/>
              </w:rPr>
              <w:t>CMS_Analysis</w:t>
            </w:r>
            <w:proofErr w:type="spellEnd"/>
            <w:r w:rsidR="00A07AB2">
              <w:rPr>
                <w:rFonts w:eastAsia="MS Mincho"/>
                <w:color w:val="auto"/>
                <w:sz w:val="18"/>
                <w:szCs w:val="18"/>
              </w:rPr>
              <w:t xml:space="preserve">, cell </w:t>
            </w:r>
            <w:r w:rsidR="004F4C86">
              <w:rPr>
                <w:rFonts w:eastAsia="MS Mincho"/>
                <w:color w:val="auto"/>
                <w:sz w:val="18"/>
                <w:szCs w:val="18"/>
              </w:rPr>
              <w:t>C</w:t>
            </w:r>
            <w:r w:rsidR="000573AB">
              <w:rPr>
                <w:rFonts w:eastAsia="MS Mincho"/>
                <w:color w:val="auto"/>
                <w:sz w:val="18"/>
                <w:szCs w:val="18"/>
              </w:rPr>
              <w:t>4</w:t>
            </w:r>
            <w:r w:rsidR="004F4C86">
              <w:rPr>
                <w:rFonts w:eastAsia="MS Mincho"/>
                <w:color w:val="auto"/>
                <w:sz w:val="18"/>
                <w:szCs w:val="18"/>
              </w:rPr>
              <w:t>1</w:t>
            </w:r>
            <w:r w:rsidR="00A07AB2">
              <w:rPr>
                <w:rFonts w:eastAsia="MS Mincho"/>
                <w:color w:val="auto"/>
                <w:sz w:val="18"/>
                <w:szCs w:val="18"/>
              </w:rPr>
              <w:t>.</w:t>
            </w:r>
          </w:p>
        </w:tc>
      </w:tr>
      <w:tr w:rsidR="003F2414" w:rsidRPr="00205EC3" w14:paraId="264ED751" w14:textId="77777777" w:rsidTr="003F2414">
        <w:trPr>
          <w:cantSplit/>
        </w:trPr>
        <w:tc>
          <w:tcPr>
            <w:tcW w:w="1778" w:type="pct"/>
            <w:shd w:val="clear" w:color="auto" w:fill="E6E6E6"/>
          </w:tcPr>
          <w:p w14:paraId="0F9FCC27" w14:textId="77777777" w:rsidR="003F2414" w:rsidRPr="000872C8" w:rsidRDefault="003F2414" w:rsidP="009642CA">
            <w:pPr>
              <w:rPr>
                <w:rFonts w:eastAsia="MS Mincho"/>
                <w:sz w:val="18"/>
                <w:szCs w:val="20"/>
              </w:rPr>
            </w:pPr>
            <w:r w:rsidRPr="000872C8">
              <w:rPr>
                <w:rFonts w:eastAsia="MS Mincho"/>
                <w:sz w:val="18"/>
                <w:szCs w:val="20"/>
              </w:rPr>
              <w:t>Value(s) of monitored parameter</w:t>
            </w:r>
          </w:p>
        </w:tc>
        <w:tc>
          <w:tcPr>
            <w:tcW w:w="3222" w:type="pct"/>
            <w:shd w:val="clear" w:color="auto" w:fill="auto"/>
          </w:tcPr>
          <w:p w14:paraId="0067B9C8" w14:textId="1DCD1763" w:rsidR="003F2414" w:rsidRPr="000872C8" w:rsidRDefault="003F2414" w:rsidP="009642CA">
            <w:pPr>
              <w:rPr>
                <w:rFonts w:eastAsia="MS Mincho"/>
                <w:sz w:val="18"/>
                <w:szCs w:val="20"/>
              </w:rPr>
            </w:pPr>
            <w:r w:rsidRPr="000872C8">
              <w:rPr>
                <w:rFonts w:eastAsia="MS Mincho"/>
                <w:sz w:val="18"/>
                <w:szCs w:val="20"/>
              </w:rPr>
              <w:t>0.</w:t>
            </w:r>
            <w:r w:rsidR="00186F7A">
              <w:rPr>
                <w:rFonts w:eastAsia="MS Mincho"/>
                <w:sz w:val="18"/>
                <w:szCs w:val="20"/>
              </w:rPr>
              <w:t>583</w:t>
            </w:r>
          </w:p>
        </w:tc>
      </w:tr>
      <w:tr w:rsidR="003F2414" w:rsidRPr="00205EC3" w14:paraId="2EBB0DDF" w14:textId="77777777" w:rsidTr="003F2414">
        <w:trPr>
          <w:cantSplit/>
        </w:trPr>
        <w:tc>
          <w:tcPr>
            <w:tcW w:w="1778" w:type="pct"/>
            <w:shd w:val="clear" w:color="auto" w:fill="E6E6E6"/>
          </w:tcPr>
          <w:p w14:paraId="39A717F8" w14:textId="77777777" w:rsidR="003F2414" w:rsidRPr="000872C8" w:rsidRDefault="003F2414" w:rsidP="009642CA">
            <w:pPr>
              <w:rPr>
                <w:rFonts w:eastAsia="MS Mincho"/>
                <w:sz w:val="18"/>
                <w:szCs w:val="20"/>
              </w:rPr>
            </w:pPr>
            <w:r w:rsidRPr="000872C8">
              <w:rPr>
                <w:rFonts w:eastAsia="MS Mincho"/>
                <w:sz w:val="18"/>
                <w:szCs w:val="20"/>
              </w:rPr>
              <w:t>Monitoring equipment</w:t>
            </w:r>
          </w:p>
        </w:tc>
        <w:tc>
          <w:tcPr>
            <w:tcW w:w="3222" w:type="pct"/>
            <w:shd w:val="clear" w:color="auto" w:fill="auto"/>
          </w:tcPr>
          <w:p w14:paraId="40495BF4" w14:textId="54E5300F" w:rsidR="003F2414" w:rsidRDefault="003F2414" w:rsidP="009642CA">
            <w:pPr>
              <w:rPr>
                <w:rFonts w:eastAsia="MS Mincho"/>
                <w:sz w:val="18"/>
                <w:szCs w:val="20"/>
              </w:rPr>
            </w:pPr>
            <w:r w:rsidRPr="000872C8">
              <w:rPr>
                <w:rFonts w:eastAsia="MS Mincho"/>
                <w:sz w:val="18"/>
                <w:szCs w:val="20"/>
              </w:rPr>
              <w:t>Determined using survey methods</w:t>
            </w:r>
            <w:r w:rsidR="006A397B">
              <w:rPr>
                <w:rFonts w:eastAsia="MS Mincho"/>
                <w:sz w:val="18"/>
                <w:szCs w:val="20"/>
              </w:rPr>
              <w:t>: CMS survey</w:t>
            </w:r>
          </w:p>
          <w:p w14:paraId="5A4F4947" w14:textId="62DDB6B9" w:rsidR="006A397B" w:rsidRPr="000872C8" w:rsidRDefault="006A397B" w:rsidP="009642CA">
            <w:pPr>
              <w:rPr>
                <w:rFonts w:eastAsia="MS Mincho"/>
                <w:sz w:val="18"/>
                <w:szCs w:val="20"/>
              </w:rPr>
            </w:pPr>
          </w:p>
        </w:tc>
      </w:tr>
      <w:tr w:rsidR="003F2414" w:rsidRPr="00205EC3" w14:paraId="0C1FD72F" w14:textId="77777777" w:rsidTr="003F2414">
        <w:trPr>
          <w:cantSplit/>
        </w:trPr>
        <w:tc>
          <w:tcPr>
            <w:tcW w:w="1778" w:type="pct"/>
            <w:shd w:val="clear" w:color="auto" w:fill="E6E6E6"/>
          </w:tcPr>
          <w:p w14:paraId="590FFF20" w14:textId="77777777" w:rsidR="003F2414" w:rsidRPr="000872C8" w:rsidRDefault="003F2414" w:rsidP="009642CA">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55BB43AB" w14:textId="77777777" w:rsidR="003F2414" w:rsidRPr="000872C8" w:rsidRDefault="003F2414" w:rsidP="009642CA">
            <w:pPr>
              <w:rPr>
                <w:rFonts w:eastAsia="MS Mincho"/>
                <w:sz w:val="18"/>
                <w:szCs w:val="20"/>
              </w:rPr>
            </w:pPr>
            <w:r w:rsidRPr="000872C8">
              <w:rPr>
                <w:rFonts w:eastAsia="MS Mincho"/>
                <w:sz w:val="18"/>
                <w:szCs w:val="20"/>
              </w:rPr>
              <w:t>Annual</w:t>
            </w:r>
          </w:p>
        </w:tc>
      </w:tr>
      <w:tr w:rsidR="003F2414" w:rsidRPr="00205EC3" w14:paraId="428C813C" w14:textId="77777777" w:rsidTr="003F2414">
        <w:trPr>
          <w:cantSplit/>
        </w:trPr>
        <w:tc>
          <w:tcPr>
            <w:tcW w:w="1778" w:type="pct"/>
            <w:shd w:val="clear" w:color="auto" w:fill="E6E6E6"/>
          </w:tcPr>
          <w:p w14:paraId="3C8ED44E" w14:textId="77777777" w:rsidR="003F2414" w:rsidRPr="000872C8" w:rsidRDefault="003F2414" w:rsidP="009642CA">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4E7390F2" w14:textId="77777777" w:rsidR="003F2414" w:rsidRPr="000872C8" w:rsidRDefault="003F2414" w:rsidP="009642CA">
            <w:pPr>
              <w:rPr>
                <w:rFonts w:eastAsia="MS Mincho"/>
                <w:sz w:val="18"/>
                <w:szCs w:val="20"/>
              </w:rPr>
            </w:pPr>
            <w:r w:rsidRPr="000872C8">
              <w:rPr>
                <w:rFonts w:eastAsia="MS Mincho"/>
                <w:sz w:val="18"/>
                <w:szCs w:val="20"/>
              </w:rPr>
              <w:t>N/A</w:t>
            </w:r>
          </w:p>
        </w:tc>
      </w:tr>
      <w:tr w:rsidR="003F2414" w:rsidRPr="00205EC3" w14:paraId="343E9D17" w14:textId="77777777" w:rsidTr="003F2414">
        <w:trPr>
          <w:cantSplit/>
        </w:trPr>
        <w:tc>
          <w:tcPr>
            <w:tcW w:w="1778" w:type="pct"/>
            <w:shd w:val="clear" w:color="auto" w:fill="E6E6E6"/>
          </w:tcPr>
          <w:p w14:paraId="2346B52A" w14:textId="77777777" w:rsidR="003F2414" w:rsidRPr="000872C8" w:rsidRDefault="003F2414" w:rsidP="009642CA">
            <w:pPr>
              <w:rPr>
                <w:rFonts w:eastAsia="MS Mincho"/>
                <w:sz w:val="18"/>
                <w:szCs w:val="20"/>
              </w:rPr>
            </w:pPr>
            <w:r w:rsidRPr="000872C8">
              <w:rPr>
                <w:rFonts w:eastAsia="MS Mincho"/>
                <w:sz w:val="18"/>
                <w:szCs w:val="20"/>
              </w:rPr>
              <w:t>QA/QC procedures:</w:t>
            </w:r>
          </w:p>
        </w:tc>
        <w:tc>
          <w:tcPr>
            <w:tcW w:w="3222" w:type="pct"/>
            <w:shd w:val="clear" w:color="auto" w:fill="auto"/>
          </w:tcPr>
          <w:p w14:paraId="6AA0C1FB" w14:textId="77777777" w:rsidR="003F2414" w:rsidRPr="000872C8" w:rsidRDefault="003F2414" w:rsidP="009642CA">
            <w:pPr>
              <w:rPr>
                <w:rFonts w:eastAsia="MS Mincho"/>
                <w:sz w:val="18"/>
                <w:szCs w:val="20"/>
              </w:rPr>
            </w:pPr>
            <w:r w:rsidRPr="000872C8">
              <w:rPr>
                <w:rFonts w:eastAsia="MS Mincho"/>
                <w:sz w:val="18"/>
                <w:szCs w:val="20"/>
              </w:rPr>
              <w:t>Transparent data analysis and reporting</w:t>
            </w:r>
          </w:p>
        </w:tc>
      </w:tr>
      <w:tr w:rsidR="003F2414" w:rsidRPr="00205EC3" w14:paraId="170EB841" w14:textId="77777777" w:rsidTr="003F2414">
        <w:trPr>
          <w:cantSplit/>
        </w:trPr>
        <w:tc>
          <w:tcPr>
            <w:tcW w:w="1778" w:type="pct"/>
            <w:shd w:val="clear" w:color="auto" w:fill="E6E6E6"/>
          </w:tcPr>
          <w:p w14:paraId="611D4C34" w14:textId="77777777" w:rsidR="003F2414" w:rsidRPr="000872C8" w:rsidRDefault="003F2414" w:rsidP="009642CA">
            <w:pPr>
              <w:rPr>
                <w:rFonts w:eastAsia="MS Mincho"/>
                <w:sz w:val="18"/>
                <w:szCs w:val="20"/>
              </w:rPr>
            </w:pPr>
            <w:r w:rsidRPr="000872C8">
              <w:rPr>
                <w:rFonts w:eastAsia="MS Mincho"/>
                <w:sz w:val="18"/>
                <w:szCs w:val="20"/>
              </w:rPr>
              <w:t>Purpose of data:</w:t>
            </w:r>
          </w:p>
        </w:tc>
        <w:tc>
          <w:tcPr>
            <w:tcW w:w="3222" w:type="pct"/>
            <w:shd w:val="clear" w:color="auto" w:fill="auto"/>
          </w:tcPr>
          <w:p w14:paraId="3C01405B" w14:textId="77777777" w:rsidR="003F2414" w:rsidRPr="000872C8" w:rsidRDefault="003F2414" w:rsidP="009642CA">
            <w:pPr>
              <w:rPr>
                <w:rFonts w:eastAsia="MS Mincho"/>
                <w:sz w:val="18"/>
                <w:szCs w:val="20"/>
              </w:rPr>
            </w:pPr>
            <w:r w:rsidRPr="000872C8">
              <w:rPr>
                <w:rFonts w:eastAsia="MS Mincho"/>
                <w:sz w:val="18"/>
                <w:szCs w:val="20"/>
              </w:rPr>
              <w:t>Calculation of SDG contribution</w:t>
            </w:r>
          </w:p>
        </w:tc>
      </w:tr>
      <w:tr w:rsidR="003F2414" w:rsidRPr="00205EC3" w14:paraId="7A212F85" w14:textId="77777777" w:rsidTr="003F2414">
        <w:trPr>
          <w:cantSplit/>
        </w:trPr>
        <w:tc>
          <w:tcPr>
            <w:tcW w:w="1778" w:type="pct"/>
            <w:shd w:val="clear" w:color="auto" w:fill="E6E6E6"/>
          </w:tcPr>
          <w:p w14:paraId="2ABF5D3F" w14:textId="77777777" w:rsidR="003F2414" w:rsidRPr="000872C8" w:rsidRDefault="003F2414" w:rsidP="009642CA">
            <w:pPr>
              <w:rPr>
                <w:rFonts w:eastAsia="MS Mincho"/>
                <w:sz w:val="18"/>
                <w:szCs w:val="20"/>
              </w:rPr>
            </w:pPr>
            <w:r w:rsidRPr="000872C8">
              <w:rPr>
                <w:rFonts w:eastAsia="MS Mincho"/>
                <w:sz w:val="18"/>
                <w:szCs w:val="20"/>
              </w:rPr>
              <w:t>Additional comments:</w:t>
            </w:r>
          </w:p>
        </w:tc>
        <w:tc>
          <w:tcPr>
            <w:tcW w:w="3222" w:type="pct"/>
            <w:shd w:val="clear" w:color="auto" w:fill="auto"/>
          </w:tcPr>
          <w:p w14:paraId="142C0DB8" w14:textId="77777777" w:rsidR="00E80FB3" w:rsidRDefault="00E80FB3" w:rsidP="00E80FB3">
            <w:pPr>
              <w:rPr>
                <w:rFonts w:eastAsia="MS Mincho"/>
                <w:sz w:val="18"/>
                <w:szCs w:val="20"/>
              </w:rPr>
            </w:pPr>
            <w:r>
              <w:rPr>
                <w:rFonts w:eastAsia="MS Mincho"/>
                <w:sz w:val="18"/>
                <w:szCs w:val="20"/>
              </w:rPr>
              <w:t>Question No 41 and 41.1 are asked to each surveyed household</w:t>
            </w:r>
            <w:r>
              <w:rPr>
                <w:rStyle w:val="FootnoteReference"/>
                <w:rFonts w:eastAsia="MS Mincho"/>
                <w:sz w:val="18"/>
                <w:szCs w:val="20"/>
              </w:rPr>
              <w:footnoteReference w:id="14"/>
            </w:r>
            <w:r>
              <w:rPr>
                <w:rFonts w:eastAsia="MS Mincho"/>
                <w:sz w:val="18"/>
                <w:szCs w:val="20"/>
              </w:rPr>
              <w:t>:</w:t>
            </w:r>
          </w:p>
          <w:p w14:paraId="0A69063E" w14:textId="39B16D7A" w:rsidR="003F2414" w:rsidRPr="000872C8" w:rsidRDefault="00E80FB3" w:rsidP="009642CA">
            <w:pPr>
              <w:rPr>
                <w:rFonts w:eastAsia="MS Mincho"/>
                <w:sz w:val="18"/>
                <w:szCs w:val="20"/>
              </w:rPr>
            </w:pPr>
            <w:r>
              <w:rPr>
                <w:rFonts w:eastAsia="MS Mincho"/>
                <w:noProof/>
                <w:sz w:val="18"/>
                <w:szCs w:val="20"/>
                <w14:cntxtAlts w14:val="0"/>
              </w:rPr>
              <w:drawing>
                <wp:inline distT="0" distB="0" distL="0" distR="0" wp14:anchorId="62B74E16" wp14:editId="33F8034D">
                  <wp:extent cx="4119326" cy="623972"/>
                  <wp:effectExtent l="0" t="0" r="0" b="0"/>
                  <wp:docPr id="205616772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6167728" name="Picture 1" descr="A screenshot of a computer&#10;&#10;Description automatically generated"/>
                          <pic:cNvPicPr/>
                        </pic:nvPicPr>
                        <pic:blipFill>
                          <a:blip r:embed="rId38" cstate="print">
                            <a:extLst>
                              <a:ext uri="{28A0092B-C50C-407E-A947-70E740481C1C}">
                                <a14:useLocalDpi xmlns:a14="http://schemas.microsoft.com/office/drawing/2010/main" val="0"/>
                              </a:ext>
                            </a:extLst>
                          </a:blip>
                          <a:stretch>
                            <a:fillRect/>
                          </a:stretch>
                        </pic:blipFill>
                        <pic:spPr>
                          <a:xfrm>
                            <a:off x="0" y="0"/>
                            <a:ext cx="4155448" cy="629444"/>
                          </a:xfrm>
                          <a:prstGeom prst="rect">
                            <a:avLst/>
                          </a:prstGeom>
                        </pic:spPr>
                      </pic:pic>
                    </a:graphicData>
                  </a:graphic>
                </wp:inline>
              </w:drawing>
            </w:r>
          </w:p>
        </w:tc>
      </w:tr>
    </w:tbl>
    <w:p w14:paraId="39DE8E9D" w14:textId="3CE22682" w:rsidR="00B514EB" w:rsidRDefault="00B514EB" w:rsidP="009026D0">
      <w:pPr>
        <w:spacing w:line="276" w:lineRule="auto"/>
      </w:pPr>
    </w:p>
    <w:p w14:paraId="4AEC1162" w14:textId="5D63B35E" w:rsidR="000365CD" w:rsidRDefault="000365CD" w:rsidP="009026D0">
      <w:pPr>
        <w:spacing w:line="276" w:lineRule="auto"/>
      </w:pPr>
    </w:p>
    <w:p w14:paraId="54E50406" w14:textId="101039B3" w:rsidR="000365CD" w:rsidRDefault="000365CD" w:rsidP="009026D0">
      <w:pPr>
        <w:spacing w:line="276" w:lineRule="auto"/>
      </w:pPr>
      <w:r>
        <w:t xml:space="preserve">SDG7 </w:t>
      </w:r>
      <w:r w:rsidR="003F2414" w:rsidRPr="003D3273">
        <w:rPr>
          <w:rFonts w:eastAsia="MS Mincho"/>
          <w:b/>
          <w:bCs/>
        </w:rPr>
        <w:t>SDG 7.2.1: Proportion of population with primary reliance on clean fuels and technology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1E0" w:firstRow="1" w:lastRow="1" w:firstColumn="1" w:lastColumn="1" w:noHBand="0" w:noVBand="0"/>
      </w:tblPr>
      <w:tblGrid>
        <w:gridCol w:w="3422"/>
        <w:gridCol w:w="6200"/>
      </w:tblGrid>
      <w:tr w:rsidR="00497EDE" w:rsidRPr="00205EC3" w14:paraId="1D9CB276" w14:textId="77777777" w:rsidTr="003F2414">
        <w:trPr>
          <w:cantSplit/>
          <w:jc w:val="center"/>
        </w:trPr>
        <w:tc>
          <w:tcPr>
            <w:tcW w:w="1778" w:type="pct"/>
            <w:shd w:val="clear" w:color="auto" w:fill="E6E5E5" w:themeFill="background2"/>
          </w:tcPr>
          <w:p w14:paraId="28607B30" w14:textId="77777777" w:rsidR="00497EDE" w:rsidRPr="000872C8" w:rsidRDefault="00497EDE" w:rsidP="009642CA">
            <w:pPr>
              <w:rPr>
                <w:rFonts w:eastAsia="MS Mincho"/>
                <w:b/>
                <w:bCs/>
                <w:sz w:val="18"/>
                <w:szCs w:val="20"/>
              </w:rPr>
            </w:pPr>
            <w:r w:rsidRPr="000872C8">
              <w:rPr>
                <w:rFonts w:eastAsia="MS Mincho"/>
                <w:b/>
                <w:bCs/>
                <w:sz w:val="18"/>
                <w:szCs w:val="20"/>
              </w:rPr>
              <w:t>Data / Parameter</w:t>
            </w:r>
          </w:p>
        </w:tc>
        <w:tc>
          <w:tcPr>
            <w:tcW w:w="3222" w:type="pct"/>
            <w:shd w:val="clear" w:color="auto" w:fill="auto"/>
          </w:tcPr>
          <w:p w14:paraId="1862B3E9" w14:textId="77777777" w:rsidR="00497EDE" w:rsidRPr="000872C8" w:rsidRDefault="00497EDE" w:rsidP="009642CA">
            <w:pPr>
              <w:rPr>
                <w:rFonts w:eastAsia="MS Mincho"/>
                <w:b/>
                <w:bCs/>
                <w:sz w:val="18"/>
                <w:szCs w:val="20"/>
              </w:rPr>
            </w:pPr>
            <w:bookmarkStart w:id="58" w:name="_Hlk139288585"/>
            <w:proofErr w:type="spellStart"/>
            <w:proofErr w:type="gramStart"/>
            <w:r w:rsidRPr="0002146B">
              <w:rPr>
                <w:rFonts w:eastAsia="MS Mincho"/>
                <w:b/>
                <w:bCs/>
                <w:sz w:val="18"/>
                <w:szCs w:val="20"/>
              </w:rPr>
              <w:t>B</w:t>
            </w:r>
            <w:r w:rsidRPr="00FC6C4D">
              <w:rPr>
                <w:rFonts w:eastAsia="MS Mincho"/>
                <w:b/>
                <w:bCs/>
                <w:sz w:val="18"/>
                <w:szCs w:val="20"/>
                <w:vertAlign w:val="subscript"/>
              </w:rPr>
              <w:t>daily,y</w:t>
            </w:r>
            <w:bookmarkEnd w:id="58"/>
            <w:proofErr w:type="spellEnd"/>
            <w:proofErr w:type="gramEnd"/>
          </w:p>
        </w:tc>
      </w:tr>
      <w:tr w:rsidR="00497EDE" w:rsidRPr="00205EC3" w14:paraId="22D9714D" w14:textId="77777777" w:rsidTr="003F2414">
        <w:trPr>
          <w:cantSplit/>
          <w:jc w:val="center"/>
        </w:trPr>
        <w:tc>
          <w:tcPr>
            <w:tcW w:w="1778" w:type="pct"/>
            <w:shd w:val="clear" w:color="auto" w:fill="E6E5E5" w:themeFill="background2"/>
          </w:tcPr>
          <w:p w14:paraId="1F7710EA" w14:textId="77777777" w:rsidR="00497EDE" w:rsidRPr="000872C8" w:rsidRDefault="00497EDE" w:rsidP="009642CA">
            <w:pPr>
              <w:rPr>
                <w:rFonts w:eastAsia="MS Mincho"/>
                <w:sz w:val="18"/>
                <w:szCs w:val="20"/>
              </w:rPr>
            </w:pPr>
            <w:r w:rsidRPr="000872C8">
              <w:rPr>
                <w:rFonts w:eastAsia="MS Mincho"/>
                <w:sz w:val="18"/>
                <w:szCs w:val="20"/>
              </w:rPr>
              <w:t>Unit</w:t>
            </w:r>
          </w:p>
        </w:tc>
        <w:tc>
          <w:tcPr>
            <w:tcW w:w="3222" w:type="pct"/>
            <w:shd w:val="clear" w:color="auto" w:fill="auto"/>
          </w:tcPr>
          <w:p w14:paraId="35D0B5C1" w14:textId="77777777" w:rsidR="00497EDE" w:rsidRPr="000872C8" w:rsidRDefault="00497EDE" w:rsidP="009642CA">
            <w:pPr>
              <w:rPr>
                <w:rFonts w:eastAsia="MS Mincho"/>
                <w:sz w:val="18"/>
                <w:szCs w:val="20"/>
              </w:rPr>
            </w:pPr>
            <w:r w:rsidRPr="000872C8">
              <w:rPr>
                <w:rFonts w:eastAsia="MS Mincho"/>
                <w:sz w:val="18"/>
                <w:szCs w:val="20"/>
              </w:rPr>
              <w:t>percentage</w:t>
            </w:r>
          </w:p>
        </w:tc>
      </w:tr>
      <w:tr w:rsidR="00497EDE" w:rsidRPr="00205EC3" w14:paraId="67D0F3C4" w14:textId="77777777" w:rsidTr="003F2414">
        <w:trPr>
          <w:cantSplit/>
          <w:jc w:val="center"/>
        </w:trPr>
        <w:tc>
          <w:tcPr>
            <w:tcW w:w="1778" w:type="pct"/>
            <w:shd w:val="clear" w:color="auto" w:fill="E6E5E5" w:themeFill="background2"/>
          </w:tcPr>
          <w:p w14:paraId="0ADC55B1" w14:textId="77777777" w:rsidR="00497EDE" w:rsidRPr="000872C8" w:rsidRDefault="00497EDE" w:rsidP="009642CA">
            <w:pPr>
              <w:rPr>
                <w:rFonts w:eastAsia="MS Mincho"/>
                <w:sz w:val="18"/>
                <w:szCs w:val="20"/>
              </w:rPr>
            </w:pPr>
            <w:r w:rsidRPr="000872C8">
              <w:rPr>
                <w:rFonts w:eastAsia="MS Mincho"/>
                <w:sz w:val="18"/>
                <w:szCs w:val="20"/>
              </w:rPr>
              <w:t>Description</w:t>
            </w:r>
          </w:p>
        </w:tc>
        <w:tc>
          <w:tcPr>
            <w:tcW w:w="3222" w:type="pct"/>
            <w:shd w:val="clear" w:color="auto" w:fill="auto"/>
          </w:tcPr>
          <w:p w14:paraId="41D01C0D" w14:textId="77777777" w:rsidR="00497EDE" w:rsidRPr="00496CFE" w:rsidRDefault="00497EDE" w:rsidP="009642CA">
            <w:pPr>
              <w:rPr>
                <w:rFonts w:eastAsia="MS Mincho"/>
                <w:sz w:val="18"/>
                <w:szCs w:val="20"/>
              </w:rPr>
            </w:pPr>
            <w:r w:rsidRPr="00496CFE">
              <w:rPr>
                <w:rFonts w:eastAsia="MS Mincho"/>
                <w:sz w:val="18"/>
                <w:szCs w:val="20"/>
              </w:rPr>
              <w:t>Share of biogas users that uses biogas at least once per day for cooking in year y</w:t>
            </w:r>
          </w:p>
        </w:tc>
      </w:tr>
      <w:tr w:rsidR="00497EDE" w:rsidRPr="00205EC3" w14:paraId="27BB54A5" w14:textId="77777777" w:rsidTr="003F2414">
        <w:trPr>
          <w:cantSplit/>
          <w:jc w:val="center"/>
        </w:trPr>
        <w:tc>
          <w:tcPr>
            <w:tcW w:w="1778" w:type="pct"/>
            <w:shd w:val="clear" w:color="auto" w:fill="E6E5E5" w:themeFill="background2"/>
          </w:tcPr>
          <w:p w14:paraId="56248643" w14:textId="77777777" w:rsidR="00497EDE" w:rsidRPr="000872C8" w:rsidRDefault="00497EDE" w:rsidP="009642CA">
            <w:pPr>
              <w:rPr>
                <w:rFonts w:eastAsia="MS Mincho"/>
                <w:sz w:val="18"/>
                <w:szCs w:val="20"/>
              </w:rPr>
            </w:pPr>
            <w:r w:rsidRPr="000872C8">
              <w:rPr>
                <w:rFonts w:eastAsia="MS Mincho"/>
                <w:sz w:val="18"/>
                <w:szCs w:val="20"/>
              </w:rPr>
              <w:t>Measured/calculated</w:t>
            </w:r>
          </w:p>
          <w:p w14:paraId="523F8CEF" w14:textId="77777777" w:rsidR="00497EDE" w:rsidRPr="000872C8" w:rsidRDefault="00497EDE" w:rsidP="009642CA">
            <w:pPr>
              <w:rPr>
                <w:rFonts w:eastAsia="MS Mincho"/>
                <w:sz w:val="18"/>
                <w:szCs w:val="20"/>
              </w:rPr>
            </w:pPr>
            <w:r w:rsidRPr="000872C8">
              <w:rPr>
                <w:rFonts w:eastAsia="MS Mincho"/>
                <w:sz w:val="18"/>
                <w:szCs w:val="20"/>
              </w:rPr>
              <w:t>/</w:t>
            </w:r>
            <w:proofErr w:type="gramStart"/>
            <w:r w:rsidRPr="000872C8">
              <w:rPr>
                <w:rFonts w:eastAsia="MS Mincho"/>
                <w:sz w:val="18"/>
                <w:szCs w:val="20"/>
              </w:rPr>
              <w:t>default</w:t>
            </w:r>
            <w:proofErr w:type="gramEnd"/>
          </w:p>
        </w:tc>
        <w:tc>
          <w:tcPr>
            <w:tcW w:w="3222" w:type="pct"/>
            <w:shd w:val="clear" w:color="auto" w:fill="auto"/>
          </w:tcPr>
          <w:p w14:paraId="6B0E896F" w14:textId="3C57E38D" w:rsidR="00497EDE" w:rsidRPr="00496CFE" w:rsidRDefault="00497EDE" w:rsidP="009642CA">
            <w:pPr>
              <w:rPr>
                <w:rFonts w:eastAsia="MS Mincho"/>
                <w:sz w:val="18"/>
                <w:szCs w:val="20"/>
              </w:rPr>
            </w:pPr>
            <w:r w:rsidRPr="00496CFE">
              <w:rPr>
                <w:rFonts w:eastAsia="MS Mincho"/>
                <w:sz w:val="18"/>
                <w:szCs w:val="20"/>
              </w:rPr>
              <w:t>Measured using survey methods</w:t>
            </w:r>
            <w:r w:rsidR="00760957" w:rsidRPr="00496CFE">
              <w:rPr>
                <w:rFonts w:eastAsia="MS Mincho"/>
                <w:sz w:val="18"/>
                <w:szCs w:val="20"/>
              </w:rPr>
              <w:t>: CMS survey</w:t>
            </w:r>
          </w:p>
        </w:tc>
      </w:tr>
      <w:tr w:rsidR="00497EDE" w:rsidRPr="00205EC3" w14:paraId="5D243007" w14:textId="77777777" w:rsidTr="003F2414">
        <w:trPr>
          <w:cantSplit/>
          <w:jc w:val="center"/>
        </w:trPr>
        <w:tc>
          <w:tcPr>
            <w:tcW w:w="1778" w:type="pct"/>
            <w:shd w:val="clear" w:color="auto" w:fill="E6E5E5" w:themeFill="background2"/>
          </w:tcPr>
          <w:p w14:paraId="58AB1861" w14:textId="77777777" w:rsidR="00497EDE" w:rsidRPr="000872C8" w:rsidRDefault="00497EDE" w:rsidP="009642CA">
            <w:pPr>
              <w:rPr>
                <w:rFonts w:eastAsia="MS Mincho"/>
                <w:sz w:val="18"/>
                <w:szCs w:val="20"/>
              </w:rPr>
            </w:pPr>
            <w:r w:rsidRPr="000872C8">
              <w:rPr>
                <w:rFonts w:eastAsia="MS Mincho"/>
                <w:sz w:val="18"/>
                <w:szCs w:val="20"/>
              </w:rPr>
              <w:t>Source of data</w:t>
            </w:r>
          </w:p>
        </w:tc>
        <w:tc>
          <w:tcPr>
            <w:tcW w:w="3222" w:type="pct"/>
            <w:shd w:val="clear" w:color="auto" w:fill="auto"/>
          </w:tcPr>
          <w:p w14:paraId="36D3244B" w14:textId="272720BD" w:rsidR="00497EDE" w:rsidRPr="00496CFE" w:rsidRDefault="00497EDE" w:rsidP="00997C14">
            <w:pPr>
              <w:jc w:val="both"/>
              <w:rPr>
                <w:rFonts w:eastAsia="MS Mincho"/>
                <w:sz w:val="18"/>
                <w:szCs w:val="20"/>
              </w:rPr>
            </w:pPr>
            <w:r w:rsidRPr="00496CFE">
              <w:rPr>
                <w:rFonts w:eastAsia="MS Mincho"/>
                <w:sz w:val="18"/>
                <w:szCs w:val="20"/>
              </w:rPr>
              <w:t xml:space="preserve">Excel file </w:t>
            </w:r>
            <w:r w:rsidR="00AB5E3B" w:rsidRPr="00496CFE">
              <w:rPr>
                <w:rFonts w:eastAsia="MS Mincho"/>
                <w:sz w:val="18"/>
                <w:szCs w:val="20"/>
              </w:rPr>
              <w:t>CPIII MP</w:t>
            </w:r>
            <w:r w:rsidR="00D9673B" w:rsidRPr="00496CFE">
              <w:rPr>
                <w:rFonts w:eastAsia="MS Mincho"/>
                <w:sz w:val="18"/>
                <w:szCs w:val="20"/>
              </w:rPr>
              <w:t>V</w:t>
            </w:r>
            <w:r w:rsidRPr="00496CFE">
              <w:rPr>
                <w:rFonts w:eastAsia="MS Mincho"/>
                <w:sz w:val="18"/>
                <w:szCs w:val="20"/>
              </w:rPr>
              <w:t xml:space="preserve"> spreadsheet </w:t>
            </w:r>
            <w:r w:rsidR="0060343F" w:rsidRPr="00496CFE">
              <w:rPr>
                <w:rFonts w:eastAsia="MS Mincho"/>
                <w:sz w:val="18"/>
                <w:szCs w:val="20"/>
              </w:rPr>
              <w:t xml:space="preserve">tab </w:t>
            </w:r>
            <w:r w:rsidRPr="00496CFE">
              <w:rPr>
                <w:rFonts w:eastAsia="MS Mincho"/>
                <w:sz w:val="18"/>
                <w:szCs w:val="20"/>
              </w:rPr>
              <w:t>SDG2&amp;7 calculation</w:t>
            </w:r>
            <w:r w:rsidR="000D3A7A" w:rsidRPr="00496CFE">
              <w:rPr>
                <w:rFonts w:eastAsia="MS Mincho"/>
                <w:sz w:val="18"/>
                <w:szCs w:val="20"/>
              </w:rPr>
              <w:t>, cell F1</w:t>
            </w:r>
            <w:r w:rsidR="0060343F" w:rsidRPr="00496CFE">
              <w:rPr>
                <w:rFonts w:eastAsia="MS Mincho"/>
                <w:sz w:val="18"/>
                <w:szCs w:val="20"/>
              </w:rPr>
              <w:t>7</w:t>
            </w:r>
            <w:r w:rsidR="007C2C19" w:rsidRPr="00496CFE">
              <w:rPr>
                <w:rFonts w:eastAsia="MS Mincho"/>
                <w:sz w:val="18"/>
                <w:szCs w:val="20"/>
              </w:rPr>
              <w:t xml:space="preserve"> and </w:t>
            </w:r>
            <w:r w:rsidR="002E16C5" w:rsidRPr="009B057B">
              <w:rPr>
                <w:rFonts w:eastAsia="MS Mincho"/>
                <w:sz w:val="18"/>
                <w:szCs w:val="20"/>
              </w:rPr>
              <w:t>Combined_Data_NBP_</w:t>
            </w:r>
            <w:r w:rsidR="002E16C5">
              <w:rPr>
                <w:rFonts w:eastAsia="MS Mincho"/>
                <w:sz w:val="18"/>
                <w:szCs w:val="20"/>
              </w:rPr>
              <w:t>US-CMS-PFT_</w:t>
            </w:r>
            <w:r w:rsidR="002E16C5" w:rsidRPr="009B057B">
              <w:rPr>
                <w:rFonts w:eastAsia="MS Mincho"/>
                <w:sz w:val="18"/>
                <w:szCs w:val="20"/>
              </w:rPr>
              <w:t>CP3MP</w:t>
            </w:r>
            <w:r w:rsidR="002E16C5">
              <w:rPr>
                <w:rFonts w:eastAsia="MS Mincho"/>
                <w:sz w:val="18"/>
                <w:szCs w:val="20"/>
              </w:rPr>
              <w:t>5</w:t>
            </w:r>
            <w:r w:rsidR="002E16C5" w:rsidRPr="009B057B">
              <w:rPr>
                <w:rFonts w:eastAsia="MS Mincho"/>
                <w:sz w:val="18"/>
                <w:szCs w:val="20"/>
              </w:rPr>
              <w:t>_</w:t>
            </w:r>
            <w:proofErr w:type="gramStart"/>
            <w:r w:rsidR="002E16C5" w:rsidRPr="009B057B">
              <w:rPr>
                <w:rFonts w:eastAsia="MS Mincho"/>
                <w:sz w:val="18"/>
                <w:szCs w:val="20"/>
              </w:rPr>
              <w:t>202</w:t>
            </w:r>
            <w:r w:rsidR="002E16C5">
              <w:rPr>
                <w:rFonts w:eastAsia="MS Mincho"/>
                <w:sz w:val="18"/>
                <w:szCs w:val="20"/>
              </w:rPr>
              <w:t>4</w:t>
            </w:r>
            <w:r w:rsidR="002E3F7B" w:rsidRPr="00496CFE">
              <w:rPr>
                <w:rFonts w:eastAsia="MS Mincho"/>
                <w:color w:val="auto"/>
                <w:sz w:val="18"/>
                <w:szCs w:val="18"/>
              </w:rPr>
              <w:t>,Tab</w:t>
            </w:r>
            <w:proofErr w:type="gramEnd"/>
            <w:r w:rsidR="002E3F7B" w:rsidRPr="00496CFE">
              <w:rPr>
                <w:rFonts w:eastAsia="MS Mincho"/>
                <w:color w:val="auto"/>
                <w:sz w:val="18"/>
                <w:szCs w:val="18"/>
              </w:rPr>
              <w:t xml:space="preserve">: </w:t>
            </w:r>
            <w:proofErr w:type="spellStart"/>
            <w:r w:rsidR="002E3F7B" w:rsidRPr="00496CFE">
              <w:rPr>
                <w:rFonts w:eastAsia="MS Mincho"/>
                <w:color w:val="auto"/>
                <w:sz w:val="18"/>
                <w:szCs w:val="18"/>
              </w:rPr>
              <w:t>CMS_Analysis</w:t>
            </w:r>
            <w:proofErr w:type="spellEnd"/>
            <w:r w:rsidR="002E3F7B" w:rsidRPr="00496CFE">
              <w:rPr>
                <w:rFonts w:eastAsia="MS Mincho"/>
                <w:color w:val="auto"/>
                <w:sz w:val="18"/>
                <w:szCs w:val="18"/>
              </w:rPr>
              <w:t>, cell D</w:t>
            </w:r>
            <w:r w:rsidR="00B428D1" w:rsidRPr="00496CFE">
              <w:rPr>
                <w:rFonts w:eastAsia="MS Mincho"/>
                <w:color w:val="auto"/>
                <w:sz w:val="18"/>
                <w:szCs w:val="18"/>
              </w:rPr>
              <w:t>4</w:t>
            </w:r>
            <w:r w:rsidR="00280064">
              <w:rPr>
                <w:rFonts w:eastAsia="MS Mincho"/>
                <w:color w:val="auto"/>
                <w:sz w:val="18"/>
                <w:szCs w:val="18"/>
              </w:rPr>
              <w:t>6</w:t>
            </w:r>
            <w:r w:rsidR="002E3F7B" w:rsidRPr="00496CFE">
              <w:rPr>
                <w:rFonts w:eastAsia="MS Mincho"/>
                <w:color w:val="auto"/>
                <w:sz w:val="18"/>
                <w:szCs w:val="18"/>
              </w:rPr>
              <w:t>.</w:t>
            </w:r>
          </w:p>
        </w:tc>
      </w:tr>
      <w:tr w:rsidR="00497EDE" w:rsidRPr="00205EC3" w14:paraId="4E59F069" w14:textId="77777777" w:rsidTr="003F2414">
        <w:trPr>
          <w:cantSplit/>
          <w:jc w:val="center"/>
        </w:trPr>
        <w:tc>
          <w:tcPr>
            <w:tcW w:w="1778" w:type="pct"/>
            <w:shd w:val="clear" w:color="auto" w:fill="E6E5E5" w:themeFill="background2"/>
          </w:tcPr>
          <w:p w14:paraId="50537421" w14:textId="77777777" w:rsidR="00497EDE" w:rsidRPr="000872C8" w:rsidRDefault="00497EDE" w:rsidP="009642CA">
            <w:pPr>
              <w:rPr>
                <w:rFonts w:eastAsia="MS Mincho"/>
                <w:sz w:val="18"/>
                <w:szCs w:val="20"/>
              </w:rPr>
            </w:pPr>
            <w:r w:rsidRPr="002D3F7B">
              <w:rPr>
                <w:rFonts w:eastAsia="MS Mincho"/>
                <w:sz w:val="18"/>
                <w:szCs w:val="20"/>
              </w:rPr>
              <w:t>Value(s) of monitored parameter</w:t>
            </w:r>
          </w:p>
        </w:tc>
        <w:tc>
          <w:tcPr>
            <w:tcW w:w="3222" w:type="pct"/>
            <w:shd w:val="clear" w:color="auto" w:fill="auto"/>
          </w:tcPr>
          <w:p w14:paraId="2C9AEBEF" w14:textId="16009BA8" w:rsidR="00497EDE" w:rsidRPr="000872C8" w:rsidRDefault="00497EDE" w:rsidP="009642CA">
            <w:pPr>
              <w:rPr>
                <w:rFonts w:eastAsia="MS Mincho"/>
                <w:sz w:val="18"/>
                <w:szCs w:val="20"/>
              </w:rPr>
            </w:pPr>
            <w:r w:rsidRPr="000872C8">
              <w:rPr>
                <w:rFonts w:eastAsia="MS Mincho"/>
                <w:sz w:val="18"/>
                <w:szCs w:val="20"/>
              </w:rPr>
              <w:t>9</w:t>
            </w:r>
            <w:r w:rsidR="001E1569">
              <w:rPr>
                <w:rFonts w:eastAsia="MS Mincho"/>
                <w:sz w:val="18"/>
                <w:szCs w:val="20"/>
              </w:rPr>
              <w:t>8</w:t>
            </w:r>
            <w:r w:rsidR="00D87524">
              <w:rPr>
                <w:rFonts w:eastAsia="MS Mincho"/>
                <w:sz w:val="18"/>
                <w:szCs w:val="20"/>
              </w:rPr>
              <w:t>.</w:t>
            </w:r>
            <w:r w:rsidR="00626103">
              <w:rPr>
                <w:rFonts w:eastAsia="MS Mincho"/>
                <w:sz w:val="18"/>
                <w:szCs w:val="20"/>
              </w:rPr>
              <w:t>44</w:t>
            </w:r>
            <w:r w:rsidRPr="000872C8">
              <w:rPr>
                <w:rFonts w:eastAsia="MS Mincho"/>
                <w:sz w:val="18"/>
                <w:szCs w:val="20"/>
              </w:rPr>
              <w:t>%</w:t>
            </w:r>
          </w:p>
        </w:tc>
      </w:tr>
      <w:tr w:rsidR="00497EDE" w:rsidRPr="00205EC3" w14:paraId="4D24A796" w14:textId="77777777" w:rsidTr="003F2414">
        <w:trPr>
          <w:cantSplit/>
          <w:jc w:val="center"/>
        </w:trPr>
        <w:tc>
          <w:tcPr>
            <w:tcW w:w="1778" w:type="pct"/>
            <w:shd w:val="clear" w:color="auto" w:fill="E6E5E5" w:themeFill="background2"/>
          </w:tcPr>
          <w:p w14:paraId="6B68DC03" w14:textId="77777777" w:rsidR="00497EDE" w:rsidRPr="000872C8" w:rsidRDefault="00497EDE" w:rsidP="009642CA">
            <w:pPr>
              <w:rPr>
                <w:rFonts w:eastAsia="MS Mincho"/>
                <w:sz w:val="18"/>
                <w:szCs w:val="20"/>
              </w:rPr>
            </w:pPr>
            <w:r w:rsidRPr="000872C8">
              <w:rPr>
                <w:rFonts w:eastAsia="MS Mincho"/>
                <w:sz w:val="18"/>
                <w:szCs w:val="20"/>
              </w:rPr>
              <w:t>Monitoring equipment</w:t>
            </w:r>
          </w:p>
        </w:tc>
        <w:tc>
          <w:tcPr>
            <w:tcW w:w="3222" w:type="pct"/>
            <w:shd w:val="clear" w:color="auto" w:fill="auto"/>
          </w:tcPr>
          <w:p w14:paraId="30CD4033" w14:textId="66C1B90F" w:rsidR="00497EDE" w:rsidRPr="000872C8" w:rsidRDefault="00D22B7D" w:rsidP="009642CA">
            <w:pPr>
              <w:rPr>
                <w:rFonts w:eastAsia="MS Mincho"/>
                <w:sz w:val="18"/>
                <w:szCs w:val="20"/>
              </w:rPr>
            </w:pPr>
            <w:r>
              <w:rPr>
                <w:rFonts w:eastAsia="MS Mincho"/>
                <w:sz w:val="18"/>
                <w:szCs w:val="20"/>
              </w:rPr>
              <w:t>Questionnaire</w:t>
            </w:r>
          </w:p>
        </w:tc>
      </w:tr>
      <w:tr w:rsidR="00497EDE" w:rsidRPr="00205EC3" w14:paraId="717925CB" w14:textId="77777777" w:rsidTr="003F2414">
        <w:trPr>
          <w:cantSplit/>
          <w:jc w:val="center"/>
        </w:trPr>
        <w:tc>
          <w:tcPr>
            <w:tcW w:w="1778" w:type="pct"/>
            <w:shd w:val="clear" w:color="auto" w:fill="E6E5E5" w:themeFill="background2"/>
          </w:tcPr>
          <w:p w14:paraId="123E1523" w14:textId="77777777" w:rsidR="00497EDE" w:rsidRPr="000872C8" w:rsidRDefault="00497EDE" w:rsidP="009642CA">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72BDABEA" w14:textId="77777777" w:rsidR="00497EDE" w:rsidRPr="000872C8" w:rsidRDefault="00497EDE" w:rsidP="009642CA">
            <w:pPr>
              <w:rPr>
                <w:rFonts w:eastAsia="MS Mincho"/>
                <w:sz w:val="18"/>
                <w:szCs w:val="20"/>
              </w:rPr>
            </w:pPr>
            <w:r w:rsidRPr="000872C8">
              <w:rPr>
                <w:rFonts w:eastAsia="MS Mincho"/>
                <w:sz w:val="18"/>
                <w:szCs w:val="20"/>
              </w:rPr>
              <w:t>Annual</w:t>
            </w:r>
          </w:p>
        </w:tc>
      </w:tr>
      <w:tr w:rsidR="00497EDE" w:rsidRPr="00205EC3" w14:paraId="354AB058" w14:textId="77777777" w:rsidTr="003F2414">
        <w:trPr>
          <w:cantSplit/>
          <w:jc w:val="center"/>
        </w:trPr>
        <w:tc>
          <w:tcPr>
            <w:tcW w:w="1778" w:type="pct"/>
            <w:shd w:val="clear" w:color="auto" w:fill="E6E5E5" w:themeFill="background2"/>
          </w:tcPr>
          <w:p w14:paraId="4FABCB44" w14:textId="77777777" w:rsidR="00497EDE" w:rsidRPr="000872C8" w:rsidRDefault="00497EDE" w:rsidP="009642CA">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0CA1C68C" w14:textId="77777777" w:rsidR="00497EDE" w:rsidRPr="000872C8" w:rsidRDefault="00497EDE" w:rsidP="009642CA">
            <w:pPr>
              <w:rPr>
                <w:rFonts w:eastAsia="MS Mincho"/>
                <w:sz w:val="18"/>
                <w:szCs w:val="20"/>
              </w:rPr>
            </w:pPr>
            <w:r w:rsidRPr="000872C8">
              <w:rPr>
                <w:rFonts w:eastAsia="MS Mincho"/>
                <w:sz w:val="18"/>
                <w:szCs w:val="20"/>
              </w:rPr>
              <w:t>N/A</w:t>
            </w:r>
          </w:p>
        </w:tc>
      </w:tr>
      <w:tr w:rsidR="00497EDE" w:rsidRPr="00205EC3" w14:paraId="7E3F1F6A" w14:textId="77777777" w:rsidTr="003F2414">
        <w:trPr>
          <w:cantSplit/>
          <w:jc w:val="center"/>
        </w:trPr>
        <w:tc>
          <w:tcPr>
            <w:tcW w:w="1778" w:type="pct"/>
            <w:shd w:val="clear" w:color="auto" w:fill="E6E5E5" w:themeFill="background2"/>
          </w:tcPr>
          <w:p w14:paraId="0D5BDE63" w14:textId="77777777" w:rsidR="00497EDE" w:rsidRPr="000872C8" w:rsidRDefault="00497EDE" w:rsidP="009642CA">
            <w:pPr>
              <w:rPr>
                <w:rFonts w:eastAsia="MS Mincho"/>
                <w:sz w:val="18"/>
                <w:szCs w:val="20"/>
              </w:rPr>
            </w:pPr>
            <w:r w:rsidRPr="000872C8">
              <w:rPr>
                <w:rFonts w:eastAsia="MS Mincho"/>
                <w:sz w:val="18"/>
                <w:szCs w:val="20"/>
              </w:rPr>
              <w:t>QA/QC procedures:</w:t>
            </w:r>
          </w:p>
        </w:tc>
        <w:tc>
          <w:tcPr>
            <w:tcW w:w="3222" w:type="pct"/>
            <w:shd w:val="clear" w:color="auto" w:fill="auto"/>
          </w:tcPr>
          <w:p w14:paraId="186F3B35" w14:textId="77777777" w:rsidR="00497EDE" w:rsidRPr="000872C8" w:rsidRDefault="00497EDE" w:rsidP="009642CA">
            <w:pPr>
              <w:rPr>
                <w:rFonts w:eastAsia="MS Mincho"/>
                <w:sz w:val="18"/>
                <w:szCs w:val="20"/>
              </w:rPr>
            </w:pPr>
            <w:r w:rsidRPr="000872C8">
              <w:rPr>
                <w:rFonts w:eastAsia="MS Mincho"/>
                <w:sz w:val="18"/>
                <w:szCs w:val="20"/>
              </w:rPr>
              <w:t>Transparent data analysis and reporting</w:t>
            </w:r>
          </w:p>
        </w:tc>
      </w:tr>
      <w:tr w:rsidR="00497EDE" w:rsidRPr="00205EC3" w14:paraId="1E7A55A1" w14:textId="77777777" w:rsidTr="003F2414">
        <w:trPr>
          <w:cantSplit/>
          <w:jc w:val="center"/>
        </w:trPr>
        <w:tc>
          <w:tcPr>
            <w:tcW w:w="1778" w:type="pct"/>
            <w:shd w:val="clear" w:color="auto" w:fill="E6E5E5" w:themeFill="background2"/>
          </w:tcPr>
          <w:p w14:paraId="56A52A6E" w14:textId="77777777" w:rsidR="00497EDE" w:rsidRPr="000872C8" w:rsidRDefault="00497EDE" w:rsidP="009642CA">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1959A0CB" w14:textId="77777777" w:rsidR="00497EDE" w:rsidRPr="000872C8" w:rsidRDefault="00497EDE" w:rsidP="009642CA">
            <w:pPr>
              <w:rPr>
                <w:rFonts w:eastAsia="MS Mincho"/>
                <w:sz w:val="18"/>
                <w:szCs w:val="20"/>
              </w:rPr>
            </w:pPr>
            <w:r w:rsidRPr="000872C8">
              <w:rPr>
                <w:rFonts w:eastAsia="MS Mincho"/>
                <w:sz w:val="18"/>
                <w:szCs w:val="20"/>
              </w:rPr>
              <w:t>Annual</w:t>
            </w:r>
          </w:p>
        </w:tc>
      </w:tr>
      <w:tr w:rsidR="00497EDE" w:rsidRPr="00205EC3" w14:paraId="1211AC58" w14:textId="77777777" w:rsidTr="003F2414">
        <w:trPr>
          <w:cantSplit/>
          <w:jc w:val="center"/>
        </w:trPr>
        <w:tc>
          <w:tcPr>
            <w:tcW w:w="1778" w:type="pct"/>
            <w:shd w:val="clear" w:color="auto" w:fill="E6E5E5" w:themeFill="background2"/>
          </w:tcPr>
          <w:p w14:paraId="5633B8B6" w14:textId="77777777" w:rsidR="00497EDE" w:rsidRPr="000872C8" w:rsidRDefault="00497EDE" w:rsidP="009642CA">
            <w:pPr>
              <w:rPr>
                <w:rFonts w:eastAsia="MS Mincho"/>
                <w:sz w:val="18"/>
                <w:szCs w:val="20"/>
              </w:rPr>
            </w:pPr>
            <w:r w:rsidRPr="000872C8">
              <w:rPr>
                <w:rFonts w:eastAsia="MS Mincho"/>
                <w:sz w:val="18"/>
                <w:szCs w:val="20"/>
              </w:rPr>
              <w:t>Purpose of data</w:t>
            </w:r>
          </w:p>
        </w:tc>
        <w:tc>
          <w:tcPr>
            <w:tcW w:w="3222" w:type="pct"/>
            <w:shd w:val="clear" w:color="auto" w:fill="auto"/>
          </w:tcPr>
          <w:p w14:paraId="1941F2F0" w14:textId="77777777" w:rsidR="00497EDE" w:rsidRPr="000872C8" w:rsidRDefault="00497EDE" w:rsidP="009642CA">
            <w:pPr>
              <w:rPr>
                <w:rFonts w:eastAsia="MS Mincho"/>
                <w:sz w:val="18"/>
                <w:szCs w:val="20"/>
              </w:rPr>
            </w:pPr>
            <w:r w:rsidRPr="000872C8">
              <w:rPr>
                <w:rFonts w:eastAsia="MS Mincho"/>
                <w:sz w:val="18"/>
                <w:szCs w:val="20"/>
              </w:rPr>
              <w:t>Calculation of SDG contribution</w:t>
            </w:r>
          </w:p>
        </w:tc>
      </w:tr>
      <w:tr w:rsidR="00497EDE" w:rsidRPr="00205EC3" w14:paraId="7EFAF2FE" w14:textId="77777777" w:rsidTr="003F2414">
        <w:trPr>
          <w:cantSplit/>
          <w:jc w:val="center"/>
        </w:trPr>
        <w:tc>
          <w:tcPr>
            <w:tcW w:w="1778" w:type="pct"/>
            <w:shd w:val="clear" w:color="auto" w:fill="E6E5E5" w:themeFill="background2"/>
          </w:tcPr>
          <w:p w14:paraId="4B0D6690" w14:textId="77777777" w:rsidR="00497EDE" w:rsidRPr="000872C8" w:rsidRDefault="00497EDE" w:rsidP="009642CA">
            <w:pPr>
              <w:rPr>
                <w:rFonts w:eastAsia="MS Mincho"/>
                <w:sz w:val="18"/>
                <w:szCs w:val="20"/>
              </w:rPr>
            </w:pPr>
            <w:r w:rsidRPr="000872C8">
              <w:rPr>
                <w:rFonts w:eastAsia="MS Mincho"/>
                <w:sz w:val="18"/>
                <w:szCs w:val="20"/>
              </w:rPr>
              <w:t>Additional comment</w:t>
            </w:r>
          </w:p>
        </w:tc>
        <w:tc>
          <w:tcPr>
            <w:tcW w:w="3222" w:type="pct"/>
            <w:shd w:val="clear" w:color="auto" w:fill="auto"/>
          </w:tcPr>
          <w:p w14:paraId="5C247DCC" w14:textId="30E56930" w:rsidR="00497EDE" w:rsidRPr="000872C8" w:rsidRDefault="0027183B" w:rsidP="00496CFE">
            <w:pPr>
              <w:jc w:val="both"/>
              <w:rPr>
                <w:rFonts w:eastAsia="MS Mincho"/>
                <w:sz w:val="18"/>
                <w:szCs w:val="20"/>
              </w:rPr>
            </w:pPr>
            <w:r>
              <w:rPr>
                <w:rFonts w:eastAsia="MS Mincho"/>
                <w:sz w:val="18"/>
                <w:szCs w:val="20"/>
              </w:rPr>
              <w:t>In the CMS survey question No</w:t>
            </w:r>
            <w:r w:rsidR="00162515">
              <w:rPr>
                <w:rFonts w:eastAsia="MS Mincho"/>
                <w:sz w:val="18"/>
                <w:szCs w:val="20"/>
              </w:rPr>
              <w:t>48</w:t>
            </w:r>
            <w:r w:rsidR="008B5576">
              <w:rPr>
                <w:rFonts w:eastAsia="MS Mincho"/>
                <w:sz w:val="18"/>
                <w:szCs w:val="20"/>
              </w:rPr>
              <w:t>:</w:t>
            </w:r>
            <w:r w:rsidR="00496CFE">
              <w:rPr>
                <w:rFonts w:eastAsia="MS Mincho"/>
                <w:sz w:val="18"/>
                <w:szCs w:val="20"/>
              </w:rPr>
              <w:t xml:space="preserve"> </w:t>
            </w:r>
            <w:r w:rsidR="00322288">
              <w:rPr>
                <w:rFonts w:eastAsia="MS Mincho"/>
                <w:sz w:val="18"/>
                <w:szCs w:val="20"/>
              </w:rPr>
              <w:t>Which types of biogas stove do you have now</w:t>
            </w:r>
            <w:r w:rsidR="00033CDF">
              <w:rPr>
                <w:rFonts w:eastAsia="MS Mincho"/>
                <w:sz w:val="18"/>
                <w:szCs w:val="20"/>
              </w:rPr>
              <w:t>?</w:t>
            </w:r>
            <w:r w:rsidR="008B5576">
              <w:rPr>
                <w:rFonts w:eastAsia="MS Mincho"/>
                <w:sz w:val="18"/>
                <w:szCs w:val="20"/>
              </w:rPr>
              <w:t xml:space="preserve"> Then, </w:t>
            </w:r>
            <w:r w:rsidR="00033CDF">
              <w:rPr>
                <w:rFonts w:eastAsia="MS Mincho"/>
                <w:sz w:val="18"/>
                <w:szCs w:val="20"/>
              </w:rPr>
              <w:t>Q5</w:t>
            </w:r>
            <w:r w:rsidR="00344226">
              <w:rPr>
                <w:rFonts w:eastAsia="MS Mincho"/>
                <w:sz w:val="18"/>
                <w:szCs w:val="20"/>
              </w:rPr>
              <w:t>0</w:t>
            </w:r>
            <w:r w:rsidR="006C5D2C">
              <w:rPr>
                <w:rFonts w:eastAsia="MS Mincho"/>
                <w:sz w:val="18"/>
                <w:szCs w:val="20"/>
              </w:rPr>
              <w:t>&amp;Q</w:t>
            </w:r>
            <w:r w:rsidR="00344226">
              <w:rPr>
                <w:rFonts w:eastAsia="MS Mincho"/>
                <w:sz w:val="18"/>
                <w:szCs w:val="20"/>
              </w:rPr>
              <w:t>51</w:t>
            </w:r>
            <w:r w:rsidR="006C5D2C">
              <w:rPr>
                <w:rFonts w:eastAsia="MS Mincho"/>
                <w:sz w:val="18"/>
                <w:szCs w:val="20"/>
              </w:rPr>
              <w:t>; Q52&amp;Q53</w:t>
            </w:r>
            <w:r w:rsidR="00966A02">
              <w:rPr>
                <w:rFonts w:eastAsia="MS Mincho"/>
                <w:sz w:val="18"/>
                <w:szCs w:val="20"/>
              </w:rPr>
              <w:t>; Q54&amp;Q55</w:t>
            </w:r>
            <w:r w:rsidR="00A55D91">
              <w:rPr>
                <w:rFonts w:eastAsia="MS Mincho"/>
                <w:sz w:val="18"/>
                <w:szCs w:val="20"/>
              </w:rPr>
              <w:t>, Q56&amp;Q57</w:t>
            </w:r>
            <w:r w:rsidR="00C11FF1">
              <w:rPr>
                <w:rFonts w:eastAsia="MS Mincho"/>
                <w:sz w:val="18"/>
                <w:szCs w:val="20"/>
              </w:rPr>
              <w:t xml:space="preserve"> asking about number of diffe</w:t>
            </w:r>
            <w:r w:rsidR="00DB24E2">
              <w:rPr>
                <w:rFonts w:eastAsia="MS Mincho"/>
                <w:sz w:val="18"/>
                <w:szCs w:val="20"/>
              </w:rPr>
              <w:t>re</w:t>
            </w:r>
            <w:r w:rsidR="00C11FF1">
              <w:rPr>
                <w:rFonts w:eastAsia="MS Mincho"/>
                <w:sz w:val="18"/>
                <w:szCs w:val="20"/>
              </w:rPr>
              <w:t>n</w:t>
            </w:r>
            <w:r w:rsidR="00DB24E2">
              <w:rPr>
                <w:rFonts w:eastAsia="MS Mincho"/>
                <w:sz w:val="18"/>
                <w:szCs w:val="20"/>
              </w:rPr>
              <w:t xml:space="preserve">ce type of </w:t>
            </w:r>
            <w:r w:rsidR="00344226">
              <w:rPr>
                <w:rFonts w:eastAsia="MS Mincho"/>
                <w:sz w:val="18"/>
                <w:szCs w:val="20"/>
              </w:rPr>
              <w:t>biogas stove</w:t>
            </w:r>
            <w:r w:rsidR="00D47B81">
              <w:rPr>
                <w:rFonts w:eastAsia="MS Mincho"/>
                <w:sz w:val="18"/>
                <w:szCs w:val="20"/>
              </w:rPr>
              <w:t xml:space="preserve"> and </w:t>
            </w:r>
            <w:r w:rsidR="00DB24E2">
              <w:rPr>
                <w:rFonts w:eastAsia="MS Mincho"/>
                <w:sz w:val="18"/>
                <w:szCs w:val="20"/>
              </w:rPr>
              <w:t xml:space="preserve">their </w:t>
            </w:r>
            <w:r w:rsidR="00D47B81">
              <w:rPr>
                <w:rFonts w:eastAsia="MS Mincho"/>
                <w:sz w:val="18"/>
                <w:szCs w:val="20"/>
              </w:rPr>
              <w:t>frequency of use</w:t>
            </w:r>
            <w:r w:rsidR="00A55D91">
              <w:rPr>
                <w:rFonts w:eastAsia="MS Mincho"/>
                <w:sz w:val="18"/>
                <w:szCs w:val="20"/>
              </w:rPr>
              <w:t xml:space="preserve"> as shown in CMS questionnaire.</w:t>
            </w:r>
          </w:p>
        </w:tc>
      </w:tr>
    </w:tbl>
    <w:p w14:paraId="7C48EC16" w14:textId="77777777" w:rsidR="00497EDE" w:rsidRDefault="00497EDE" w:rsidP="00497EDE">
      <w:pPr>
        <w:rPr>
          <w:rFonts w:eastAsia="MS Mincho"/>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1E0" w:firstRow="1" w:lastRow="1" w:firstColumn="1" w:lastColumn="1" w:noHBand="0" w:noVBand="0"/>
      </w:tblPr>
      <w:tblGrid>
        <w:gridCol w:w="3422"/>
        <w:gridCol w:w="6200"/>
      </w:tblGrid>
      <w:tr w:rsidR="00497EDE" w:rsidRPr="00205EC3" w14:paraId="734F9AC7" w14:textId="77777777" w:rsidTr="003F2414">
        <w:trPr>
          <w:cantSplit/>
        </w:trPr>
        <w:tc>
          <w:tcPr>
            <w:tcW w:w="1778" w:type="pct"/>
            <w:shd w:val="clear" w:color="auto" w:fill="E6E6E6"/>
            <w:tcMar>
              <w:top w:w="62" w:type="dxa"/>
              <w:bottom w:w="62" w:type="dxa"/>
            </w:tcMar>
          </w:tcPr>
          <w:p w14:paraId="69E1158B" w14:textId="77777777" w:rsidR="00497EDE" w:rsidRPr="000872C8" w:rsidRDefault="00497EDE" w:rsidP="009642CA">
            <w:pPr>
              <w:rPr>
                <w:rFonts w:eastAsia="MS Mincho"/>
                <w:b/>
                <w:bCs/>
                <w:sz w:val="18"/>
                <w:szCs w:val="20"/>
              </w:rPr>
            </w:pPr>
            <w:r w:rsidRPr="000872C8">
              <w:rPr>
                <w:rFonts w:eastAsia="MS Mincho"/>
                <w:b/>
                <w:bCs/>
                <w:sz w:val="18"/>
                <w:szCs w:val="20"/>
              </w:rPr>
              <w:t>Data/parameter:</w:t>
            </w:r>
          </w:p>
        </w:tc>
        <w:tc>
          <w:tcPr>
            <w:tcW w:w="3222" w:type="pct"/>
            <w:shd w:val="clear" w:color="auto" w:fill="auto"/>
            <w:tcMar>
              <w:top w:w="62" w:type="dxa"/>
              <w:bottom w:w="62" w:type="dxa"/>
            </w:tcMar>
          </w:tcPr>
          <w:p w14:paraId="7B04697B" w14:textId="77777777" w:rsidR="00497EDE" w:rsidRPr="00E863D8" w:rsidRDefault="00497EDE" w:rsidP="009642CA">
            <w:pPr>
              <w:rPr>
                <w:rFonts w:eastAsia="MS Mincho"/>
                <w:b/>
                <w:bCs/>
                <w:sz w:val="18"/>
                <w:szCs w:val="20"/>
              </w:rPr>
            </w:pPr>
            <w:bookmarkStart w:id="59" w:name="_Hlk139288590"/>
            <w:proofErr w:type="spellStart"/>
            <w:proofErr w:type="gramStart"/>
            <w:r w:rsidRPr="0002146B">
              <w:rPr>
                <w:rFonts w:eastAsia="MS Mincho"/>
                <w:b/>
                <w:bCs/>
                <w:sz w:val="18"/>
                <w:szCs w:val="20"/>
              </w:rPr>
              <w:t>H</w:t>
            </w:r>
            <w:r w:rsidRPr="00E863D8">
              <w:rPr>
                <w:rFonts w:eastAsia="MS Mincho"/>
                <w:b/>
                <w:bCs/>
                <w:sz w:val="18"/>
                <w:szCs w:val="20"/>
                <w:vertAlign w:val="subscript"/>
              </w:rPr>
              <w:t>s,y</w:t>
            </w:r>
            <w:bookmarkEnd w:id="59"/>
            <w:proofErr w:type="spellEnd"/>
            <w:proofErr w:type="gramEnd"/>
          </w:p>
        </w:tc>
      </w:tr>
      <w:tr w:rsidR="00497EDE" w:rsidRPr="00205EC3" w14:paraId="68139373" w14:textId="77777777" w:rsidTr="003F2414">
        <w:trPr>
          <w:cantSplit/>
        </w:trPr>
        <w:tc>
          <w:tcPr>
            <w:tcW w:w="1778" w:type="pct"/>
            <w:shd w:val="clear" w:color="auto" w:fill="E6E6E6"/>
          </w:tcPr>
          <w:p w14:paraId="4FF1B150" w14:textId="77777777" w:rsidR="00497EDE" w:rsidRPr="000872C8" w:rsidRDefault="00497EDE" w:rsidP="009642CA">
            <w:pPr>
              <w:rPr>
                <w:rFonts w:eastAsia="MS Mincho"/>
                <w:sz w:val="18"/>
                <w:szCs w:val="20"/>
              </w:rPr>
            </w:pPr>
            <w:r w:rsidRPr="000872C8">
              <w:rPr>
                <w:rFonts w:eastAsia="MS Mincho"/>
                <w:sz w:val="18"/>
                <w:szCs w:val="20"/>
              </w:rPr>
              <w:t>Unit</w:t>
            </w:r>
          </w:p>
        </w:tc>
        <w:tc>
          <w:tcPr>
            <w:tcW w:w="3222" w:type="pct"/>
            <w:shd w:val="clear" w:color="auto" w:fill="auto"/>
          </w:tcPr>
          <w:p w14:paraId="062C2EFF" w14:textId="77777777" w:rsidR="00497EDE" w:rsidRPr="000872C8" w:rsidRDefault="00497EDE" w:rsidP="009642CA">
            <w:pPr>
              <w:rPr>
                <w:rFonts w:eastAsia="MS Mincho"/>
                <w:sz w:val="18"/>
                <w:szCs w:val="20"/>
              </w:rPr>
            </w:pPr>
            <w:r w:rsidRPr="000872C8">
              <w:rPr>
                <w:rFonts w:eastAsia="MS Mincho"/>
                <w:sz w:val="18"/>
                <w:szCs w:val="20"/>
              </w:rPr>
              <w:t>Household size</w:t>
            </w:r>
          </w:p>
        </w:tc>
      </w:tr>
      <w:tr w:rsidR="00497EDE" w:rsidRPr="00205EC3" w14:paraId="5A2C11E6" w14:textId="77777777" w:rsidTr="003F2414">
        <w:trPr>
          <w:cantSplit/>
        </w:trPr>
        <w:tc>
          <w:tcPr>
            <w:tcW w:w="1778" w:type="pct"/>
            <w:shd w:val="clear" w:color="auto" w:fill="E6E6E6"/>
          </w:tcPr>
          <w:p w14:paraId="520C8010" w14:textId="77777777" w:rsidR="00497EDE" w:rsidRPr="000872C8" w:rsidRDefault="00497EDE" w:rsidP="009642CA">
            <w:pPr>
              <w:rPr>
                <w:rFonts w:eastAsia="MS Mincho"/>
                <w:sz w:val="18"/>
                <w:szCs w:val="20"/>
              </w:rPr>
            </w:pPr>
            <w:r w:rsidRPr="000872C8">
              <w:rPr>
                <w:rFonts w:eastAsia="MS Mincho"/>
                <w:sz w:val="18"/>
                <w:szCs w:val="20"/>
              </w:rPr>
              <w:t>Description</w:t>
            </w:r>
          </w:p>
        </w:tc>
        <w:tc>
          <w:tcPr>
            <w:tcW w:w="3222" w:type="pct"/>
            <w:shd w:val="clear" w:color="auto" w:fill="auto"/>
          </w:tcPr>
          <w:p w14:paraId="4499C51F" w14:textId="77777777" w:rsidR="00497EDE" w:rsidRPr="000872C8" w:rsidRDefault="00497EDE" w:rsidP="009642CA">
            <w:pPr>
              <w:rPr>
                <w:rFonts w:eastAsia="MS Mincho"/>
                <w:sz w:val="18"/>
                <w:szCs w:val="20"/>
              </w:rPr>
            </w:pPr>
            <w:r w:rsidRPr="000872C8">
              <w:rPr>
                <w:rFonts w:eastAsia="MS Mincho"/>
                <w:sz w:val="18"/>
                <w:szCs w:val="20"/>
              </w:rPr>
              <w:t>Number of family members permanent residing in the household in year y</w:t>
            </w:r>
          </w:p>
        </w:tc>
      </w:tr>
      <w:tr w:rsidR="00497EDE" w:rsidRPr="00205EC3" w14:paraId="523360F9" w14:textId="77777777" w:rsidTr="003F2414">
        <w:trPr>
          <w:cantSplit/>
        </w:trPr>
        <w:tc>
          <w:tcPr>
            <w:tcW w:w="1778" w:type="pct"/>
            <w:shd w:val="clear" w:color="auto" w:fill="E6E6E6"/>
          </w:tcPr>
          <w:p w14:paraId="67B78403" w14:textId="77777777" w:rsidR="00497EDE" w:rsidRPr="000872C8" w:rsidRDefault="00497EDE" w:rsidP="009642CA">
            <w:pPr>
              <w:rPr>
                <w:rFonts w:eastAsia="MS Mincho"/>
                <w:sz w:val="18"/>
                <w:szCs w:val="20"/>
              </w:rPr>
            </w:pPr>
            <w:r w:rsidRPr="000872C8">
              <w:rPr>
                <w:rFonts w:eastAsia="MS Mincho"/>
                <w:sz w:val="18"/>
                <w:szCs w:val="20"/>
              </w:rPr>
              <w:t>Measured/calculated/default</w:t>
            </w:r>
          </w:p>
        </w:tc>
        <w:tc>
          <w:tcPr>
            <w:tcW w:w="3222" w:type="pct"/>
            <w:shd w:val="clear" w:color="auto" w:fill="auto"/>
          </w:tcPr>
          <w:p w14:paraId="065050AB" w14:textId="1544C4AB" w:rsidR="00497EDE" w:rsidRPr="00FF434B" w:rsidRDefault="00497EDE" w:rsidP="009642CA">
            <w:pPr>
              <w:rPr>
                <w:rFonts w:eastAsia="MS Mincho"/>
                <w:sz w:val="18"/>
                <w:szCs w:val="20"/>
              </w:rPr>
            </w:pPr>
            <w:r w:rsidRPr="00FF434B">
              <w:rPr>
                <w:rFonts w:eastAsia="MS Mincho"/>
                <w:sz w:val="18"/>
                <w:szCs w:val="20"/>
              </w:rPr>
              <w:t>Measured using survey methods</w:t>
            </w:r>
            <w:r w:rsidR="00E03182" w:rsidRPr="00FF434B">
              <w:rPr>
                <w:rFonts w:eastAsia="MS Mincho"/>
                <w:sz w:val="18"/>
                <w:szCs w:val="20"/>
              </w:rPr>
              <w:t>: CMS survey</w:t>
            </w:r>
          </w:p>
        </w:tc>
      </w:tr>
      <w:tr w:rsidR="00497EDE" w:rsidRPr="00205EC3" w14:paraId="66A9BE7D" w14:textId="77777777" w:rsidTr="003F2414">
        <w:trPr>
          <w:cantSplit/>
        </w:trPr>
        <w:tc>
          <w:tcPr>
            <w:tcW w:w="1778" w:type="pct"/>
            <w:shd w:val="clear" w:color="auto" w:fill="E6E6E6"/>
          </w:tcPr>
          <w:p w14:paraId="181C1AC8" w14:textId="77777777" w:rsidR="00497EDE" w:rsidRPr="000872C8" w:rsidRDefault="00497EDE" w:rsidP="009642CA">
            <w:pPr>
              <w:rPr>
                <w:rFonts w:eastAsia="MS Mincho"/>
                <w:sz w:val="18"/>
                <w:szCs w:val="20"/>
              </w:rPr>
            </w:pPr>
            <w:r w:rsidRPr="000872C8">
              <w:rPr>
                <w:rFonts w:eastAsia="MS Mincho"/>
                <w:sz w:val="18"/>
                <w:szCs w:val="20"/>
              </w:rPr>
              <w:t>Source of data</w:t>
            </w:r>
          </w:p>
        </w:tc>
        <w:tc>
          <w:tcPr>
            <w:tcW w:w="3222" w:type="pct"/>
            <w:shd w:val="clear" w:color="auto" w:fill="auto"/>
          </w:tcPr>
          <w:p w14:paraId="093C3AD5" w14:textId="031520AE" w:rsidR="00497EDE" w:rsidRPr="00FF434B" w:rsidRDefault="00497EDE" w:rsidP="009642CA">
            <w:pPr>
              <w:rPr>
                <w:rFonts w:eastAsia="MS Mincho"/>
                <w:sz w:val="18"/>
                <w:szCs w:val="20"/>
              </w:rPr>
            </w:pPr>
            <w:r w:rsidRPr="00FF434B">
              <w:rPr>
                <w:rFonts w:eastAsia="MS Mincho"/>
                <w:sz w:val="18"/>
                <w:szCs w:val="20"/>
              </w:rPr>
              <w:t xml:space="preserve">Excel file </w:t>
            </w:r>
            <w:r w:rsidR="00AB5E3B" w:rsidRPr="00FF434B">
              <w:rPr>
                <w:rFonts w:eastAsia="MS Mincho"/>
                <w:sz w:val="18"/>
                <w:szCs w:val="20"/>
              </w:rPr>
              <w:t>CPIII MP</w:t>
            </w:r>
            <w:r w:rsidR="00424E14" w:rsidRPr="00FF434B">
              <w:rPr>
                <w:rFonts w:eastAsia="MS Mincho"/>
                <w:sz w:val="18"/>
                <w:szCs w:val="20"/>
              </w:rPr>
              <w:t>V</w:t>
            </w:r>
            <w:r w:rsidRPr="00FF434B">
              <w:rPr>
                <w:rFonts w:eastAsia="MS Mincho"/>
                <w:sz w:val="18"/>
                <w:szCs w:val="20"/>
              </w:rPr>
              <w:t xml:space="preserve"> spreadsheet</w:t>
            </w:r>
            <w:r w:rsidR="00083CDF" w:rsidRPr="00FF434B">
              <w:rPr>
                <w:rFonts w:eastAsia="MS Mincho"/>
                <w:sz w:val="18"/>
                <w:szCs w:val="20"/>
              </w:rPr>
              <w:t xml:space="preserve"> tab</w:t>
            </w:r>
            <w:r w:rsidRPr="00FF434B">
              <w:rPr>
                <w:rFonts w:eastAsia="MS Mincho"/>
                <w:sz w:val="18"/>
                <w:szCs w:val="20"/>
              </w:rPr>
              <w:t xml:space="preserve"> SDG2&amp;7 calculation</w:t>
            </w:r>
            <w:r w:rsidR="000D3A7A" w:rsidRPr="00FF434B">
              <w:rPr>
                <w:rFonts w:eastAsia="MS Mincho"/>
                <w:sz w:val="18"/>
                <w:szCs w:val="20"/>
              </w:rPr>
              <w:t xml:space="preserve"> cell F</w:t>
            </w:r>
            <w:r w:rsidR="00083CDF" w:rsidRPr="00FF434B">
              <w:rPr>
                <w:rFonts w:eastAsia="MS Mincho"/>
                <w:sz w:val="18"/>
                <w:szCs w:val="20"/>
              </w:rPr>
              <w:t>18</w:t>
            </w:r>
            <w:r w:rsidR="00E03182" w:rsidRPr="00FF434B">
              <w:rPr>
                <w:rFonts w:eastAsia="MS Mincho"/>
                <w:sz w:val="18"/>
                <w:szCs w:val="20"/>
              </w:rPr>
              <w:t xml:space="preserve"> and </w:t>
            </w:r>
            <w:r w:rsidR="00FE26D9" w:rsidRPr="009B057B">
              <w:rPr>
                <w:rFonts w:eastAsia="MS Mincho"/>
                <w:sz w:val="18"/>
                <w:szCs w:val="20"/>
              </w:rPr>
              <w:t>Combined_Data_NBP_</w:t>
            </w:r>
            <w:r w:rsidR="00FE26D9">
              <w:rPr>
                <w:rFonts w:eastAsia="MS Mincho"/>
                <w:sz w:val="18"/>
                <w:szCs w:val="20"/>
              </w:rPr>
              <w:t>US-CMS-PFT_</w:t>
            </w:r>
            <w:r w:rsidR="00FE26D9" w:rsidRPr="009B057B">
              <w:rPr>
                <w:rFonts w:eastAsia="MS Mincho"/>
                <w:sz w:val="18"/>
                <w:szCs w:val="20"/>
              </w:rPr>
              <w:t>CP3MP</w:t>
            </w:r>
            <w:r w:rsidR="00FE26D9">
              <w:rPr>
                <w:rFonts w:eastAsia="MS Mincho"/>
                <w:sz w:val="18"/>
                <w:szCs w:val="20"/>
              </w:rPr>
              <w:t>5</w:t>
            </w:r>
            <w:r w:rsidR="00FE26D9" w:rsidRPr="009B057B">
              <w:rPr>
                <w:rFonts w:eastAsia="MS Mincho"/>
                <w:sz w:val="18"/>
                <w:szCs w:val="20"/>
              </w:rPr>
              <w:t>_202</w:t>
            </w:r>
            <w:r w:rsidR="00FE26D9">
              <w:rPr>
                <w:rFonts w:eastAsia="MS Mincho"/>
                <w:sz w:val="18"/>
                <w:szCs w:val="20"/>
              </w:rPr>
              <w:t>4</w:t>
            </w:r>
            <w:r w:rsidR="00E03182" w:rsidRPr="00FF434B">
              <w:rPr>
                <w:rFonts w:eastAsia="MS Mincho"/>
                <w:color w:val="auto"/>
                <w:sz w:val="18"/>
                <w:szCs w:val="18"/>
              </w:rPr>
              <w:t xml:space="preserve">, Tab: </w:t>
            </w:r>
            <w:proofErr w:type="spellStart"/>
            <w:r w:rsidR="00E03182" w:rsidRPr="00FF434B">
              <w:rPr>
                <w:rFonts w:eastAsia="MS Mincho"/>
                <w:color w:val="auto"/>
                <w:sz w:val="18"/>
                <w:szCs w:val="18"/>
              </w:rPr>
              <w:t>CMS_Analysis</w:t>
            </w:r>
            <w:proofErr w:type="spellEnd"/>
            <w:r w:rsidR="00E03182" w:rsidRPr="00FF434B">
              <w:rPr>
                <w:rFonts w:eastAsia="MS Mincho"/>
                <w:color w:val="auto"/>
                <w:sz w:val="18"/>
                <w:szCs w:val="18"/>
              </w:rPr>
              <w:t xml:space="preserve">, cell </w:t>
            </w:r>
            <w:r w:rsidR="00B6133E" w:rsidRPr="00FF434B">
              <w:rPr>
                <w:rFonts w:eastAsia="MS Mincho"/>
                <w:color w:val="auto"/>
                <w:sz w:val="18"/>
                <w:szCs w:val="18"/>
              </w:rPr>
              <w:t>C5</w:t>
            </w:r>
            <w:r w:rsidR="00FE26D9">
              <w:rPr>
                <w:rFonts w:eastAsia="MS Mincho"/>
                <w:color w:val="auto"/>
                <w:sz w:val="18"/>
                <w:szCs w:val="18"/>
              </w:rPr>
              <w:t>1</w:t>
            </w:r>
            <w:r w:rsidR="00B6133E" w:rsidRPr="00FF434B">
              <w:rPr>
                <w:rFonts w:eastAsia="MS Mincho"/>
                <w:color w:val="auto"/>
                <w:sz w:val="18"/>
                <w:szCs w:val="18"/>
              </w:rPr>
              <w:t>.</w:t>
            </w:r>
          </w:p>
        </w:tc>
      </w:tr>
      <w:tr w:rsidR="00497EDE" w:rsidRPr="00205EC3" w14:paraId="4A6ACCC8" w14:textId="77777777" w:rsidTr="003F2414">
        <w:trPr>
          <w:cantSplit/>
        </w:trPr>
        <w:tc>
          <w:tcPr>
            <w:tcW w:w="1778" w:type="pct"/>
            <w:shd w:val="clear" w:color="auto" w:fill="E6E6E6"/>
          </w:tcPr>
          <w:p w14:paraId="18FDBBB2" w14:textId="77777777" w:rsidR="00497EDE" w:rsidRPr="000872C8" w:rsidRDefault="00497EDE" w:rsidP="009642CA">
            <w:pPr>
              <w:rPr>
                <w:rFonts w:eastAsia="MS Mincho"/>
                <w:sz w:val="18"/>
                <w:szCs w:val="20"/>
              </w:rPr>
            </w:pPr>
            <w:r w:rsidRPr="000872C8">
              <w:rPr>
                <w:rFonts w:eastAsia="MS Mincho"/>
                <w:sz w:val="18"/>
                <w:szCs w:val="20"/>
              </w:rPr>
              <w:t>Value(s) of monitored parameter</w:t>
            </w:r>
          </w:p>
        </w:tc>
        <w:tc>
          <w:tcPr>
            <w:tcW w:w="3222" w:type="pct"/>
            <w:shd w:val="clear" w:color="auto" w:fill="auto"/>
          </w:tcPr>
          <w:p w14:paraId="59165FEC" w14:textId="5C935334" w:rsidR="00497EDE" w:rsidRPr="000872C8" w:rsidRDefault="00FE26D9" w:rsidP="009642CA">
            <w:pPr>
              <w:rPr>
                <w:rFonts w:eastAsia="MS Mincho"/>
                <w:sz w:val="18"/>
                <w:szCs w:val="20"/>
              </w:rPr>
            </w:pPr>
            <w:r>
              <w:rPr>
                <w:rFonts w:eastAsia="MS Mincho"/>
                <w:sz w:val="18"/>
                <w:szCs w:val="20"/>
              </w:rPr>
              <w:t>4.76</w:t>
            </w:r>
          </w:p>
        </w:tc>
      </w:tr>
      <w:tr w:rsidR="00497EDE" w:rsidRPr="00205EC3" w14:paraId="789ED9BE" w14:textId="77777777" w:rsidTr="003F2414">
        <w:trPr>
          <w:cantSplit/>
        </w:trPr>
        <w:tc>
          <w:tcPr>
            <w:tcW w:w="1778" w:type="pct"/>
            <w:shd w:val="clear" w:color="auto" w:fill="E6E6E6"/>
          </w:tcPr>
          <w:p w14:paraId="7E3EEBA5" w14:textId="77777777" w:rsidR="00497EDE" w:rsidRPr="000872C8" w:rsidRDefault="00497EDE" w:rsidP="009642CA">
            <w:pPr>
              <w:rPr>
                <w:rFonts w:eastAsia="MS Mincho"/>
                <w:sz w:val="18"/>
                <w:szCs w:val="20"/>
              </w:rPr>
            </w:pPr>
            <w:r w:rsidRPr="000872C8">
              <w:rPr>
                <w:rFonts w:eastAsia="MS Mincho"/>
                <w:sz w:val="18"/>
                <w:szCs w:val="20"/>
              </w:rPr>
              <w:t>Monitoring equipment</w:t>
            </w:r>
          </w:p>
        </w:tc>
        <w:tc>
          <w:tcPr>
            <w:tcW w:w="3222" w:type="pct"/>
            <w:shd w:val="clear" w:color="auto" w:fill="auto"/>
          </w:tcPr>
          <w:p w14:paraId="4EE314B9" w14:textId="77777777" w:rsidR="00497EDE" w:rsidRPr="000872C8" w:rsidRDefault="00497EDE" w:rsidP="009642CA">
            <w:pPr>
              <w:rPr>
                <w:rFonts w:eastAsia="MS Mincho"/>
                <w:sz w:val="18"/>
                <w:szCs w:val="20"/>
              </w:rPr>
            </w:pPr>
            <w:r w:rsidRPr="000872C8">
              <w:rPr>
                <w:rFonts w:eastAsia="MS Mincho"/>
                <w:sz w:val="18"/>
                <w:szCs w:val="20"/>
              </w:rPr>
              <w:t>Determined using survey methods</w:t>
            </w:r>
          </w:p>
        </w:tc>
      </w:tr>
      <w:tr w:rsidR="00497EDE" w:rsidRPr="00205EC3" w14:paraId="0EEDD5E1" w14:textId="77777777" w:rsidTr="003F2414">
        <w:trPr>
          <w:cantSplit/>
        </w:trPr>
        <w:tc>
          <w:tcPr>
            <w:tcW w:w="1778" w:type="pct"/>
            <w:shd w:val="clear" w:color="auto" w:fill="E6E6E6"/>
          </w:tcPr>
          <w:p w14:paraId="01143461" w14:textId="77777777" w:rsidR="00497EDE" w:rsidRPr="000872C8" w:rsidRDefault="00497EDE" w:rsidP="009642CA">
            <w:pPr>
              <w:rPr>
                <w:rFonts w:eastAsia="MS Mincho"/>
                <w:sz w:val="18"/>
                <w:szCs w:val="20"/>
              </w:rPr>
            </w:pPr>
            <w:r w:rsidRPr="000872C8">
              <w:rPr>
                <w:rFonts w:eastAsia="MS Mincho"/>
                <w:sz w:val="18"/>
                <w:szCs w:val="20"/>
              </w:rPr>
              <w:t>Measuring/reading/recording frequency:</w:t>
            </w:r>
          </w:p>
        </w:tc>
        <w:tc>
          <w:tcPr>
            <w:tcW w:w="3222" w:type="pct"/>
            <w:shd w:val="clear" w:color="auto" w:fill="auto"/>
          </w:tcPr>
          <w:p w14:paraId="7F2A2582" w14:textId="77777777" w:rsidR="00497EDE" w:rsidRPr="000872C8" w:rsidRDefault="00497EDE" w:rsidP="009642CA">
            <w:pPr>
              <w:rPr>
                <w:rFonts w:eastAsia="MS Mincho"/>
                <w:sz w:val="18"/>
                <w:szCs w:val="20"/>
              </w:rPr>
            </w:pPr>
            <w:r w:rsidRPr="000872C8">
              <w:rPr>
                <w:rFonts w:eastAsia="MS Mincho"/>
                <w:sz w:val="18"/>
                <w:szCs w:val="20"/>
              </w:rPr>
              <w:t>Annual</w:t>
            </w:r>
          </w:p>
        </w:tc>
      </w:tr>
      <w:tr w:rsidR="00497EDE" w:rsidRPr="00205EC3" w14:paraId="7DD42FE0" w14:textId="77777777" w:rsidTr="003F2414">
        <w:trPr>
          <w:cantSplit/>
          <w:trHeight w:val="581"/>
        </w:trPr>
        <w:tc>
          <w:tcPr>
            <w:tcW w:w="1778" w:type="pct"/>
            <w:shd w:val="clear" w:color="auto" w:fill="E6E6E6"/>
          </w:tcPr>
          <w:p w14:paraId="5532DC19" w14:textId="77777777" w:rsidR="00497EDE" w:rsidRPr="000872C8" w:rsidRDefault="00497EDE" w:rsidP="009642CA">
            <w:pPr>
              <w:rPr>
                <w:rFonts w:eastAsia="MS Mincho"/>
                <w:sz w:val="18"/>
                <w:szCs w:val="20"/>
              </w:rPr>
            </w:pPr>
            <w:r w:rsidRPr="000872C8">
              <w:rPr>
                <w:rFonts w:eastAsia="MS Mincho"/>
                <w:sz w:val="18"/>
                <w:szCs w:val="20"/>
              </w:rPr>
              <w:t>Calculation method</w:t>
            </w:r>
            <w:r w:rsidRPr="000872C8">
              <w:rPr>
                <w:rFonts w:eastAsia="MS Mincho"/>
                <w:sz w:val="18"/>
                <w:szCs w:val="20"/>
              </w:rPr>
              <w:br/>
              <w:t>(if applicable):</w:t>
            </w:r>
          </w:p>
        </w:tc>
        <w:tc>
          <w:tcPr>
            <w:tcW w:w="3222" w:type="pct"/>
            <w:shd w:val="clear" w:color="auto" w:fill="auto"/>
          </w:tcPr>
          <w:p w14:paraId="1B32903D" w14:textId="77777777" w:rsidR="00497EDE" w:rsidRPr="000872C8" w:rsidRDefault="00497EDE" w:rsidP="009642CA">
            <w:pPr>
              <w:rPr>
                <w:rFonts w:eastAsia="MS Mincho"/>
                <w:sz w:val="18"/>
                <w:szCs w:val="20"/>
              </w:rPr>
            </w:pPr>
            <w:r w:rsidRPr="000872C8">
              <w:rPr>
                <w:rFonts w:eastAsia="MS Mincho"/>
                <w:sz w:val="18"/>
                <w:szCs w:val="20"/>
              </w:rPr>
              <w:t>N/A</w:t>
            </w:r>
          </w:p>
        </w:tc>
      </w:tr>
      <w:tr w:rsidR="00497EDE" w:rsidRPr="00205EC3" w14:paraId="446CD017" w14:textId="77777777" w:rsidTr="003F2414">
        <w:trPr>
          <w:cantSplit/>
        </w:trPr>
        <w:tc>
          <w:tcPr>
            <w:tcW w:w="1778" w:type="pct"/>
            <w:shd w:val="clear" w:color="auto" w:fill="E6E6E6"/>
          </w:tcPr>
          <w:p w14:paraId="503D9BA9" w14:textId="77777777" w:rsidR="00497EDE" w:rsidRPr="000872C8" w:rsidRDefault="00497EDE" w:rsidP="009642CA">
            <w:pPr>
              <w:rPr>
                <w:rFonts w:eastAsia="MS Mincho"/>
                <w:sz w:val="18"/>
                <w:szCs w:val="20"/>
              </w:rPr>
            </w:pPr>
            <w:r w:rsidRPr="000872C8">
              <w:rPr>
                <w:rFonts w:eastAsia="MS Mincho"/>
                <w:sz w:val="18"/>
                <w:szCs w:val="20"/>
              </w:rPr>
              <w:t>QA/QC procedures:</w:t>
            </w:r>
          </w:p>
        </w:tc>
        <w:tc>
          <w:tcPr>
            <w:tcW w:w="3222" w:type="pct"/>
            <w:shd w:val="clear" w:color="auto" w:fill="auto"/>
          </w:tcPr>
          <w:p w14:paraId="668982D3" w14:textId="77777777" w:rsidR="00497EDE" w:rsidRPr="000872C8" w:rsidRDefault="00497EDE" w:rsidP="009642CA">
            <w:pPr>
              <w:rPr>
                <w:rFonts w:eastAsia="MS Mincho"/>
                <w:sz w:val="18"/>
                <w:szCs w:val="20"/>
              </w:rPr>
            </w:pPr>
            <w:r w:rsidRPr="000872C8">
              <w:rPr>
                <w:rFonts w:eastAsia="MS Mincho"/>
                <w:sz w:val="18"/>
                <w:szCs w:val="20"/>
              </w:rPr>
              <w:t>Transparent data analysis and reporting</w:t>
            </w:r>
          </w:p>
        </w:tc>
      </w:tr>
      <w:tr w:rsidR="00497EDE" w:rsidRPr="00205EC3" w14:paraId="3458E828" w14:textId="77777777" w:rsidTr="003F2414">
        <w:trPr>
          <w:cantSplit/>
        </w:trPr>
        <w:tc>
          <w:tcPr>
            <w:tcW w:w="1778" w:type="pct"/>
            <w:shd w:val="clear" w:color="auto" w:fill="E6E6E6"/>
          </w:tcPr>
          <w:p w14:paraId="1D77CA5D" w14:textId="77777777" w:rsidR="00497EDE" w:rsidRPr="000872C8" w:rsidRDefault="00497EDE" w:rsidP="009642CA">
            <w:pPr>
              <w:rPr>
                <w:rFonts w:eastAsia="MS Mincho"/>
                <w:sz w:val="18"/>
                <w:szCs w:val="20"/>
              </w:rPr>
            </w:pPr>
            <w:r w:rsidRPr="000872C8">
              <w:rPr>
                <w:rFonts w:eastAsia="MS Mincho"/>
                <w:sz w:val="18"/>
                <w:szCs w:val="20"/>
              </w:rPr>
              <w:t>Purpose of data:</w:t>
            </w:r>
          </w:p>
        </w:tc>
        <w:tc>
          <w:tcPr>
            <w:tcW w:w="3222" w:type="pct"/>
            <w:shd w:val="clear" w:color="auto" w:fill="auto"/>
          </w:tcPr>
          <w:p w14:paraId="179B1A9E" w14:textId="77777777" w:rsidR="00497EDE" w:rsidRPr="000872C8" w:rsidRDefault="00497EDE" w:rsidP="009642CA">
            <w:pPr>
              <w:rPr>
                <w:rFonts w:eastAsia="MS Mincho"/>
                <w:sz w:val="18"/>
                <w:szCs w:val="20"/>
              </w:rPr>
            </w:pPr>
            <w:r w:rsidRPr="000872C8">
              <w:rPr>
                <w:rFonts w:eastAsia="MS Mincho"/>
                <w:sz w:val="18"/>
                <w:szCs w:val="20"/>
              </w:rPr>
              <w:t>Calculation of SDG contribution</w:t>
            </w:r>
          </w:p>
        </w:tc>
      </w:tr>
      <w:tr w:rsidR="00497EDE" w:rsidRPr="00205EC3" w14:paraId="37F15390" w14:textId="77777777" w:rsidTr="003F2414">
        <w:trPr>
          <w:cantSplit/>
        </w:trPr>
        <w:tc>
          <w:tcPr>
            <w:tcW w:w="1778" w:type="pct"/>
            <w:shd w:val="clear" w:color="auto" w:fill="E6E6E6"/>
          </w:tcPr>
          <w:p w14:paraId="51CF0851" w14:textId="77777777" w:rsidR="00497EDE" w:rsidRPr="000872C8" w:rsidRDefault="00497EDE" w:rsidP="009642CA">
            <w:pPr>
              <w:rPr>
                <w:rFonts w:eastAsia="MS Mincho"/>
                <w:sz w:val="18"/>
                <w:szCs w:val="20"/>
              </w:rPr>
            </w:pPr>
            <w:r w:rsidRPr="000872C8">
              <w:rPr>
                <w:rFonts w:eastAsia="MS Mincho"/>
                <w:sz w:val="18"/>
                <w:szCs w:val="20"/>
              </w:rPr>
              <w:t>Additional comments:</w:t>
            </w:r>
          </w:p>
        </w:tc>
        <w:tc>
          <w:tcPr>
            <w:tcW w:w="3222" w:type="pct"/>
            <w:shd w:val="clear" w:color="auto" w:fill="auto"/>
          </w:tcPr>
          <w:p w14:paraId="0E7EF7B3" w14:textId="77777777" w:rsidR="00497EDE" w:rsidRPr="000872C8" w:rsidRDefault="00497EDE" w:rsidP="009642CA">
            <w:pPr>
              <w:rPr>
                <w:rFonts w:eastAsia="MS Mincho"/>
                <w:sz w:val="18"/>
                <w:szCs w:val="20"/>
              </w:rPr>
            </w:pPr>
            <w:r w:rsidRPr="000872C8">
              <w:rPr>
                <w:rFonts w:eastAsia="MS Mincho"/>
                <w:sz w:val="18"/>
                <w:szCs w:val="20"/>
              </w:rPr>
              <w:t>N/A</w:t>
            </w:r>
          </w:p>
        </w:tc>
      </w:tr>
    </w:tbl>
    <w:p w14:paraId="095EB16B" w14:textId="3D07AA48" w:rsidR="00773593" w:rsidRDefault="00773593" w:rsidP="009026D0">
      <w:pPr>
        <w:spacing w:line="276" w:lineRule="auto"/>
      </w:pPr>
    </w:p>
    <w:p w14:paraId="598B9028" w14:textId="7EC641D5" w:rsidR="00816579" w:rsidRPr="004714F2" w:rsidRDefault="00816579">
      <w:pPr>
        <w:pStyle w:val="SectionList"/>
      </w:pPr>
      <w:bookmarkStart w:id="60" w:name="_Toc341456040"/>
      <w:bookmarkStart w:id="61" w:name="_Toc40962778"/>
      <w:r>
        <w:t>Comparison of monitored parameters with last monitoring period</w:t>
      </w:r>
    </w:p>
    <w:tbl>
      <w:tblPr>
        <w:tblStyle w:val="GSTableBoldline-heightcondensed"/>
        <w:tblW w:w="5000" w:type="pct"/>
        <w:tblLayout w:type="fixed"/>
        <w:tblCellMar>
          <w:top w:w="57" w:type="dxa"/>
          <w:left w:w="57" w:type="dxa"/>
        </w:tblCellMar>
        <w:tblLook w:val="06A0" w:firstRow="1" w:lastRow="0" w:firstColumn="1" w:lastColumn="0" w:noHBand="1" w:noVBand="1"/>
      </w:tblPr>
      <w:tblGrid>
        <w:gridCol w:w="1214"/>
        <w:gridCol w:w="4209"/>
        <w:gridCol w:w="4209"/>
      </w:tblGrid>
      <w:tr w:rsidR="00D07DA1" w:rsidRPr="004714F2" w14:paraId="5B17B029" w14:textId="77777777" w:rsidTr="00D316C4">
        <w:trPr>
          <w:cnfStyle w:val="100000000000" w:firstRow="1" w:lastRow="0" w:firstColumn="0" w:lastColumn="0" w:oddVBand="0" w:evenVBand="0" w:oddHBand="0" w:evenHBand="0" w:firstRowFirstColumn="0" w:firstRowLastColumn="0" w:lastRowFirstColumn="0" w:lastRowLastColumn="0"/>
          <w:trHeight w:val="658"/>
        </w:trPr>
        <w:tc>
          <w:tcPr>
            <w:tcW w:w="630" w:type="pct"/>
            <w:vAlign w:val="top"/>
          </w:tcPr>
          <w:p w14:paraId="3CE9C37D" w14:textId="70C2A9DC" w:rsidR="00D07DA1" w:rsidRPr="004714F2" w:rsidDel="00B62773" w:rsidRDefault="00D07DA1" w:rsidP="00E47F39">
            <w:pPr>
              <w:spacing w:line="276" w:lineRule="auto"/>
              <w:rPr>
                <w:color w:val="FFFFFF" w:themeColor="background1"/>
              </w:rPr>
            </w:pPr>
            <w:r>
              <w:rPr>
                <w:color w:val="FFFFFF" w:themeColor="background1"/>
              </w:rPr>
              <w:t>Data/</w:t>
            </w:r>
            <w:proofErr w:type="spellStart"/>
            <w:r>
              <w:rPr>
                <w:color w:val="FFFFFF" w:themeColor="background1"/>
              </w:rPr>
              <w:t>paraemeter</w:t>
            </w:r>
            <w:proofErr w:type="spellEnd"/>
          </w:p>
        </w:tc>
        <w:tc>
          <w:tcPr>
            <w:tcW w:w="2185" w:type="pct"/>
            <w:vAlign w:val="top"/>
          </w:tcPr>
          <w:p w14:paraId="6EFD66DA" w14:textId="40688EA0" w:rsidR="00D07DA1" w:rsidRPr="004714F2" w:rsidRDefault="00D07DA1" w:rsidP="00E47F39">
            <w:pPr>
              <w:spacing w:line="276" w:lineRule="auto"/>
              <w:rPr>
                <w:color w:val="FFFFFF" w:themeColor="background1"/>
              </w:rPr>
            </w:pPr>
            <w:r>
              <w:rPr>
                <w:color w:val="FFFFFF" w:themeColor="background1"/>
              </w:rPr>
              <w:t>Value obtained in this monitoring period</w:t>
            </w:r>
          </w:p>
        </w:tc>
        <w:tc>
          <w:tcPr>
            <w:tcW w:w="2185" w:type="pct"/>
            <w:vAlign w:val="top"/>
          </w:tcPr>
          <w:p w14:paraId="0A5FAE3D" w14:textId="01526CFB" w:rsidR="00D07DA1" w:rsidRPr="004714F2" w:rsidRDefault="00D07DA1" w:rsidP="00E47F39">
            <w:pPr>
              <w:spacing w:line="276" w:lineRule="auto"/>
              <w:rPr>
                <w:rFonts w:asciiTheme="minorHAnsi" w:hAnsiTheme="minorHAnsi"/>
                <w:color w:val="FFFFFF" w:themeColor="background1"/>
              </w:rPr>
            </w:pPr>
            <w:r>
              <w:rPr>
                <w:rFonts w:asciiTheme="minorHAnsi" w:hAnsiTheme="minorHAnsi"/>
                <w:color w:val="FFFFFF" w:themeColor="background1"/>
              </w:rPr>
              <w:t>Value obtained in last monitoring period</w:t>
            </w:r>
          </w:p>
        </w:tc>
      </w:tr>
      <w:tr w:rsidR="0039399D" w:rsidRPr="00B81DEC" w14:paraId="20A1141D" w14:textId="77777777" w:rsidTr="00D316C4">
        <w:trPr>
          <w:trHeight w:val="494"/>
        </w:trPr>
        <w:tc>
          <w:tcPr>
            <w:tcW w:w="630" w:type="pct"/>
          </w:tcPr>
          <w:p w14:paraId="36CDFB66" w14:textId="335D98FF" w:rsidR="0039399D" w:rsidRPr="001673A1" w:rsidRDefault="0039399D" w:rsidP="0039399D">
            <w:pPr>
              <w:spacing w:line="276" w:lineRule="auto"/>
            </w:pPr>
            <w:proofErr w:type="spellStart"/>
            <w:proofErr w:type="gramStart"/>
            <w:r w:rsidRPr="003D3273">
              <w:rPr>
                <w:rFonts w:eastAsia="MS Mincho"/>
                <w:b/>
                <w:bCs/>
              </w:rPr>
              <w:t>f</w:t>
            </w:r>
            <w:r w:rsidRPr="003D3273">
              <w:rPr>
                <w:rFonts w:eastAsia="MS Mincho"/>
                <w:b/>
                <w:bCs/>
                <w:vertAlign w:val="subscript"/>
              </w:rPr>
              <w:t>NRB,y</w:t>
            </w:r>
            <w:proofErr w:type="spellEnd"/>
            <w:proofErr w:type="gramEnd"/>
          </w:p>
        </w:tc>
        <w:tc>
          <w:tcPr>
            <w:tcW w:w="2185" w:type="pct"/>
          </w:tcPr>
          <w:p w14:paraId="17323E1E" w14:textId="1E092D84" w:rsidR="0039399D" w:rsidRPr="00B81DEC" w:rsidRDefault="00BE0FEB" w:rsidP="0039399D">
            <w:pPr>
              <w:spacing w:line="276" w:lineRule="auto"/>
            </w:pPr>
            <w:r>
              <w:t>95.01</w:t>
            </w:r>
            <w:r w:rsidR="00E87EF0">
              <w:t>%</w:t>
            </w:r>
          </w:p>
        </w:tc>
        <w:tc>
          <w:tcPr>
            <w:tcW w:w="2185" w:type="pct"/>
          </w:tcPr>
          <w:p w14:paraId="7D85B200" w14:textId="28F1982E" w:rsidR="0039399D" w:rsidRPr="00B81DEC" w:rsidRDefault="0039399D" w:rsidP="0039399D">
            <w:pPr>
              <w:spacing w:line="276" w:lineRule="auto"/>
            </w:pPr>
            <w:r>
              <w:t>95.01%</w:t>
            </w:r>
          </w:p>
        </w:tc>
      </w:tr>
      <w:tr w:rsidR="00145CDA" w:rsidRPr="00B81DEC" w14:paraId="435D8DF4" w14:textId="77777777" w:rsidTr="00E47F39">
        <w:trPr>
          <w:trHeight w:val="494"/>
        </w:trPr>
        <w:tc>
          <w:tcPr>
            <w:tcW w:w="630" w:type="pct"/>
            <w:tcBorders>
              <w:bottom w:val="single" w:sz="4" w:space="0" w:color="A6A6A6" w:themeColor="background1" w:themeShade="A6"/>
            </w:tcBorders>
          </w:tcPr>
          <w:p w14:paraId="5E8D5C99" w14:textId="3E5A3F19" w:rsidR="00145CDA" w:rsidRPr="001673A1" w:rsidDel="00B62773" w:rsidRDefault="00145CDA" w:rsidP="00145CDA">
            <w:pPr>
              <w:spacing w:line="276" w:lineRule="auto"/>
            </w:pPr>
            <w:proofErr w:type="spellStart"/>
            <w:proofErr w:type="gramStart"/>
            <w:r w:rsidRPr="003D3273">
              <w:rPr>
                <w:rFonts w:eastAsia="MS Mincho"/>
                <w:b/>
                <w:bCs/>
              </w:rPr>
              <w:t>Bdaily,y</w:t>
            </w:r>
            <w:proofErr w:type="spellEnd"/>
            <w:proofErr w:type="gramEnd"/>
          </w:p>
        </w:tc>
        <w:tc>
          <w:tcPr>
            <w:tcW w:w="2185" w:type="pct"/>
            <w:tcBorders>
              <w:bottom w:val="single" w:sz="4" w:space="0" w:color="A6A6A6" w:themeColor="background1" w:themeShade="A6"/>
            </w:tcBorders>
            <w:vAlign w:val="top"/>
          </w:tcPr>
          <w:p w14:paraId="70263F08" w14:textId="7D951E95" w:rsidR="00145CDA" w:rsidRPr="00B81DEC" w:rsidRDefault="00D2663E" w:rsidP="00A02C66">
            <w:pPr>
              <w:spacing w:line="276" w:lineRule="auto"/>
            </w:pPr>
            <w:r>
              <w:t>98.4</w:t>
            </w:r>
            <w:r w:rsidR="00A02C66">
              <w:t>38%</w:t>
            </w:r>
          </w:p>
        </w:tc>
        <w:tc>
          <w:tcPr>
            <w:tcW w:w="2185" w:type="pct"/>
            <w:tcBorders>
              <w:bottom w:val="single" w:sz="4" w:space="0" w:color="A6A6A6" w:themeColor="background1" w:themeShade="A6"/>
            </w:tcBorders>
            <w:vAlign w:val="top"/>
          </w:tcPr>
          <w:p w14:paraId="064D13DD" w14:textId="5CC33190" w:rsidR="00145CDA" w:rsidRPr="00B81DEC" w:rsidRDefault="000C3A2E" w:rsidP="00145CDA">
            <w:pPr>
              <w:spacing w:line="276" w:lineRule="auto"/>
            </w:pPr>
            <w:r>
              <w:t>99.71%</w:t>
            </w:r>
          </w:p>
        </w:tc>
      </w:tr>
      <w:tr w:rsidR="00145CDA" w:rsidRPr="00B81DEC" w14:paraId="214469FB"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771BB2B0" w14:textId="34DBA3E4" w:rsidR="00145CDA" w:rsidRPr="001673A1" w:rsidDel="00B62773" w:rsidRDefault="00145CDA" w:rsidP="00145CDA">
            <w:pPr>
              <w:spacing w:line="276" w:lineRule="auto"/>
            </w:pPr>
            <w:proofErr w:type="spellStart"/>
            <w:proofErr w:type="gramStart"/>
            <w:r w:rsidRPr="003D3273">
              <w:rPr>
                <w:rFonts w:eastAsia="MS Mincho"/>
                <w:b/>
                <w:bCs/>
              </w:rPr>
              <w:t>H</w:t>
            </w:r>
            <w:r w:rsidRPr="003D3273">
              <w:rPr>
                <w:rFonts w:eastAsia="MS Mincho"/>
                <w:b/>
                <w:bCs/>
                <w:vertAlign w:val="subscript"/>
              </w:rPr>
              <w:t>s,y</w:t>
            </w:r>
            <w:proofErr w:type="spellEnd"/>
            <w:proofErr w:type="gramEnd"/>
          </w:p>
        </w:tc>
        <w:tc>
          <w:tcPr>
            <w:tcW w:w="2185" w:type="pct"/>
            <w:tcBorders>
              <w:top w:val="single" w:sz="4" w:space="0" w:color="A6A6A6" w:themeColor="background1" w:themeShade="A6"/>
              <w:bottom w:val="single" w:sz="4" w:space="0" w:color="A6A6A6" w:themeColor="background1" w:themeShade="A6"/>
            </w:tcBorders>
            <w:vAlign w:val="top"/>
          </w:tcPr>
          <w:p w14:paraId="7CA2FD19" w14:textId="47514FD5" w:rsidR="00145CDA" w:rsidRPr="00B81DEC" w:rsidRDefault="00B36570" w:rsidP="00145CDA">
            <w:pPr>
              <w:spacing w:line="276" w:lineRule="auto"/>
            </w:pPr>
            <w:r>
              <w:t>4.76</w:t>
            </w:r>
          </w:p>
        </w:tc>
        <w:tc>
          <w:tcPr>
            <w:tcW w:w="2185" w:type="pct"/>
            <w:tcBorders>
              <w:top w:val="single" w:sz="4" w:space="0" w:color="A6A6A6" w:themeColor="background1" w:themeShade="A6"/>
              <w:bottom w:val="single" w:sz="4" w:space="0" w:color="A6A6A6" w:themeColor="background1" w:themeShade="A6"/>
            </w:tcBorders>
            <w:vAlign w:val="top"/>
          </w:tcPr>
          <w:p w14:paraId="13D4AF55" w14:textId="15707526" w:rsidR="00145CDA" w:rsidRPr="00B81DEC" w:rsidRDefault="000C3A2E" w:rsidP="00145CDA">
            <w:pPr>
              <w:spacing w:line="276" w:lineRule="auto"/>
            </w:pPr>
            <w:r>
              <w:t>5.29</w:t>
            </w:r>
          </w:p>
        </w:tc>
      </w:tr>
      <w:tr w:rsidR="00145CDA" w:rsidRPr="00B81DEC" w14:paraId="622EC322" w14:textId="77777777" w:rsidTr="0039399D">
        <w:trPr>
          <w:trHeight w:val="494"/>
        </w:trPr>
        <w:tc>
          <w:tcPr>
            <w:tcW w:w="630" w:type="pct"/>
            <w:tcBorders>
              <w:top w:val="single" w:sz="4" w:space="0" w:color="A6A6A6" w:themeColor="background1" w:themeShade="A6"/>
              <w:bottom w:val="single" w:sz="4" w:space="0" w:color="A6A6A6" w:themeColor="background1" w:themeShade="A6"/>
            </w:tcBorders>
          </w:tcPr>
          <w:p w14:paraId="4F0C5EEF" w14:textId="29A28B4D" w:rsidR="00145CDA" w:rsidRPr="003D3273" w:rsidRDefault="00145CDA" w:rsidP="00145CDA">
            <w:pPr>
              <w:spacing w:line="276" w:lineRule="auto"/>
              <w:rPr>
                <w:rFonts w:eastAsia="MS Mincho"/>
                <w:b/>
                <w:bCs/>
              </w:rPr>
            </w:pPr>
            <w:r w:rsidRPr="003D3273">
              <w:rPr>
                <w:rFonts w:eastAsia="MS Mincho"/>
                <w:b/>
                <w:bCs/>
              </w:rPr>
              <w:t>%</w:t>
            </w:r>
            <w:proofErr w:type="spellStart"/>
            <w:r w:rsidRPr="003D3273">
              <w:rPr>
                <w:rFonts w:eastAsia="MS Mincho"/>
                <w:b/>
                <w:bCs/>
              </w:rPr>
              <w:t>BS</w:t>
            </w:r>
            <w:r w:rsidRPr="003D3273">
              <w:rPr>
                <w:rFonts w:eastAsia="MS Mincho"/>
                <w:b/>
                <w:bCs/>
                <w:vertAlign w:val="subscript"/>
              </w:rPr>
              <w:t>y</w:t>
            </w:r>
            <w:proofErr w:type="spellEnd"/>
          </w:p>
        </w:tc>
        <w:tc>
          <w:tcPr>
            <w:tcW w:w="2185" w:type="pct"/>
            <w:tcBorders>
              <w:top w:val="single" w:sz="4" w:space="0" w:color="A6A6A6" w:themeColor="background1" w:themeShade="A6"/>
              <w:bottom w:val="single" w:sz="4" w:space="0" w:color="A6A6A6" w:themeColor="background1" w:themeShade="A6"/>
            </w:tcBorders>
            <w:vAlign w:val="top"/>
          </w:tcPr>
          <w:p w14:paraId="28A2DF5A" w14:textId="4E3A7C61" w:rsidR="00145CDA" w:rsidRPr="00D316C4" w:rsidRDefault="00FF5B84" w:rsidP="00145CDA">
            <w:pPr>
              <w:spacing w:line="276" w:lineRule="auto"/>
              <w:rPr>
                <w:highlight w:val="yellow"/>
              </w:rPr>
            </w:pPr>
            <w:r>
              <w:t>96.88%</w:t>
            </w:r>
          </w:p>
        </w:tc>
        <w:tc>
          <w:tcPr>
            <w:tcW w:w="2185" w:type="pct"/>
            <w:tcBorders>
              <w:top w:val="single" w:sz="4" w:space="0" w:color="A6A6A6" w:themeColor="background1" w:themeShade="A6"/>
              <w:bottom w:val="single" w:sz="4" w:space="0" w:color="A6A6A6" w:themeColor="background1" w:themeShade="A6"/>
            </w:tcBorders>
            <w:vAlign w:val="top"/>
          </w:tcPr>
          <w:p w14:paraId="0B5F4D8D" w14:textId="34C27E4A" w:rsidR="00145CDA" w:rsidRDefault="000C3A2E" w:rsidP="00145CDA">
            <w:pPr>
              <w:spacing w:line="276" w:lineRule="auto"/>
            </w:pPr>
            <w:r w:rsidRPr="003305EA">
              <w:t>9</w:t>
            </w:r>
            <w:r>
              <w:t>5.70</w:t>
            </w:r>
            <w:r w:rsidRPr="003305EA">
              <w:t>%</w:t>
            </w:r>
          </w:p>
        </w:tc>
      </w:tr>
      <w:tr w:rsidR="00145CDA" w:rsidRPr="00B81DEC" w14:paraId="4641F08E" w14:textId="77777777" w:rsidTr="0039399D">
        <w:trPr>
          <w:trHeight w:val="494"/>
        </w:trPr>
        <w:tc>
          <w:tcPr>
            <w:tcW w:w="630" w:type="pct"/>
            <w:tcBorders>
              <w:top w:val="single" w:sz="4" w:space="0" w:color="A6A6A6" w:themeColor="background1" w:themeShade="A6"/>
              <w:bottom w:val="single" w:sz="4" w:space="0" w:color="A6A6A6" w:themeColor="background1" w:themeShade="A6"/>
            </w:tcBorders>
          </w:tcPr>
          <w:p w14:paraId="2C9E6692" w14:textId="39857695" w:rsidR="00145CDA" w:rsidRPr="003D3273" w:rsidRDefault="00145CDA" w:rsidP="00145CDA">
            <w:pPr>
              <w:spacing w:line="276" w:lineRule="auto"/>
              <w:rPr>
                <w:rFonts w:eastAsia="MS Mincho"/>
                <w:b/>
                <w:bCs/>
              </w:rPr>
            </w:pPr>
            <w:proofErr w:type="spellStart"/>
            <w:proofErr w:type="gramStart"/>
            <w:r w:rsidRPr="003D3273">
              <w:rPr>
                <w:rFonts w:eastAsia="MS Mincho"/>
              </w:rPr>
              <w:t>Abs,h</w:t>
            </w:r>
            <w:proofErr w:type="spellEnd"/>
            <w:proofErr w:type="gramEnd"/>
          </w:p>
        </w:tc>
        <w:tc>
          <w:tcPr>
            <w:tcW w:w="2185" w:type="pct"/>
            <w:tcBorders>
              <w:top w:val="single" w:sz="4" w:space="0" w:color="A6A6A6" w:themeColor="background1" w:themeShade="A6"/>
              <w:bottom w:val="single" w:sz="4" w:space="0" w:color="A6A6A6" w:themeColor="background1" w:themeShade="A6"/>
            </w:tcBorders>
            <w:vAlign w:val="top"/>
          </w:tcPr>
          <w:p w14:paraId="53D1B70B" w14:textId="04417F63" w:rsidR="00145CDA" w:rsidRPr="00D316C4" w:rsidRDefault="00F7001C" w:rsidP="00145CDA">
            <w:pPr>
              <w:spacing w:line="276" w:lineRule="auto"/>
              <w:rPr>
                <w:highlight w:val="yellow"/>
              </w:rPr>
            </w:pPr>
            <w:r>
              <w:t>0.</w:t>
            </w:r>
            <w:r w:rsidR="00F84793">
              <w:t>583</w:t>
            </w:r>
          </w:p>
        </w:tc>
        <w:tc>
          <w:tcPr>
            <w:tcW w:w="2185" w:type="pct"/>
            <w:tcBorders>
              <w:top w:val="single" w:sz="4" w:space="0" w:color="A6A6A6" w:themeColor="background1" w:themeShade="A6"/>
              <w:bottom w:val="single" w:sz="4" w:space="0" w:color="A6A6A6" w:themeColor="background1" w:themeShade="A6"/>
            </w:tcBorders>
            <w:vAlign w:val="top"/>
          </w:tcPr>
          <w:p w14:paraId="2F681031" w14:textId="7BCCD1EE" w:rsidR="00145CDA" w:rsidRDefault="000C3A2E" w:rsidP="00145CDA">
            <w:pPr>
              <w:spacing w:line="276" w:lineRule="auto"/>
            </w:pPr>
            <w:r w:rsidRPr="003305EA">
              <w:t>0.</w:t>
            </w:r>
            <w:r>
              <w:t>847</w:t>
            </w:r>
          </w:p>
        </w:tc>
      </w:tr>
      <w:tr w:rsidR="00BE0FEB" w:rsidRPr="00B81DEC" w14:paraId="3E68F8D7" w14:textId="77777777" w:rsidTr="0039399D">
        <w:trPr>
          <w:trHeight w:val="494"/>
        </w:trPr>
        <w:tc>
          <w:tcPr>
            <w:tcW w:w="630" w:type="pct"/>
            <w:tcBorders>
              <w:top w:val="single" w:sz="4" w:space="0" w:color="A6A6A6" w:themeColor="background1" w:themeShade="A6"/>
              <w:bottom w:val="single" w:sz="4" w:space="0" w:color="A6A6A6" w:themeColor="background1" w:themeShade="A6"/>
            </w:tcBorders>
          </w:tcPr>
          <w:p w14:paraId="6162B902" w14:textId="7B9E8886" w:rsidR="00BE0FEB" w:rsidRPr="00907E1A" w:rsidRDefault="00BE0FEB" w:rsidP="00BE0FEB">
            <w:pPr>
              <w:spacing w:line="276" w:lineRule="auto"/>
              <w:rPr>
                <w:rFonts w:eastAsia="MS Mincho"/>
              </w:rPr>
            </w:pPr>
            <w:proofErr w:type="spellStart"/>
            <w:proofErr w:type="gramStart"/>
            <w:r w:rsidRPr="003D3273">
              <w:rPr>
                <w:rFonts w:eastAsia="MS Mincho"/>
                <w:b/>
                <w:bCs/>
              </w:rPr>
              <w:t>B</w:t>
            </w:r>
            <w:r w:rsidR="00C3233B">
              <w:rPr>
                <w:rFonts w:eastAsia="MS Mincho"/>
                <w:b/>
                <w:bCs/>
                <w:vertAlign w:val="subscript"/>
              </w:rPr>
              <w:t>p</w:t>
            </w:r>
            <w:r w:rsidRPr="003D3273">
              <w:rPr>
                <w:rFonts w:eastAsia="MS Mincho"/>
                <w:b/>
                <w:bCs/>
                <w:vertAlign w:val="subscript"/>
              </w:rPr>
              <w:t>,y</w:t>
            </w:r>
            <w:proofErr w:type="spellEnd"/>
            <w:proofErr w:type="gramEnd"/>
            <w:r w:rsidR="00907E1A">
              <w:rPr>
                <w:rFonts w:eastAsia="MS Mincho"/>
                <w:b/>
                <w:bCs/>
              </w:rPr>
              <w:t xml:space="preserve"> &amp; </w:t>
            </w:r>
            <w:proofErr w:type="spellStart"/>
            <w:r w:rsidR="00907E1A" w:rsidRPr="003D3273">
              <w:rPr>
                <w:rFonts w:eastAsia="MS Mincho"/>
                <w:b/>
                <w:bCs/>
              </w:rPr>
              <w:t>B</w:t>
            </w:r>
            <w:r w:rsidR="00907E1A">
              <w:rPr>
                <w:rFonts w:eastAsia="MS Mincho"/>
                <w:b/>
                <w:bCs/>
                <w:vertAlign w:val="subscript"/>
              </w:rPr>
              <w:t>p</w:t>
            </w:r>
            <w:r w:rsidR="00907E1A" w:rsidRPr="003D3273">
              <w:rPr>
                <w:rFonts w:eastAsia="MS Mincho"/>
                <w:b/>
                <w:bCs/>
                <w:vertAlign w:val="subscript"/>
              </w:rPr>
              <w:t>,</w:t>
            </w:r>
            <w:r w:rsidR="002E7478">
              <w:rPr>
                <w:rFonts w:eastAsia="MS Mincho"/>
                <w:b/>
                <w:bCs/>
                <w:vertAlign w:val="subscript"/>
              </w:rPr>
              <w:t>LPG</w:t>
            </w:r>
            <w:proofErr w:type="spellEnd"/>
          </w:p>
        </w:tc>
        <w:tc>
          <w:tcPr>
            <w:tcW w:w="2185" w:type="pct"/>
            <w:tcBorders>
              <w:top w:val="single" w:sz="4" w:space="0" w:color="A6A6A6" w:themeColor="background1" w:themeShade="A6"/>
              <w:bottom w:val="single" w:sz="4" w:space="0" w:color="A6A6A6" w:themeColor="background1" w:themeShade="A6"/>
            </w:tcBorders>
            <w:vAlign w:val="top"/>
          </w:tcPr>
          <w:p w14:paraId="23606EAD" w14:textId="0BE880A2" w:rsidR="00BE0FEB" w:rsidRPr="00B81DEC" w:rsidRDefault="00556285" w:rsidP="00081F5C">
            <w:pPr>
              <w:spacing w:line="276" w:lineRule="auto"/>
            </w:pPr>
            <w:r>
              <w:rPr>
                <w:noProof/>
                <w14:cntxtAlts w14:val="0"/>
              </w:rPr>
              <w:t xml:space="preserve"> </w:t>
            </w:r>
            <w:r w:rsidR="00AC0B16" w:rsidRPr="00AC0B16">
              <w:rPr>
                <w:noProof/>
                <w14:cntxtAlts w14:val="0"/>
              </w:rPr>
              <w:drawing>
                <wp:inline distT="0" distB="0" distL="0" distR="0" wp14:anchorId="6D62FA7E" wp14:editId="71DE1A5C">
                  <wp:extent cx="2071631" cy="1235710"/>
                  <wp:effectExtent l="0" t="0" r="0" b="0"/>
                  <wp:docPr id="11419000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1900023" name=""/>
                          <pic:cNvPicPr/>
                        </pic:nvPicPr>
                        <pic:blipFill>
                          <a:blip r:embed="rId39"/>
                          <a:stretch>
                            <a:fillRect/>
                          </a:stretch>
                        </pic:blipFill>
                        <pic:spPr>
                          <a:xfrm>
                            <a:off x="0" y="0"/>
                            <a:ext cx="2078991" cy="1240100"/>
                          </a:xfrm>
                          <a:prstGeom prst="rect">
                            <a:avLst/>
                          </a:prstGeom>
                        </pic:spPr>
                      </pic:pic>
                    </a:graphicData>
                  </a:graphic>
                </wp:inline>
              </w:drawing>
            </w:r>
          </w:p>
        </w:tc>
        <w:tc>
          <w:tcPr>
            <w:tcW w:w="2185" w:type="pct"/>
            <w:tcBorders>
              <w:top w:val="single" w:sz="4" w:space="0" w:color="A6A6A6" w:themeColor="background1" w:themeShade="A6"/>
              <w:bottom w:val="single" w:sz="4" w:space="0" w:color="A6A6A6" w:themeColor="background1" w:themeShade="A6"/>
            </w:tcBorders>
            <w:vAlign w:val="top"/>
          </w:tcPr>
          <w:p w14:paraId="45829A5F" w14:textId="719B7561" w:rsidR="00BE0FEB" w:rsidRDefault="008D7ACC" w:rsidP="00081F5C">
            <w:pPr>
              <w:spacing w:line="276" w:lineRule="auto"/>
            </w:pPr>
            <w:r w:rsidRPr="008D7ACC">
              <w:rPr>
                <w:noProof/>
              </w:rPr>
              <w:drawing>
                <wp:inline distT="0" distB="0" distL="0" distR="0" wp14:anchorId="540380C4" wp14:editId="7C38080E">
                  <wp:extent cx="1908772" cy="1236157"/>
                  <wp:effectExtent l="0" t="0" r="0" b="0"/>
                  <wp:docPr id="3497692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9769280" name=""/>
                          <pic:cNvPicPr/>
                        </pic:nvPicPr>
                        <pic:blipFill>
                          <a:blip r:embed="rId40"/>
                          <a:stretch>
                            <a:fillRect/>
                          </a:stretch>
                        </pic:blipFill>
                        <pic:spPr>
                          <a:xfrm>
                            <a:off x="0" y="0"/>
                            <a:ext cx="1914226" cy="1239689"/>
                          </a:xfrm>
                          <a:prstGeom prst="rect">
                            <a:avLst/>
                          </a:prstGeom>
                        </pic:spPr>
                      </pic:pic>
                    </a:graphicData>
                  </a:graphic>
                </wp:inline>
              </w:drawing>
            </w:r>
          </w:p>
        </w:tc>
      </w:tr>
      <w:tr w:rsidR="00BE0FEB" w:rsidRPr="00B81DEC" w14:paraId="338CEEE0" w14:textId="77777777" w:rsidTr="005F4D1C">
        <w:tblPrEx>
          <w:tblCellMar>
            <w:left w:w="108" w:type="dxa"/>
            <w:right w:w="108" w:type="dxa"/>
          </w:tblCellMar>
        </w:tblPrEx>
        <w:trPr>
          <w:trHeight w:val="494"/>
        </w:trPr>
        <w:tc>
          <w:tcPr>
            <w:tcW w:w="630" w:type="pct"/>
            <w:tcBorders>
              <w:top w:val="single" w:sz="4" w:space="0" w:color="A6A6A6" w:themeColor="background1" w:themeShade="A6"/>
              <w:bottom w:val="single" w:sz="4" w:space="0" w:color="A6A6A6" w:themeColor="background1" w:themeShade="A6"/>
            </w:tcBorders>
          </w:tcPr>
          <w:p w14:paraId="5BEFBBA1" w14:textId="76DA50EB" w:rsidR="00BE0FEB" w:rsidRPr="003D3273" w:rsidRDefault="00BE0FEB" w:rsidP="00BE0FEB">
            <w:pPr>
              <w:spacing w:line="276" w:lineRule="auto"/>
              <w:rPr>
                <w:rFonts w:eastAsia="MS Mincho"/>
                <w:b/>
                <w:bCs/>
              </w:rPr>
            </w:pPr>
            <w:proofErr w:type="spellStart"/>
            <w:proofErr w:type="gramStart"/>
            <w:r w:rsidRPr="003D3273">
              <w:rPr>
                <w:rFonts w:eastAsia="MS Mincho"/>
                <w:b/>
                <w:bCs/>
              </w:rPr>
              <w:t>B</w:t>
            </w:r>
            <w:r w:rsidRPr="003D3273">
              <w:rPr>
                <w:rFonts w:eastAsia="MS Mincho"/>
                <w:b/>
                <w:bCs/>
                <w:vertAlign w:val="subscript"/>
              </w:rPr>
              <w:t>b,ratio</w:t>
            </w:r>
            <w:proofErr w:type="spellEnd"/>
            <w:proofErr w:type="gramEnd"/>
          </w:p>
        </w:tc>
        <w:tc>
          <w:tcPr>
            <w:tcW w:w="2185" w:type="pct"/>
            <w:tcBorders>
              <w:top w:val="single" w:sz="4" w:space="0" w:color="A6A6A6" w:themeColor="background1" w:themeShade="A6"/>
              <w:bottom w:val="single" w:sz="4" w:space="0" w:color="A6A6A6" w:themeColor="background1" w:themeShade="A6"/>
            </w:tcBorders>
            <w:vAlign w:val="top"/>
          </w:tcPr>
          <w:p w14:paraId="16FDEB5A" w14:textId="527F7AFD" w:rsidR="00BE0FEB" w:rsidRPr="00B81DEC" w:rsidRDefault="005F4D1C" w:rsidP="00081F5C">
            <w:pPr>
              <w:spacing w:line="276" w:lineRule="auto"/>
            </w:pPr>
            <w:r>
              <w:rPr>
                <w:noProof/>
                <w14:cntxtAlts w14:val="0"/>
              </w:rPr>
              <w:drawing>
                <wp:inline distT="0" distB="0" distL="0" distR="0" wp14:anchorId="14471B40" wp14:editId="6613ACE8">
                  <wp:extent cx="2141560" cy="1032095"/>
                  <wp:effectExtent l="0" t="0" r="5080" b="0"/>
                  <wp:docPr id="1989987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998738" name=""/>
                          <pic:cNvPicPr/>
                        </pic:nvPicPr>
                        <pic:blipFill>
                          <a:blip r:embed="rId41"/>
                          <a:stretch>
                            <a:fillRect/>
                          </a:stretch>
                        </pic:blipFill>
                        <pic:spPr>
                          <a:xfrm>
                            <a:off x="0" y="0"/>
                            <a:ext cx="2167505" cy="1044599"/>
                          </a:xfrm>
                          <a:prstGeom prst="rect">
                            <a:avLst/>
                          </a:prstGeom>
                        </pic:spPr>
                      </pic:pic>
                    </a:graphicData>
                  </a:graphic>
                </wp:inline>
              </w:drawing>
            </w:r>
          </w:p>
        </w:tc>
        <w:tc>
          <w:tcPr>
            <w:tcW w:w="2185" w:type="pct"/>
            <w:tcBorders>
              <w:top w:val="single" w:sz="4" w:space="0" w:color="A6A6A6" w:themeColor="background1" w:themeShade="A6"/>
              <w:bottom w:val="single" w:sz="4" w:space="0" w:color="A6A6A6" w:themeColor="background1" w:themeShade="A6"/>
            </w:tcBorders>
            <w:vAlign w:val="top"/>
          </w:tcPr>
          <w:p w14:paraId="263AA9B3" w14:textId="7F9E1406" w:rsidR="00BE0FEB" w:rsidRDefault="00473E30" w:rsidP="00081F5C">
            <w:pPr>
              <w:spacing w:line="276" w:lineRule="auto"/>
              <w:rPr>
                <w:noProof/>
              </w:rPr>
            </w:pPr>
            <w:r w:rsidRPr="00040431">
              <w:rPr>
                <w:noProof/>
              </w:rPr>
              <w:drawing>
                <wp:inline distT="0" distB="0" distL="0" distR="0" wp14:anchorId="2A1FD185" wp14:editId="78484C8F">
                  <wp:extent cx="2588730" cy="1031875"/>
                  <wp:effectExtent l="0" t="0" r="2540" b="0"/>
                  <wp:docPr id="17344861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5795677" name=""/>
                          <pic:cNvPicPr/>
                        </pic:nvPicPr>
                        <pic:blipFill>
                          <a:blip r:embed="rId42"/>
                          <a:stretch>
                            <a:fillRect/>
                          </a:stretch>
                        </pic:blipFill>
                        <pic:spPr>
                          <a:xfrm>
                            <a:off x="0" y="0"/>
                            <a:ext cx="2629493" cy="1048123"/>
                          </a:xfrm>
                          <a:prstGeom prst="rect">
                            <a:avLst/>
                          </a:prstGeom>
                        </pic:spPr>
                      </pic:pic>
                    </a:graphicData>
                  </a:graphic>
                </wp:inline>
              </w:drawing>
            </w:r>
          </w:p>
        </w:tc>
      </w:tr>
      <w:tr w:rsidR="00BE0FEB" w:rsidRPr="00B81DEC" w14:paraId="789ABF68"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09D1B93E" w14:textId="13A786ED" w:rsidR="00BE0FEB" w:rsidRPr="003D3273" w:rsidRDefault="00BE0FEB" w:rsidP="00BE0FEB">
            <w:pPr>
              <w:spacing w:line="276" w:lineRule="auto"/>
              <w:rPr>
                <w:rFonts w:eastAsia="MS Mincho"/>
                <w:b/>
                <w:bCs/>
              </w:rPr>
            </w:pPr>
            <w:proofErr w:type="spellStart"/>
            <w:proofErr w:type="gramStart"/>
            <w:r w:rsidRPr="003D3273">
              <w:rPr>
                <w:rFonts w:eastAsia="MS Mincho"/>
                <w:b/>
                <w:bCs/>
              </w:rPr>
              <w:t>U</w:t>
            </w:r>
            <w:r w:rsidRPr="003D3273">
              <w:rPr>
                <w:rFonts w:eastAsia="MS Mincho"/>
                <w:b/>
                <w:bCs/>
                <w:vertAlign w:val="subscript"/>
              </w:rPr>
              <w:t>p,y</w:t>
            </w:r>
            <w:proofErr w:type="spellEnd"/>
            <w:proofErr w:type="gramEnd"/>
          </w:p>
        </w:tc>
        <w:tc>
          <w:tcPr>
            <w:tcW w:w="2185" w:type="pct"/>
            <w:tcBorders>
              <w:top w:val="single" w:sz="4" w:space="0" w:color="A6A6A6" w:themeColor="background1" w:themeShade="A6"/>
              <w:bottom w:val="single" w:sz="4" w:space="0" w:color="A6A6A6" w:themeColor="background1" w:themeShade="A6"/>
            </w:tcBorders>
            <w:vAlign w:val="top"/>
          </w:tcPr>
          <w:p w14:paraId="4DBC3B8A" w14:textId="6E731B65" w:rsidR="00BE0FEB" w:rsidRPr="00B81DEC" w:rsidRDefault="007152BC" w:rsidP="00081F5C">
            <w:pPr>
              <w:spacing w:line="276" w:lineRule="auto"/>
            </w:pPr>
            <w:r>
              <w:t>48.</w:t>
            </w:r>
            <w:r w:rsidR="00BD1C6A">
              <w:t>685%</w:t>
            </w:r>
          </w:p>
        </w:tc>
        <w:tc>
          <w:tcPr>
            <w:tcW w:w="2185" w:type="pct"/>
            <w:tcBorders>
              <w:top w:val="single" w:sz="4" w:space="0" w:color="A6A6A6" w:themeColor="background1" w:themeShade="A6"/>
              <w:bottom w:val="single" w:sz="4" w:space="0" w:color="A6A6A6" w:themeColor="background1" w:themeShade="A6"/>
            </w:tcBorders>
            <w:vAlign w:val="top"/>
          </w:tcPr>
          <w:p w14:paraId="494509EE" w14:textId="50EEDD36" w:rsidR="00BE0FEB" w:rsidRPr="00C04BA4" w:rsidRDefault="00473E30" w:rsidP="00A512EB">
            <w:pPr>
              <w:spacing w:line="276" w:lineRule="auto"/>
              <w:jc w:val="center"/>
              <w:rPr>
                <w:noProof/>
              </w:rPr>
            </w:pPr>
            <w:r>
              <w:t>50.58%</w:t>
            </w:r>
          </w:p>
        </w:tc>
      </w:tr>
      <w:tr w:rsidR="00BE0FEB" w:rsidRPr="00B81DEC" w14:paraId="6F087E92"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69A9FEA4" w14:textId="08AA7B20" w:rsidR="00BE0FEB" w:rsidRPr="003D3273" w:rsidRDefault="00BE0FEB" w:rsidP="00BE0FEB">
            <w:pPr>
              <w:spacing w:line="276" w:lineRule="auto"/>
              <w:rPr>
                <w:rFonts w:eastAsia="MS Mincho"/>
                <w:b/>
                <w:bCs/>
              </w:rPr>
            </w:pPr>
            <w:proofErr w:type="spellStart"/>
            <w:proofErr w:type="gramStart"/>
            <w:r w:rsidRPr="003D3273">
              <w:rPr>
                <w:rFonts w:eastAsia="MS Mincho"/>
                <w:b/>
                <w:bCs/>
              </w:rPr>
              <w:t>N</w:t>
            </w:r>
            <w:r w:rsidRPr="003D3273">
              <w:rPr>
                <w:rFonts w:eastAsia="MS Mincho"/>
                <w:b/>
                <w:bCs/>
                <w:vertAlign w:val="subscript"/>
              </w:rPr>
              <w:t>b,y</w:t>
            </w:r>
            <w:proofErr w:type="spellEnd"/>
            <w:proofErr w:type="gramEnd"/>
          </w:p>
        </w:tc>
        <w:tc>
          <w:tcPr>
            <w:tcW w:w="2185" w:type="pct"/>
            <w:tcBorders>
              <w:top w:val="single" w:sz="4" w:space="0" w:color="A6A6A6" w:themeColor="background1" w:themeShade="A6"/>
              <w:bottom w:val="single" w:sz="4" w:space="0" w:color="A6A6A6" w:themeColor="background1" w:themeShade="A6"/>
            </w:tcBorders>
            <w:vAlign w:val="top"/>
          </w:tcPr>
          <w:p w14:paraId="399AD06A" w14:textId="76A953A1" w:rsidR="00BE0FEB" w:rsidRPr="00B81DEC" w:rsidRDefault="003B30DE" w:rsidP="00081F5C">
            <w:pPr>
              <w:spacing w:line="276" w:lineRule="auto"/>
            </w:pPr>
            <w:r>
              <w:t>28,975</w:t>
            </w:r>
          </w:p>
        </w:tc>
        <w:tc>
          <w:tcPr>
            <w:tcW w:w="2185" w:type="pct"/>
            <w:tcBorders>
              <w:top w:val="single" w:sz="4" w:space="0" w:color="A6A6A6" w:themeColor="background1" w:themeShade="A6"/>
              <w:bottom w:val="single" w:sz="4" w:space="0" w:color="A6A6A6" w:themeColor="background1" w:themeShade="A6"/>
            </w:tcBorders>
            <w:vAlign w:val="top"/>
          </w:tcPr>
          <w:p w14:paraId="033A4F7F" w14:textId="58FA40B9" w:rsidR="00BE0FEB" w:rsidRDefault="00473E30" w:rsidP="00A512EB">
            <w:pPr>
              <w:spacing w:line="276" w:lineRule="auto"/>
              <w:jc w:val="center"/>
              <w:rPr>
                <w:noProof/>
              </w:rPr>
            </w:pPr>
            <w:r>
              <w:t>28,975</w:t>
            </w:r>
          </w:p>
        </w:tc>
      </w:tr>
      <w:tr w:rsidR="00BE0FEB" w:rsidRPr="00B81DEC" w14:paraId="03909F41"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314CFE89" w14:textId="61EDFE81" w:rsidR="00BE0FEB" w:rsidRPr="003D3273" w:rsidRDefault="00BE0FEB" w:rsidP="00BE0FEB">
            <w:pPr>
              <w:spacing w:line="276" w:lineRule="auto"/>
              <w:rPr>
                <w:rFonts w:eastAsia="MS Mincho"/>
                <w:b/>
                <w:bCs/>
              </w:rPr>
            </w:pPr>
            <w:r w:rsidRPr="003D3273">
              <w:rPr>
                <w:rFonts w:eastAsia="MS Mincho"/>
                <w:b/>
                <w:bCs/>
              </w:rPr>
              <w:t>MS</w:t>
            </w:r>
            <w:r w:rsidRPr="003D3273">
              <w:rPr>
                <w:rFonts w:eastAsia="MS Mincho"/>
                <w:b/>
                <w:bCs/>
                <w:vertAlign w:val="subscript"/>
              </w:rPr>
              <w:t>(</w:t>
            </w:r>
            <w:proofErr w:type="spellStart"/>
            <w:proofErr w:type="gramStart"/>
            <w:r w:rsidRPr="003D3273">
              <w:rPr>
                <w:rFonts w:eastAsia="MS Mincho"/>
                <w:b/>
                <w:bCs/>
                <w:vertAlign w:val="subscript"/>
              </w:rPr>
              <w:t>T,S</w:t>
            </w:r>
            <w:proofErr w:type="gramEnd"/>
            <w:r w:rsidRPr="003D3273">
              <w:rPr>
                <w:rFonts w:eastAsia="MS Mincho"/>
                <w:b/>
                <w:bCs/>
                <w:vertAlign w:val="subscript"/>
              </w:rPr>
              <w:t>,k</w:t>
            </w:r>
            <w:proofErr w:type="spellEnd"/>
            <w:r w:rsidRPr="003D3273">
              <w:rPr>
                <w:rFonts w:eastAsia="MS Mincho"/>
                <w:b/>
                <w:bCs/>
                <w:vertAlign w:val="subscript"/>
              </w:rPr>
              <w:t>)</w:t>
            </w:r>
          </w:p>
        </w:tc>
        <w:tc>
          <w:tcPr>
            <w:tcW w:w="2185" w:type="pct"/>
            <w:tcBorders>
              <w:top w:val="single" w:sz="4" w:space="0" w:color="A6A6A6" w:themeColor="background1" w:themeShade="A6"/>
              <w:bottom w:val="single" w:sz="4" w:space="0" w:color="A6A6A6" w:themeColor="background1" w:themeShade="A6"/>
            </w:tcBorders>
            <w:vAlign w:val="top"/>
          </w:tcPr>
          <w:tbl>
            <w:tblPr>
              <w:tblW w:w="386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2"/>
              <w:gridCol w:w="2597"/>
            </w:tblGrid>
            <w:tr w:rsidR="009C2185" w:rsidRPr="00FC6C4D" w14:paraId="7153F383" w14:textId="77777777" w:rsidTr="009C2185">
              <w:trPr>
                <w:trHeight w:val="321"/>
              </w:trPr>
              <w:tc>
                <w:tcPr>
                  <w:tcW w:w="1272" w:type="dxa"/>
                  <w:shd w:val="clear" w:color="auto" w:fill="auto"/>
                  <w:noWrap/>
                  <w:vAlign w:val="bottom"/>
                  <w:hideMark/>
                </w:tcPr>
                <w:p w14:paraId="4853FD71" w14:textId="77777777" w:rsidR="006674E6" w:rsidRPr="00FC6C4D" w:rsidRDefault="006674E6" w:rsidP="006674E6">
                  <w:pPr>
                    <w:rPr>
                      <w:rFonts w:eastAsia="MS Mincho"/>
                      <w:b/>
                      <w:bCs/>
                      <w:color w:val="auto"/>
                      <w:sz w:val="18"/>
                      <w:szCs w:val="18"/>
                    </w:rPr>
                  </w:pPr>
                  <w:r w:rsidRPr="00FC6C4D">
                    <w:rPr>
                      <w:rFonts w:eastAsia="MS Mincho"/>
                      <w:b/>
                      <w:bCs/>
                      <w:color w:val="auto"/>
                      <w:sz w:val="18"/>
                      <w:szCs w:val="18"/>
                    </w:rPr>
                    <w:t> Livestock</w:t>
                  </w:r>
                </w:p>
              </w:tc>
              <w:tc>
                <w:tcPr>
                  <w:tcW w:w="2597" w:type="dxa"/>
                  <w:shd w:val="clear" w:color="auto" w:fill="auto"/>
                  <w:noWrap/>
                  <w:vAlign w:val="bottom"/>
                  <w:hideMark/>
                </w:tcPr>
                <w:p w14:paraId="592EBEA0" w14:textId="77777777" w:rsidR="006674E6" w:rsidRPr="00FC6C4D" w:rsidRDefault="006674E6" w:rsidP="006674E6">
                  <w:pPr>
                    <w:rPr>
                      <w:rFonts w:eastAsia="MS Mincho"/>
                      <w:b/>
                      <w:bCs/>
                      <w:color w:val="auto"/>
                      <w:sz w:val="18"/>
                      <w:szCs w:val="18"/>
                    </w:rPr>
                  </w:pPr>
                  <w:r w:rsidRPr="00FC6C4D">
                    <w:rPr>
                      <w:rFonts w:eastAsia="MS Mincho"/>
                      <w:b/>
                      <w:bCs/>
                      <w:color w:val="auto"/>
                      <w:sz w:val="18"/>
                      <w:szCs w:val="18"/>
                    </w:rPr>
                    <w:t>% fed into Biodigester</w:t>
                  </w:r>
                </w:p>
              </w:tc>
            </w:tr>
            <w:tr w:rsidR="009C2185" w:rsidRPr="00FC6C4D" w14:paraId="2E582A71" w14:textId="77777777" w:rsidTr="009C2185">
              <w:trPr>
                <w:trHeight w:val="321"/>
              </w:trPr>
              <w:tc>
                <w:tcPr>
                  <w:tcW w:w="1272" w:type="dxa"/>
                  <w:shd w:val="clear" w:color="auto" w:fill="auto"/>
                  <w:noWrap/>
                  <w:vAlign w:val="bottom"/>
                  <w:hideMark/>
                </w:tcPr>
                <w:p w14:paraId="3CB1DE4D" w14:textId="77777777" w:rsidR="006674E6" w:rsidRPr="00FC6C4D" w:rsidRDefault="006674E6" w:rsidP="006674E6">
                  <w:pPr>
                    <w:rPr>
                      <w:rFonts w:eastAsia="MS Mincho"/>
                      <w:color w:val="auto"/>
                      <w:sz w:val="18"/>
                      <w:szCs w:val="18"/>
                    </w:rPr>
                  </w:pPr>
                  <w:r w:rsidRPr="00FC6C4D">
                    <w:rPr>
                      <w:rFonts w:eastAsia="MS Mincho"/>
                      <w:color w:val="auto"/>
                      <w:sz w:val="18"/>
                      <w:szCs w:val="18"/>
                    </w:rPr>
                    <w:t>cow</w:t>
                  </w:r>
                </w:p>
              </w:tc>
              <w:tc>
                <w:tcPr>
                  <w:tcW w:w="2597" w:type="dxa"/>
                  <w:shd w:val="clear" w:color="000000" w:fill="F2F2F2"/>
                  <w:noWrap/>
                  <w:hideMark/>
                </w:tcPr>
                <w:p w14:paraId="0EAA179A" w14:textId="77777777" w:rsidR="006674E6" w:rsidRPr="00FC6C4D" w:rsidRDefault="006674E6" w:rsidP="006674E6">
                  <w:pPr>
                    <w:rPr>
                      <w:rFonts w:eastAsia="MS Mincho"/>
                      <w:color w:val="auto"/>
                      <w:sz w:val="18"/>
                      <w:szCs w:val="18"/>
                    </w:rPr>
                  </w:pPr>
                  <w:r w:rsidRPr="00FC6C4D">
                    <w:rPr>
                      <w:color w:val="auto"/>
                    </w:rPr>
                    <w:t>5</w:t>
                  </w:r>
                  <w:r>
                    <w:rPr>
                      <w:color w:val="auto"/>
                    </w:rPr>
                    <w:t>6</w:t>
                  </w:r>
                  <w:r w:rsidRPr="00FC6C4D">
                    <w:rPr>
                      <w:color w:val="auto"/>
                    </w:rPr>
                    <w:t>.</w:t>
                  </w:r>
                  <w:r>
                    <w:rPr>
                      <w:color w:val="auto"/>
                    </w:rPr>
                    <w:t>73</w:t>
                  </w:r>
                  <w:r w:rsidRPr="00FC6C4D">
                    <w:rPr>
                      <w:color w:val="auto"/>
                    </w:rPr>
                    <w:t>%</w:t>
                  </w:r>
                </w:p>
              </w:tc>
            </w:tr>
            <w:tr w:rsidR="009C2185" w:rsidRPr="00FC6C4D" w14:paraId="68B3CD67" w14:textId="77777777" w:rsidTr="009C2185">
              <w:trPr>
                <w:trHeight w:val="321"/>
              </w:trPr>
              <w:tc>
                <w:tcPr>
                  <w:tcW w:w="1272" w:type="dxa"/>
                  <w:shd w:val="clear" w:color="auto" w:fill="auto"/>
                  <w:noWrap/>
                  <w:vAlign w:val="bottom"/>
                  <w:hideMark/>
                </w:tcPr>
                <w:p w14:paraId="0760ED12" w14:textId="77777777" w:rsidR="006674E6" w:rsidRPr="00FC6C4D" w:rsidRDefault="006674E6" w:rsidP="006674E6">
                  <w:pPr>
                    <w:rPr>
                      <w:rFonts w:eastAsia="MS Mincho"/>
                      <w:color w:val="auto"/>
                      <w:sz w:val="18"/>
                      <w:szCs w:val="18"/>
                    </w:rPr>
                  </w:pPr>
                  <w:r w:rsidRPr="00FC6C4D">
                    <w:rPr>
                      <w:rFonts w:eastAsia="MS Mincho"/>
                      <w:color w:val="auto"/>
                      <w:sz w:val="18"/>
                      <w:szCs w:val="18"/>
                    </w:rPr>
                    <w:t>Pig</w:t>
                  </w:r>
                </w:p>
              </w:tc>
              <w:tc>
                <w:tcPr>
                  <w:tcW w:w="2597" w:type="dxa"/>
                  <w:shd w:val="clear" w:color="000000" w:fill="F2F2F2"/>
                  <w:noWrap/>
                  <w:hideMark/>
                </w:tcPr>
                <w:p w14:paraId="2C7391F9" w14:textId="77777777" w:rsidR="006674E6" w:rsidRPr="00FC6C4D" w:rsidRDefault="006674E6" w:rsidP="006674E6">
                  <w:pPr>
                    <w:rPr>
                      <w:rFonts w:eastAsia="MS Mincho"/>
                      <w:color w:val="auto"/>
                      <w:sz w:val="18"/>
                      <w:szCs w:val="18"/>
                    </w:rPr>
                  </w:pPr>
                  <w:r>
                    <w:rPr>
                      <w:color w:val="auto"/>
                    </w:rPr>
                    <w:t>73</w:t>
                  </w:r>
                  <w:r w:rsidRPr="00FC6C4D">
                    <w:rPr>
                      <w:color w:val="auto"/>
                    </w:rPr>
                    <w:t>.</w:t>
                  </w:r>
                  <w:r>
                    <w:rPr>
                      <w:color w:val="auto"/>
                    </w:rPr>
                    <w:t>52</w:t>
                  </w:r>
                  <w:r w:rsidRPr="00FC6C4D">
                    <w:rPr>
                      <w:color w:val="auto"/>
                    </w:rPr>
                    <w:t>%</w:t>
                  </w:r>
                </w:p>
              </w:tc>
            </w:tr>
            <w:tr w:rsidR="009C2185" w:rsidRPr="00FC6C4D" w14:paraId="322E7552" w14:textId="77777777" w:rsidTr="009C2185">
              <w:trPr>
                <w:trHeight w:val="321"/>
              </w:trPr>
              <w:tc>
                <w:tcPr>
                  <w:tcW w:w="1272" w:type="dxa"/>
                  <w:shd w:val="clear" w:color="auto" w:fill="auto"/>
                  <w:noWrap/>
                  <w:vAlign w:val="bottom"/>
                  <w:hideMark/>
                </w:tcPr>
                <w:p w14:paraId="54DBE15A" w14:textId="77777777" w:rsidR="006674E6" w:rsidRPr="00FC6C4D" w:rsidRDefault="006674E6" w:rsidP="006674E6">
                  <w:pPr>
                    <w:rPr>
                      <w:rFonts w:eastAsia="MS Mincho"/>
                      <w:color w:val="auto"/>
                      <w:sz w:val="18"/>
                      <w:szCs w:val="18"/>
                    </w:rPr>
                  </w:pPr>
                  <w:r w:rsidRPr="00FC6C4D">
                    <w:rPr>
                      <w:rFonts w:eastAsia="MS Mincho"/>
                      <w:color w:val="auto"/>
                      <w:sz w:val="18"/>
                      <w:szCs w:val="18"/>
                    </w:rPr>
                    <w:t>Buffalo</w:t>
                  </w:r>
                </w:p>
              </w:tc>
              <w:tc>
                <w:tcPr>
                  <w:tcW w:w="2597" w:type="dxa"/>
                  <w:shd w:val="clear" w:color="000000" w:fill="F2F2F2"/>
                  <w:noWrap/>
                  <w:hideMark/>
                </w:tcPr>
                <w:p w14:paraId="126119FB" w14:textId="77777777" w:rsidR="006674E6" w:rsidRPr="00FC6C4D" w:rsidRDefault="006674E6" w:rsidP="006674E6">
                  <w:pPr>
                    <w:rPr>
                      <w:rFonts w:eastAsia="MS Mincho"/>
                      <w:color w:val="auto"/>
                      <w:sz w:val="18"/>
                      <w:szCs w:val="18"/>
                    </w:rPr>
                  </w:pPr>
                  <w:r>
                    <w:rPr>
                      <w:color w:val="auto"/>
                    </w:rPr>
                    <w:t>52</w:t>
                  </w:r>
                  <w:r w:rsidRPr="00FC6C4D">
                    <w:rPr>
                      <w:color w:val="auto"/>
                    </w:rPr>
                    <w:t>.88%</w:t>
                  </w:r>
                </w:p>
              </w:tc>
            </w:tr>
          </w:tbl>
          <w:p w14:paraId="4AE1DB5C" w14:textId="77777777" w:rsidR="00BE0FEB" w:rsidRDefault="00BE0FEB" w:rsidP="00BE0FEB">
            <w:pPr>
              <w:spacing w:line="276" w:lineRule="auto"/>
            </w:pPr>
          </w:p>
          <w:p w14:paraId="71CD8B95" w14:textId="5DB59593" w:rsidR="002C5AF2" w:rsidRPr="00B81DEC" w:rsidRDefault="002C5AF2" w:rsidP="00BE0FEB">
            <w:pPr>
              <w:spacing w:line="276" w:lineRule="auto"/>
            </w:pPr>
          </w:p>
        </w:tc>
        <w:tc>
          <w:tcPr>
            <w:tcW w:w="2185" w:type="pct"/>
            <w:tcBorders>
              <w:top w:val="single" w:sz="4" w:space="0" w:color="A6A6A6" w:themeColor="background1" w:themeShade="A6"/>
              <w:bottom w:val="single" w:sz="4" w:space="0" w:color="A6A6A6" w:themeColor="background1" w:themeShade="A6"/>
            </w:tcBorders>
            <w:vAlign w:val="top"/>
          </w:tcPr>
          <w:p w14:paraId="5A465EC2" w14:textId="2DC60B2D" w:rsidR="00BE0FEB" w:rsidRDefault="00BE0FEB" w:rsidP="00BE0FEB">
            <w:pPr>
              <w:spacing w:line="276" w:lineRule="auto"/>
            </w:pPr>
          </w:p>
          <w:tbl>
            <w:tblPr>
              <w:tblpPr w:leftFromText="180" w:rightFromText="180" w:vertAnchor="text" w:horzAnchor="margin" w:tblpXSpec="center" w:tblpY="-143"/>
              <w:tblOverlap w:val="never"/>
              <w:tblW w:w="33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7"/>
              <w:gridCol w:w="2079"/>
            </w:tblGrid>
            <w:tr w:rsidR="00473E30" w:rsidRPr="00563E35" w14:paraId="5CBDB4C7" w14:textId="77777777" w:rsidTr="00081F5C">
              <w:trPr>
                <w:trHeight w:val="494"/>
              </w:trPr>
              <w:tc>
                <w:tcPr>
                  <w:tcW w:w="1307" w:type="dxa"/>
                  <w:shd w:val="clear" w:color="auto" w:fill="auto"/>
                  <w:noWrap/>
                  <w:vAlign w:val="center"/>
                  <w:hideMark/>
                </w:tcPr>
                <w:p w14:paraId="11AB3A15" w14:textId="77777777" w:rsidR="00473E30" w:rsidRPr="00563E35" w:rsidRDefault="00473E30" w:rsidP="00444008">
                  <w:pPr>
                    <w:spacing w:after="0" w:line="240" w:lineRule="auto"/>
                    <w:contextualSpacing w:val="0"/>
                    <w:rPr>
                      <w:rFonts w:ascii="Calibri" w:eastAsia="Times New Roman" w:hAnsi="Calibri" w:cs="Calibri"/>
                      <w:color w:val="000000"/>
                      <w:sz w:val="22"/>
                      <w:szCs w:val="22"/>
                      <w14:cntxtAlts w14:val="0"/>
                    </w:rPr>
                  </w:pPr>
                  <w:r w:rsidRPr="00563E35">
                    <w:rPr>
                      <w:rFonts w:ascii="Calibri" w:eastAsia="Times New Roman" w:hAnsi="Calibri" w:cs="Calibri"/>
                      <w:color w:val="000000"/>
                      <w:sz w:val="22"/>
                      <w:szCs w:val="22"/>
                      <w14:cntxtAlts w14:val="0"/>
                    </w:rPr>
                    <w:t>Livestock</w:t>
                  </w:r>
                </w:p>
              </w:tc>
              <w:tc>
                <w:tcPr>
                  <w:tcW w:w="2079" w:type="dxa"/>
                  <w:shd w:val="clear" w:color="auto" w:fill="auto"/>
                  <w:noWrap/>
                  <w:vAlign w:val="center"/>
                  <w:hideMark/>
                </w:tcPr>
                <w:p w14:paraId="70E0021B" w14:textId="13580C50" w:rsidR="00473E30" w:rsidRPr="00563E35" w:rsidRDefault="00444008" w:rsidP="00444008">
                  <w:pPr>
                    <w:spacing w:after="0" w:line="240" w:lineRule="auto"/>
                    <w:contextualSpacing w:val="0"/>
                    <w:rPr>
                      <w:rFonts w:ascii="Calibri" w:eastAsia="Times New Roman" w:hAnsi="Calibri" w:cs="Calibri"/>
                      <w:color w:val="000000"/>
                      <w:sz w:val="22"/>
                      <w:szCs w:val="22"/>
                      <w14:cntxtAlts w14:val="0"/>
                    </w:rPr>
                  </w:pPr>
                  <w:r>
                    <w:rPr>
                      <w:rFonts w:ascii="Calibri" w:eastAsia="Times New Roman" w:hAnsi="Calibri" w:cs="Calibri"/>
                      <w:color w:val="000000"/>
                      <w:sz w:val="22"/>
                      <w:szCs w:val="22"/>
                      <w14:cntxtAlts w14:val="0"/>
                    </w:rPr>
                    <w:t xml:space="preserve">% fed into </w:t>
                  </w:r>
                  <w:r w:rsidR="00473E30" w:rsidRPr="00563E35">
                    <w:rPr>
                      <w:rFonts w:ascii="Calibri" w:eastAsia="Times New Roman" w:hAnsi="Calibri" w:cs="Calibri"/>
                      <w:color w:val="000000"/>
                      <w:sz w:val="22"/>
                      <w:szCs w:val="22"/>
                      <w14:cntxtAlts w14:val="0"/>
                    </w:rPr>
                    <w:t>Biodigester</w:t>
                  </w:r>
                </w:p>
              </w:tc>
            </w:tr>
            <w:tr w:rsidR="00473E30" w:rsidRPr="00563E35" w14:paraId="38C3CCEA" w14:textId="77777777" w:rsidTr="00473E30">
              <w:trPr>
                <w:trHeight w:val="264"/>
              </w:trPr>
              <w:tc>
                <w:tcPr>
                  <w:tcW w:w="1307" w:type="dxa"/>
                  <w:shd w:val="clear" w:color="auto" w:fill="auto"/>
                  <w:noWrap/>
                  <w:vAlign w:val="bottom"/>
                  <w:hideMark/>
                </w:tcPr>
                <w:p w14:paraId="74CD1094" w14:textId="77777777" w:rsidR="00473E30" w:rsidRPr="00563E35" w:rsidRDefault="00473E30" w:rsidP="00473E30">
                  <w:pPr>
                    <w:spacing w:after="0" w:line="240" w:lineRule="auto"/>
                    <w:contextualSpacing w:val="0"/>
                    <w:rPr>
                      <w:rFonts w:ascii="Calibri" w:eastAsia="Times New Roman" w:hAnsi="Calibri" w:cs="Calibri"/>
                      <w:color w:val="000000"/>
                      <w:sz w:val="22"/>
                      <w:szCs w:val="22"/>
                      <w14:cntxtAlts w14:val="0"/>
                    </w:rPr>
                  </w:pPr>
                  <w:r w:rsidRPr="00563E35">
                    <w:rPr>
                      <w:rFonts w:ascii="Calibri" w:eastAsia="Times New Roman" w:hAnsi="Calibri" w:cs="Calibri"/>
                      <w:color w:val="000000"/>
                      <w:sz w:val="22"/>
                      <w:szCs w:val="22"/>
                      <w14:cntxtAlts w14:val="0"/>
                    </w:rPr>
                    <w:t>cow</w:t>
                  </w:r>
                </w:p>
              </w:tc>
              <w:tc>
                <w:tcPr>
                  <w:tcW w:w="2079" w:type="dxa"/>
                  <w:shd w:val="clear" w:color="000000" w:fill="F2F2F2"/>
                  <w:noWrap/>
                  <w:vAlign w:val="bottom"/>
                  <w:hideMark/>
                </w:tcPr>
                <w:p w14:paraId="7A01F93F" w14:textId="77777777" w:rsidR="00473E30" w:rsidRPr="00563E35" w:rsidRDefault="00473E30" w:rsidP="00473E30">
                  <w:pPr>
                    <w:spacing w:after="0" w:line="240" w:lineRule="auto"/>
                    <w:contextualSpacing w:val="0"/>
                    <w:jc w:val="right"/>
                    <w:rPr>
                      <w:rFonts w:ascii="Calibri" w:eastAsia="Times New Roman" w:hAnsi="Calibri" w:cs="Calibri"/>
                      <w:color w:val="FA7D00"/>
                      <w:sz w:val="22"/>
                      <w:szCs w:val="22"/>
                      <w14:cntxtAlts w14:val="0"/>
                    </w:rPr>
                  </w:pPr>
                  <w:r w:rsidRPr="00563E35">
                    <w:rPr>
                      <w:rFonts w:ascii="Calibri" w:hAnsi="Calibri" w:cs="Calibri"/>
                      <w:color w:val="FA7D00"/>
                      <w:sz w:val="22"/>
                      <w:szCs w:val="22"/>
                    </w:rPr>
                    <w:t>55.86%</w:t>
                  </w:r>
                </w:p>
              </w:tc>
            </w:tr>
            <w:tr w:rsidR="00473E30" w:rsidRPr="00563E35" w14:paraId="50D4D7CF" w14:textId="77777777" w:rsidTr="00473E30">
              <w:trPr>
                <w:trHeight w:val="264"/>
              </w:trPr>
              <w:tc>
                <w:tcPr>
                  <w:tcW w:w="1307" w:type="dxa"/>
                  <w:shd w:val="clear" w:color="auto" w:fill="auto"/>
                  <w:noWrap/>
                  <w:vAlign w:val="bottom"/>
                  <w:hideMark/>
                </w:tcPr>
                <w:p w14:paraId="4A98FD8E" w14:textId="77777777" w:rsidR="00473E30" w:rsidRPr="00563E35" w:rsidRDefault="00473E30" w:rsidP="00473E30">
                  <w:pPr>
                    <w:spacing w:after="0" w:line="240" w:lineRule="auto"/>
                    <w:contextualSpacing w:val="0"/>
                    <w:rPr>
                      <w:rFonts w:ascii="Calibri" w:eastAsia="Times New Roman" w:hAnsi="Calibri" w:cs="Calibri"/>
                      <w:color w:val="000000"/>
                      <w:sz w:val="22"/>
                      <w:szCs w:val="22"/>
                      <w14:cntxtAlts w14:val="0"/>
                    </w:rPr>
                  </w:pPr>
                  <w:r w:rsidRPr="00563E35">
                    <w:rPr>
                      <w:rFonts w:ascii="Calibri" w:eastAsia="Times New Roman" w:hAnsi="Calibri" w:cs="Calibri"/>
                      <w:color w:val="000000"/>
                      <w:sz w:val="22"/>
                      <w:szCs w:val="22"/>
                      <w14:cntxtAlts w14:val="0"/>
                    </w:rPr>
                    <w:t>Pig</w:t>
                  </w:r>
                </w:p>
              </w:tc>
              <w:tc>
                <w:tcPr>
                  <w:tcW w:w="2079" w:type="dxa"/>
                  <w:shd w:val="clear" w:color="000000" w:fill="F2F2F2"/>
                  <w:noWrap/>
                  <w:vAlign w:val="bottom"/>
                  <w:hideMark/>
                </w:tcPr>
                <w:p w14:paraId="6A44148A" w14:textId="77777777" w:rsidR="00473E30" w:rsidRPr="00563E35" w:rsidRDefault="00473E30" w:rsidP="00473E30">
                  <w:pPr>
                    <w:spacing w:after="0" w:line="240" w:lineRule="auto"/>
                    <w:contextualSpacing w:val="0"/>
                    <w:jc w:val="right"/>
                    <w:rPr>
                      <w:rFonts w:ascii="Calibri" w:eastAsia="Times New Roman" w:hAnsi="Calibri" w:cs="Calibri"/>
                      <w:color w:val="FA7D00"/>
                      <w:sz w:val="22"/>
                      <w:szCs w:val="22"/>
                      <w14:cntxtAlts w14:val="0"/>
                    </w:rPr>
                  </w:pPr>
                  <w:r w:rsidRPr="00563E35">
                    <w:rPr>
                      <w:rFonts w:ascii="Calibri" w:hAnsi="Calibri" w:cs="Calibri"/>
                      <w:color w:val="FA7D00"/>
                      <w:sz w:val="22"/>
                      <w:szCs w:val="22"/>
                    </w:rPr>
                    <w:t>61.16%</w:t>
                  </w:r>
                </w:p>
              </w:tc>
            </w:tr>
            <w:tr w:rsidR="00473E30" w:rsidRPr="00563E35" w14:paraId="7D043F7F" w14:textId="77777777" w:rsidTr="00473E30">
              <w:trPr>
                <w:trHeight w:val="264"/>
              </w:trPr>
              <w:tc>
                <w:tcPr>
                  <w:tcW w:w="1307" w:type="dxa"/>
                  <w:shd w:val="clear" w:color="auto" w:fill="auto"/>
                  <w:noWrap/>
                  <w:vAlign w:val="bottom"/>
                  <w:hideMark/>
                </w:tcPr>
                <w:p w14:paraId="10680CB3" w14:textId="77777777" w:rsidR="00473E30" w:rsidRPr="00563E35" w:rsidRDefault="00473E30" w:rsidP="00473E30">
                  <w:pPr>
                    <w:spacing w:after="0" w:line="240" w:lineRule="auto"/>
                    <w:contextualSpacing w:val="0"/>
                    <w:rPr>
                      <w:rFonts w:ascii="Calibri" w:eastAsia="Times New Roman" w:hAnsi="Calibri" w:cs="Calibri"/>
                      <w:color w:val="000000"/>
                      <w:sz w:val="22"/>
                      <w:szCs w:val="22"/>
                      <w14:cntxtAlts w14:val="0"/>
                    </w:rPr>
                  </w:pPr>
                  <w:r w:rsidRPr="00563E35">
                    <w:rPr>
                      <w:rFonts w:ascii="Calibri" w:eastAsia="Times New Roman" w:hAnsi="Calibri" w:cs="Calibri"/>
                      <w:color w:val="000000"/>
                      <w:sz w:val="22"/>
                      <w:szCs w:val="22"/>
                      <w14:cntxtAlts w14:val="0"/>
                    </w:rPr>
                    <w:t>Buffalo</w:t>
                  </w:r>
                </w:p>
              </w:tc>
              <w:tc>
                <w:tcPr>
                  <w:tcW w:w="2079" w:type="dxa"/>
                  <w:shd w:val="clear" w:color="000000" w:fill="F2F2F2"/>
                  <w:noWrap/>
                  <w:vAlign w:val="bottom"/>
                  <w:hideMark/>
                </w:tcPr>
                <w:p w14:paraId="02BBE31B" w14:textId="77777777" w:rsidR="00473E30" w:rsidRPr="00563E35" w:rsidRDefault="00473E30" w:rsidP="00473E30">
                  <w:pPr>
                    <w:spacing w:after="0" w:line="240" w:lineRule="auto"/>
                    <w:contextualSpacing w:val="0"/>
                    <w:jc w:val="right"/>
                    <w:rPr>
                      <w:rFonts w:ascii="Calibri" w:eastAsia="Times New Roman" w:hAnsi="Calibri" w:cs="Calibri"/>
                      <w:color w:val="FA7D00"/>
                      <w:sz w:val="22"/>
                      <w:szCs w:val="22"/>
                      <w14:cntxtAlts w14:val="0"/>
                    </w:rPr>
                  </w:pPr>
                  <w:r w:rsidRPr="00563E35">
                    <w:rPr>
                      <w:rFonts w:ascii="Calibri" w:hAnsi="Calibri" w:cs="Calibri"/>
                      <w:color w:val="FA7D00"/>
                      <w:sz w:val="22"/>
                      <w:szCs w:val="22"/>
                    </w:rPr>
                    <w:t>46.88%</w:t>
                  </w:r>
                </w:p>
              </w:tc>
            </w:tr>
          </w:tbl>
          <w:p w14:paraId="7570CDB5" w14:textId="14ECC4CB" w:rsidR="00BE0FEB" w:rsidRDefault="00BE0FEB" w:rsidP="00BE0FEB">
            <w:pPr>
              <w:spacing w:line="276" w:lineRule="auto"/>
              <w:rPr>
                <w:noProof/>
              </w:rPr>
            </w:pPr>
          </w:p>
        </w:tc>
      </w:tr>
      <w:tr w:rsidR="00BE0FEB" w:rsidRPr="00B81DEC" w14:paraId="7870F036" w14:textId="77777777" w:rsidTr="0045338F">
        <w:trPr>
          <w:trHeight w:val="1234"/>
        </w:trPr>
        <w:tc>
          <w:tcPr>
            <w:tcW w:w="630" w:type="pct"/>
            <w:tcBorders>
              <w:top w:val="single" w:sz="4" w:space="0" w:color="A6A6A6" w:themeColor="background1" w:themeShade="A6"/>
              <w:bottom w:val="single" w:sz="4" w:space="0" w:color="A6A6A6" w:themeColor="background1" w:themeShade="A6"/>
            </w:tcBorders>
          </w:tcPr>
          <w:p w14:paraId="65B921D9" w14:textId="1BFAC721" w:rsidR="00C06111" w:rsidRPr="00C06111" w:rsidRDefault="00BE0FEB" w:rsidP="00BE0FEB">
            <w:pPr>
              <w:spacing w:line="276" w:lineRule="auto"/>
              <w:rPr>
                <w:rFonts w:eastAsia="MS Mincho"/>
                <w:b/>
                <w:bCs/>
                <w:vertAlign w:val="subscript"/>
              </w:rPr>
            </w:pPr>
            <w:r w:rsidRPr="003D3273">
              <w:rPr>
                <w:rFonts w:eastAsia="MS Mincho"/>
                <w:b/>
                <w:bCs/>
              </w:rPr>
              <w:t>MS</w:t>
            </w:r>
            <w:r w:rsidRPr="003D3273">
              <w:rPr>
                <w:rFonts w:eastAsia="MS Mincho"/>
                <w:b/>
                <w:bCs/>
                <w:vertAlign w:val="subscript"/>
              </w:rPr>
              <w:t>(</w:t>
            </w:r>
            <w:proofErr w:type="gramStart"/>
            <w:r w:rsidRPr="003D3273">
              <w:rPr>
                <w:rFonts w:eastAsia="MS Mincho"/>
                <w:b/>
                <w:bCs/>
                <w:vertAlign w:val="subscript"/>
              </w:rPr>
              <w:t>P,S</w:t>
            </w:r>
            <w:proofErr w:type="gramEnd"/>
            <w:r w:rsidRPr="003D3273">
              <w:rPr>
                <w:rFonts w:eastAsia="MS Mincho"/>
                <w:b/>
                <w:bCs/>
                <w:vertAlign w:val="subscript"/>
              </w:rPr>
              <w:t>,K)</w:t>
            </w:r>
          </w:p>
        </w:tc>
        <w:tc>
          <w:tcPr>
            <w:tcW w:w="2185" w:type="pct"/>
            <w:tcBorders>
              <w:top w:val="single" w:sz="4" w:space="0" w:color="A6A6A6" w:themeColor="background1" w:themeShade="A6"/>
              <w:bottom w:val="single" w:sz="4" w:space="0" w:color="A6A6A6" w:themeColor="background1" w:themeShade="A6"/>
            </w:tcBorders>
            <w:vAlign w:val="top"/>
          </w:tcPr>
          <w:p w14:paraId="0A547633" w14:textId="45415504" w:rsidR="00BE0FEB" w:rsidRPr="00B81DEC" w:rsidRDefault="00E50FC1" w:rsidP="00BE0FEB">
            <w:pPr>
              <w:spacing w:line="276" w:lineRule="auto"/>
            </w:pPr>
            <w:r>
              <w:rPr>
                <w:noProof/>
                <w14:cntxtAlts w14:val="0"/>
              </w:rPr>
              <w:drawing>
                <wp:inline distT="0" distB="0" distL="0" distR="0" wp14:anchorId="4B3041DB" wp14:editId="6FBFC695">
                  <wp:extent cx="2628900" cy="433467"/>
                  <wp:effectExtent l="0" t="0" r="0" b="5080"/>
                  <wp:docPr id="1437153239" name="Picture 1">
                    <a:extLst xmlns:a="http://schemas.openxmlformats.org/drawingml/2006/main">
                      <a:ext uri="{FF2B5EF4-FFF2-40B4-BE49-F238E27FC236}">
                        <a16:creationId xmlns:a16="http://schemas.microsoft.com/office/drawing/2014/main" id="{CF6CBF59-012D-E385-D8EA-BD54F2AEB63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a:extLst>
                              <a:ext uri="{FF2B5EF4-FFF2-40B4-BE49-F238E27FC236}">
                                <a16:creationId xmlns:a16="http://schemas.microsoft.com/office/drawing/2014/main" id="{CF6CBF59-012D-E385-D8EA-BD54F2AEB631}"/>
                              </a:ext>
                            </a:extLst>
                          </pic:cNvPr>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2683163" cy="442414"/>
                          </a:xfrm>
                          <a:prstGeom prst="rect">
                            <a:avLst/>
                          </a:prstGeom>
                          <a:noFill/>
                        </pic:spPr>
                      </pic:pic>
                    </a:graphicData>
                  </a:graphic>
                </wp:inline>
              </w:drawing>
            </w:r>
          </w:p>
        </w:tc>
        <w:tc>
          <w:tcPr>
            <w:tcW w:w="2185" w:type="pct"/>
            <w:tcBorders>
              <w:top w:val="single" w:sz="4" w:space="0" w:color="A6A6A6" w:themeColor="background1" w:themeShade="A6"/>
              <w:bottom w:val="single" w:sz="4" w:space="0" w:color="A6A6A6" w:themeColor="background1" w:themeShade="A6"/>
            </w:tcBorders>
            <w:vAlign w:val="top"/>
          </w:tcPr>
          <w:p w14:paraId="6547395F" w14:textId="766751F7" w:rsidR="00BE0FEB" w:rsidRPr="00502C68" w:rsidRDefault="00473E30" w:rsidP="00BE0FEB">
            <w:pPr>
              <w:spacing w:line="276" w:lineRule="auto"/>
              <w:rPr>
                <w:noProof/>
              </w:rPr>
            </w:pPr>
            <w:r w:rsidRPr="00217E91">
              <w:rPr>
                <w:noProof/>
              </w:rPr>
              <w:drawing>
                <wp:inline distT="0" distB="0" distL="0" distR="0" wp14:anchorId="05F4B12F" wp14:editId="212F80FF">
                  <wp:extent cx="2583437" cy="476250"/>
                  <wp:effectExtent l="0" t="0" r="7620" b="0"/>
                  <wp:docPr id="16556669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8055804" name=""/>
                          <pic:cNvPicPr/>
                        </pic:nvPicPr>
                        <pic:blipFill>
                          <a:blip r:embed="rId43"/>
                          <a:stretch>
                            <a:fillRect/>
                          </a:stretch>
                        </pic:blipFill>
                        <pic:spPr>
                          <a:xfrm>
                            <a:off x="0" y="0"/>
                            <a:ext cx="2657583" cy="489919"/>
                          </a:xfrm>
                          <a:prstGeom prst="rect">
                            <a:avLst/>
                          </a:prstGeom>
                        </pic:spPr>
                      </pic:pic>
                    </a:graphicData>
                  </a:graphic>
                </wp:inline>
              </w:drawing>
            </w:r>
          </w:p>
        </w:tc>
      </w:tr>
      <w:tr w:rsidR="00BE0FEB" w:rsidRPr="00B81DEC" w14:paraId="6185F945"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12946AC7" w14:textId="131E8533" w:rsidR="00BE0FEB" w:rsidRPr="003D3273" w:rsidRDefault="00BE0FEB" w:rsidP="00BE0FEB">
            <w:pPr>
              <w:spacing w:line="276" w:lineRule="auto"/>
              <w:rPr>
                <w:rFonts w:eastAsia="MS Mincho"/>
                <w:b/>
                <w:bCs/>
              </w:rPr>
            </w:pPr>
            <w:r w:rsidRPr="003D3273">
              <w:rPr>
                <w:rFonts w:eastAsia="MS Mincho"/>
                <w:b/>
                <w:bCs/>
              </w:rPr>
              <w:t>N</w:t>
            </w:r>
            <w:r w:rsidRPr="003D3273">
              <w:rPr>
                <w:rFonts w:eastAsia="MS Mincho"/>
                <w:b/>
                <w:bCs/>
                <w:vertAlign w:val="subscript"/>
              </w:rPr>
              <w:t>(T)</w:t>
            </w:r>
          </w:p>
        </w:tc>
        <w:tc>
          <w:tcPr>
            <w:tcW w:w="2185" w:type="pct"/>
            <w:tcBorders>
              <w:top w:val="single" w:sz="4" w:space="0" w:color="A6A6A6" w:themeColor="background1" w:themeShade="A6"/>
              <w:bottom w:val="single" w:sz="4" w:space="0" w:color="A6A6A6" w:themeColor="background1" w:themeShade="A6"/>
            </w:tcBorders>
            <w:vAlign w:val="top"/>
          </w:tcPr>
          <w:tbl>
            <w:tblPr>
              <w:tblpPr w:leftFromText="180" w:rightFromText="180" w:vertAnchor="text" w:horzAnchor="margin" w:tblpY="-185"/>
              <w:tblOverlap w:val="never"/>
              <w:tblW w:w="2443" w:type="dxa"/>
              <w:tblLayout w:type="fixed"/>
              <w:tblLook w:val="04A0" w:firstRow="1" w:lastRow="0" w:firstColumn="1" w:lastColumn="0" w:noHBand="0" w:noVBand="1"/>
            </w:tblPr>
            <w:tblGrid>
              <w:gridCol w:w="1035"/>
              <w:gridCol w:w="1408"/>
            </w:tblGrid>
            <w:tr w:rsidR="00321A04" w:rsidRPr="000D5D67" w14:paraId="7B2F0074" w14:textId="77777777" w:rsidTr="001D5167">
              <w:trPr>
                <w:trHeight w:val="300"/>
              </w:trPr>
              <w:tc>
                <w:tcPr>
                  <w:tcW w:w="1035" w:type="dxa"/>
                  <w:tcBorders>
                    <w:top w:val="single" w:sz="4" w:space="0" w:color="auto"/>
                    <w:left w:val="single" w:sz="4" w:space="0" w:color="auto"/>
                    <w:bottom w:val="nil"/>
                    <w:right w:val="single" w:sz="4" w:space="0" w:color="auto"/>
                  </w:tcBorders>
                  <w:shd w:val="clear" w:color="auto" w:fill="auto"/>
                  <w:noWrap/>
                  <w:vAlign w:val="center"/>
                  <w:hideMark/>
                </w:tcPr>
                <w:p w14:paraId="6BFFD8EC" w14:textId="77777777" w:rsidR="00321A04" w:rsidRPr="000D5D67" w:rsidRDefault="00321A04" w:rsidP="00321A04">
                  <w:pPr>
                    <w:spacing w:after="0" w:line="240" w:lineRule="auto"/>
                    <w:contextualSpacing w:val="0"/>
                    <w:jc w:val="center"/>
                    <w:rPr>
                      <w:rFonts w:ascii="Calibri" w:eastAsia="Times New Roman" w:hAnsi="Calibri" w:cs="Calibri"/>
                      <w:b/>
                      <w:bCs/>
                      <w:color w:val="000000"/>
                      <w:sz w:val="22"/>
                      <w:szCs w:val="22"/>
                      <w14:cntxtAlts w14:val="0"/>
                    </w:rPr>
                  </w:pPr>
                  <w:r w:rsidRPr="000D5D67">
                    <w:rPr>
                      <w:rFonts w:ascii="Calibri" w:eastAsia="Times New Roman" w:hAnsi="Calibri" w:cs="Calibri"/>
                      <w:b/>
                      <w:bCs/>
                      <w:color w:val="000000"/>
                      <w:sz w:val="22"/>
                      <w:szCs w:val="22"/>
                      <w14:cntxtAlts w14:val="0"/>
                    </w:rPr>
                    <w:t>Animal</w:t>
                  </w:r>
                </w:p>
              </w:tc>
              <w:tc>
                <w:tcPr>
                  <w:tcW w:w="1408" w:type="dxa"/>
                  <w:tcBorders>
                    <w:top w:val="single" w:sz="4" w:space="0" w:color="auto"/>
                    <w:left w:val="nil"/>
                    <w:bottom w:val="nil"/>
                    <w:right w:val="single" w:sz="4" w:space="0" w:color="auto"/>
                  </w:tcBorders>
                  <w:shd w:val="clear" w:color="auto" w:fill="auto"/>
                  <w:noWrap/>
                  <w:vAlign w:val="center"/>
                  <w:hideMark/>
                </w:tcPr>
                <w:p w14:paraId="5131B664" w14:textId="77777777" w:rsidR="00321A04" w:rsidRPr="000D5D67" w:rsidRDefault="00321A04" w:rsidP="00321A04">
                  <w:pPr>
                    <w:spacing w:after="0" w:line="240" w:lineRule="auto"/>
                    <w:contextualSpacing w:val="0"/>
                    <w:jc w:val="center"/>
                    <w:rPr>
                      <w:rFonts w:ascii="Calibri" w:eastAsia="Times New Roman" w:hAnsi="Calibri" w:cs="Calibri"/>
                      <w:b/>
                      <w:bCs/>
                      <w:color w:val="000000"/>
                      <w:sz w:val="22"/>
                      <w:szCs w:val="22"/>
                      <w14:cntxtAlts w14:val="0"/>
                    </w:rPr>
                  </w:pPr>
                  <w:r w:rsidRPr="000D5D67">
                    <w:rPr>
                      <w:rFonts w:ascii="Calibri" w:eastAsia="Times New Roman" w:hAnsi="Calibri" w:cs="Calibri"/>
                      <w:b/>
                      <w:bCs/>
                      <w:color w:val="000000"/>
                      <w:sz w:val="22"/>
                      <w:szCs w:val="22"/>
                      <w14:cntxtAlts w14:val="0"/>
                    </w:rPr>
                    <w:t>N(T</w:t>
                  </w:r>
                  <w:proofErr w:type="gramStart"/>
                  <w:r w:rsidRPr="000D5D67">
                    <w:rPr>
                      <w:rFonts w:ascii="Calibri" w:eastAsia="Times New Roman" w:hAnsi="Calibri" w:cs="Calibri"/>
                      <w:b/>
                      <w:bCs/>
                      <w:color w:val="000000"/>
                      <w:sz w:val="22"/>
                      <w:szCs w:val="22"/>
                      <w14:cntxtAlts w14:val="0"/>
                    </w:rPr>
                    <w:t>),h</w:t>
                  </w:r>
                  <w:proofErr w:type="gramEnd"/>
                </w:p>
              </w:tc>
            </w:tr>
            <w:tr w:rsidR="00321A04" w:rsidRPr="000D5D67" w14:paraId="4D33B96F" w14:textId="77777777" w:rsidTr="001D5167">
              <w:trPr>
                <w:trHeight w:val="128"/>
              </w:trPr>
              <w:tc>
                <w:tcPr>
                  <w:tcW w:w="1035" w:type="dxa"/>
                  <w:tcBorders>
                    <w:top w:val="nil"/>
                    <w:left w:val="single" w:sz="4" w:space="0" w:color="auto"/>
                    <w:bottom w:val="nil"/>
                    <w:right w:val="single" w:sz="4" w:space="0" w:color="auto"/>
                  </w:tcBorders>
                  <w:shd w:val="clear" w:color="auto" w:fill="auto"/>
                  <w:noWrap/>
                  <w:vAlign w:val="bottom"/>
                  <w:hideMark/>
                </w:tcPr>
                <w:p w14:paraId="55315215" w14:textId="77777777" w:rsidR="00321A04" w:rsidRPr="000D5D67" w:rsidRDefault="00321A04" w:rsidP="00321A04">
                  <w:pPr>
                    <w:spacing w:after="0" w:line="240" w:lineRule="auto"/>
                    <w:contextualSpacing w:val="0"/>
                    <w:jc w:val="center"/>
                    <w:rPr>
                      <w:rFonts w:ascii="Calibri" w:eastAsia="Times New Roman" w:hAnsi="Calibri" w:cs="Calibri"/>
                      <w:color w:val="000000"/>
                      <w:szCs w:val="20"/>
                      <w14:cntxtAlts w14:val="0"/>
                    </w:rPr>
                  </w:pPr>
                  <w:r w:rsidRPr="000D5D67">
                    <w:rPr>
                      <w:rFonts w:ascii="Calibri" w:eastAsia="Times New Roman" w:hAnsi="Calibri" w:cs="Calibri"/>
                      <w:color w:val="000000"/>
                      <w:szCs w:val="20"/>
                      <w14:cntxtAlts w14:val="0"/>
                    </w:rPr>
                    <w:t>T</w:t>
                  </w:r>
                </w:p>
              </w:tc>
              <w:tc>
                <w:tcPr>
                  <w:tcW w:w="1408" w:type="dxa"/>
                  <w:tcBorders>
                    <w:top w:val="nil"/>
                    <w:left w:val="nil"/>
                    <w:bottom w:val="nil"/>
                    <w:right w:val="single" w:sz="4" w:space="0" w:color="auto"/>
                  </w:tcBorders>
                  <w:shd w:val="clear" w:color="auto" w:fill="auto"/>
                  <w:noWrap/>
                  <w:vAlign w:val="bottom"/>
                  <w:hideMark/>
                </w:tcPr>
                <w:p w14:paraId="6026D7DA" w14:textId="77777777" w:rsidR="00321A04" w:rsidRPr="000D5D67" w:rsidRDefault="00321A04" w:rsidP="00321A04">
                  <w:pPr>
                    <w:spacing w:after="0" w:line="240" w:lineRule="auto"/>
                    <w:contextualSpacing w:val="0"/>
                    <w:jc w:val="center"/>
                    <w:rPr>
                      <w:rFonts w:ascii="Calibri" w:eastAsia="Times New Roman" w:hAnsi="Calibri" w:cs="Calibri"/>
                      <w:color w:val="000000"/>
                      <w:szCs w:val="20"/>
                      <w14:cntxtAlts w14:val="0"/>
                    </w:rPr>
                  </w:pPr>
                  <w:r w:rsidRPr="000D5D67">
                    <w:rPr>
                      <w:rFonts w:ascii="Calibri" w:eastAsia="Times New Roman" w:hAnsi="Calibri" w:cs="Calibri"/>
                      <w:color w:val="000000"/>
                      <w:szCs w:val="20"/>
                      <w14:cntxtAlts w14:val="0"/>
                    </w:rPr>
                    <w:t>[#]</w:t>
                  </w:r>
                </w:p>
              </w:tc>
            </w:tr>
            <w:tr w:rsidR="00321A04" w:rsidRPr="000D5D67" w14:paraId="5EAF9883" w14:textId="77777777" w:rsidTr="001D5167">
              <w:trPr>
                <w:trHeight w:val="300"/>
              </w:trPr>
              <w:tc>
                <w:tcPr>
                  <w:tcW w:w="1035" w:type="dxa"/>
                  <w:tcBorders>
                    <w:top w:val="single" w:sz="8" w:space="0" w:color="auto"/>
                    <w:left w:val="single" w:sz="4" w:space="0" w:color="auto"/>
                    <w:bottom w:val="nil"/>
                    <w:right w:val="nil"/>
                  </w:tcBorders>
                  <w:shd w:val="clear" w:color="auto" w:fill="auto"/>
                  <w:noWrap/>
                  <w:vAlign w:val="bottom"/>
                  <w:hideMark/>
                </w:tcPr>
                <w:p w14:paraId="545DBF19" w14:textId="77777777" w:rsidR="00321A04" w:rsidRPr="000D5D67" w:rsidRDefault="00321A04" w:rsidP="00321A04">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cow</w:t>
                  </w:r>
                </w:p>
              </w:tc>
              <w:tc>
                <w:tcPr>
                  <w:tcW w:w="1408" w:type="dxa"/>
                  <w:tcBorders>
                    <w:top w:val="single" w:sz="8" w:space="0" w:color="auto"/>
                    <w:left w:val="nil"/>
                    <w:bottom w:val="nil"/>
                    <w:right w:val="single" w:sz="4" w:space="0" w:color="auto"/>
                  </w:tcBorders>
                  <w:shd w:val="clear" w:color="auto" w:fill="auto"/>
                  <w:noWrap/>
                  <w:vAlign w:val="bottom"/>
                  <w:hideMark/>
                </w:tcPr>
                <w:p w14:paraId="2B7911E0" w14:textId="5D9EF966" w:rsidR="00321A04" w:rsidRPr="000D5D67" w:rsidRDefault="00321A04" w:rsidP="00321A04">
                  <w:pPr>
                    <w:spacing w:after="0" w:line="240" w:lineRule="auto"/>
                    <w:contextualSpacing w:val="0"/>
                    <w:jc w:val="right"/>
                    <w:rPr>
                      <w:rFonts w:ascii="Calibri" w:eastAsia="Times New Roman" w:hAnsi="Calibri" w:cs="Calibri"/>
                      <w:color w:val="000000"/>
                      <w:sz w:val="22"/>
                      <w:szCs w:val="22"/>
                      <w14:cntxtAlts w14:val="0"/>
                    </w:rPr>
                  </w:pPr>
                  <w:r>
                    <w:rPr>
                      <w:rFonts w:ascii="Calibri" w:eastAsia="Times New Roman" w:hAnsi="Calibri" w:cs="Calibri"/>
                      <w:color w:val="000000"/>
                      <w:sz w:val="22"/>
                      <w:szCs w:val="22"/>
                      <w14:cntxtAlts w14:val="0"/>
                    </w:rPr>
                    <w:t>6</w:t>
                  </w:r>
                  <w:r w:rsidRPr="000D5D67">
                    <w:rPr>
                      <w:rFonts w:ascii="Calibri" w:eastAsia="Times New Roman" w:hAnsi="Calibri" w:cs="Calibri"/>
                      <w:color w:val="000000"/>
                      <w:sz w:val="22"/>
                      <w:szCs w:val="22"/>
                      <w14:cntxtAlts w14:val="0"/>
                    </w:rPr>
                    <w:t>.</w:t>
                  </w:r>
                  <w:r w:rsidR="005768C1">
                    <w:rPr>
                      <w:rFonts w:ascii="Calibri" w:eastAsia="Times New Roman" w:hAnsi="Calibri" w:cs="Calibri"/>
                      <w:color w:val="000000"/>
                      <w:sz w:val="22"/>
                      <w:szCs w:val="22"/>
                      <w14:cntxtAlts w14:val="0"/>
                    </w:rPr>
                    <w:t>00</w:t>
                  </w:r>
                  <w:r w:rsidR="00F657FC">
                    <w:rPr>
                      <w:rFonts w:ascii="Calibri" w:eastAsia="Times New Roman" w:hAnsi="Calibri" w:cs="Calibri"/>
                      <w:color w:val="000000"/>
                      <w:sz w:val="22"/>
                      <w:szCs w:val="22"/>
                      <w14:cntxtAlts w14:val="0"/>
                    </w:rPr>
                    <w:t>3</w:t>
                  </w:r>
                </w:p>
              </w:tc>
            </w:tr>
            <w:tr w:rsidR="00321A04" w:rsidRPr="000D5D67" w14:paraId="750C6D7C" w14:textId="77777777" w:rsidTr="001D5167">
              <w:trPr>
                <w:trHeight w:val="300"/>
              </w:trPr>
              <w:tc>
                <w:tcPr>
                  <w:tcW w:w="1035" w:type="dxa"/>
                  <w:tcBorders>
                    <w:top w:val="nil"/>
                    <w:left w:val="single" w:sz="4" w:space="0" w:color="auto"/>
                    <w:bottom w:val="nil"/>
                    <w:right w:val="nil"/>
                  </w:tcBorders>
                  <w:shd w:val="clear" w:color="auto" w:fill="auto"/>
                  <w:noWrap/>
                  <w:vAlign w:val="bottom"/>
                  <w:hideMark/>
                </w:tcPr>
                <w:p w14:paraId="117AC723" w14:textId="78B46BD2" w:rsidR="00321A04" w:rsidRPr="000D5D67" w:rsidRDefault="00321A04" w:rsidP="00AF22A1">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pig</w:t>
                  </w:r>
                </w:p>
              </w:tc>
              <w:tc>
                <w:tcPr>
                  <w:tcW w:w="1408" w:type="dxa"/>
                  <w:tcBorders>
                    <w:top w:val="nil"/>
                    <w:left w:val="nil"/>
                    <w:bottom w:val="nil"/>
                    <w:right w:val="single" w:sz="4" w:space="0" w:color="auto"/>
                  </w:tcBorders>
                  <w:shd w:val="clear" w:color="auto" w:fill="auto"/>
                  <w:noWrap/>
                  <w:vAlign w:val="bottom"/>
                  <w:hideMark/>
                </w:tcPr>
                <w:p w14:paraId="2E36529F" w14:textId="1D4A9100" w:rsidR="005768C1" w:rsidRPr="000D5D67" w:rsidRDefault="00F657FC" w:rsidP="005768C1">
                  <w:pPr>
                    <w:spacing w:after="0" w:line="240" w:lineRule="auto"/>
                    <w:contextualSpacing w:val="0"/>
                    <w:jc w:val="right"/>
                    <w:rPr>
                      <w:rFonts w:ascii="Calibri" w:eastAsia="Times New Roman" w:hAnsi="Calibri" w:cs="Calibri"/>
                      <w:color w:val="000000"/>
                      <w:sz w:val="22"/>
                      <w:szCs w:val="22"/>
                      <w14:cntxtAlts w14:val="0"/>
                    </w:rPr>
                  </w:pPr>
                  <w:r>
                    <w:rPr>
                      <w:rFonts w:ascii="Calibri" w:eastAsia="Times New Roman" w:hAnsi="Calibri" w:cs="Calibri"/>
                      <w:color w:val="000000"/>
                      <w:sz w:val="22"/>
                      <w:szCs w:val="22"/>
                      <w14:cntxtAlts w14:val="0"/>
                    </w:rPr>
                    <w:t>0</w:t>
                  </w:r>
                  <w:r w:rsidR="00321A04" w:rsidRPr="000D5D67">
                    <w:rPr>
                      <w:rFonts w:ascii="Calibri" w:eastAsia="Times New Roman" w:hAnsi="Calibri" w:cs="Calibri"/>
                      <w:color w:val="000000"/>
                      <w:sz w:val="22"/>
                      <w:szCs w:val="22"/>
                      <w14:cntxtAlts w14:val="0"/>
                    </w:rPr>
                    <w:t>.</w:t>
                  </w:r>
                  <w:r>
                    <w:rPr>
                      <w:rFonts w:ascii="Calibri" w:eastAsia="Times New Roman" w:hAnsi="Calibri" w:cs="Calibri"/>
                      <w:color w:val="000000"/>
                      <w:sz w:val="22"/>
                      <w:szCs w:val="22"/>
                      <w14:cntxtAlts w14:val="0"/>
                    </w:rPr>
                    <w:t>592</w:t>
                  </w:r>
                </w:p>
              </w:tc>
            </w:tr>
            <w:tr w:rsidR="00321A04" w:rsidRPr="000D5D67" w14:paraId="6B8E762E" w14:textId="77777777" w:rsidTr="001D5167">
              <w:trPr>
                <w:trHeight w:val="315"/>
              </w:trPr>
              <w:tc>
                <w:tcPr>
                  <w:tcW w:w="1035" w:type="dxa"/>
                  <w:tcBorders>
                    <w:top w:val="nil"/>
                    <w:left w:val="single" w:sz="4" w:space="0" w:color="auto"/>
                    <w:bottom w:val="single" w:sz="4" w:space="0" w:color="auto"/>
                    <w:right w:val="nil"/>
                  </w:tcBorders>
                  <w:shd w:val="clear" w:color="auto" w:fill="auto"/>
                  <w:noWrap/>
                  <w:vAlign w:val="bottom"/>
                  <w:hideMark/>
                </w:tcPr>
                <w:p w14:paraId="78D11213" w14:textId="77777777" w:rsidR="00321A04" w:rsidRPr="000D5D67" w:rsidRDefault="00321A04" w:rsidP="00321A04">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Buffalo</w:t>
                  </w:r>
                </w:p>
              </w:tc>
              <w:tc>
                <w:tcPr>
                  <w:tcW w:w="1408" w:type="dxa"/>
                  <w:tcBorders>
                    <w:top w:val="nil"/>
                    <w:left w:val="nil"/>
                    <w:bottom w:val="single" w:sz="4" w:space="0" w:color="auto"/>
                    <w:right w:val="single" w:sz="4" w:space="0" w:color="auto"/>
                  </w:tcBorders>
                  <w:shd w:val="clear" w:color="auto" w:fill="auto"/>
                  <w:noWrap/>
                  <w:vAlign w:val="bottom"/>
                  <w:hideMark/>
                </w:tcPr>
                <w:p w14:paraId="07AF4FA1" w14:textId="441CBD9E" w:rsidR="00321A04" w:rsidRPr="000D5D67" w:rsidRDefault="00321A04" w:rsidP="00321A04">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0.</w:t>
                  </w:r>
                  <w:r w:rsidR="00A50695">
                    <w:rPr>
                      <w:rFonts w:ascii="Calibri" w:eastAsia="Times New Roman" w:hAnsi="Calibri" w:cs="Calibri"/>
                      <w:color w:val="000000"/>
                      <w:sz w:val="22"/>
                      <w:szCs w:val="22"/>
                      <w14:cntxtAlts w14:val="0"/>
                    </w:rPr>
                    <w:t>755</w:t>
                  </w:r>
                </w:p>
              </w:tc>
            </w:tr>
          </w:tbl>
          <w:p w14:paraId="62D10ECF" w14:textId="465A72E2" w:rsidR="00BE0FEB" w:rsidRPr="00B81DEC" w:rsidRDefault="00BE0FEB" w:rsidP="00BE0FEB">
            <w:pPr>
              <w:spacing w:line="276" w:lineRule="auto"/>
            </w:pPr>
          </w:p>
        </w:tc>
        <w:tc>
          <w:tcPr>
            <w:tcW w:w="2185" w:type="pct"/>
            <w:tcBorders>
              <w:top w:val="single" w:sz="4" w:space="0" w:color="A6A6A6" w:themeColor="background1" w:themeShade="A6"/>
              <w:bottom w:val="single" w:sz="4" w:space="0" w:color="A6A6A6" w:themeColor="background1" w:themeShade="A6"/>
            </w:tcBorders>
            <w:vAlign w:val="top"/>
          </w:tcPr>
          <w:tbl>
            <w:tblPr>
              <w:tblpPr w:leftFromText="180" w:rightFromText="180" w:vertAnchor="text" w:horzAnchor="margin" w:tblpY="-185"/>
              <w:tblOverlap w:val="never"/>
              <w:tblW w:w="2443" w:type="dxa"/>
              <w:tblLayout w:type="fixed"/>
              <w:tblLook w:val="04A0" w:firstRow="1" w:lastRow="0" w:firstColumn="1" w:lastColumn="0" w:noHBand="0" w:noVBand="1"/>
            </w:tblPr>
            <w:tblGrid>
              <w:gridCol w:w="1035"/>
              <w:gridCol w:w="1408"/>
            </w:tblGrid>
            <w:tr w:rsidR="00473E30" w:rsidRPr="000D5D67" w14:paraId="35E712C9" w14:textId="77777777" w:rsidTr="00473E30">
              <w:trPr>
                <w:trHeight w:val="300"/>
              </w:trPr>
              <w:tc>
                <w:tcPr>
                  <w:tcW w:w="1035" w:type="dxa"/>
                  <w:tcBorders>
                    <w:top w:val="single" w:sz="4" w:space="0" w:color="auto"/>
                    <w:left w:val="single" w:sz="4" w:space="0" w:color="auto"/>
                    <w:bottom w:val="nil"/>
                    <w:right w:val="single" w:sz="4" w:space="0" w:color="auto"/>
                  </w:tcBorders>
                  <w:shd w:val="clear" w:color="auto" w:fill="auto"/>
                  <w:noWrap/>
                  <w:vAlign w:val="center"/>
                  <w:hideMark/>
                </w:tcPr>
                <w:p w14:paraId="5ADD8E43" w14:textId="77777777" w:rsidR="00473E30" w:rsidRPr="000D5D67" w:rsidRDefault="00473E30" w:rsidP="00473E30">
                  <w:pPr>
                    <w:spacing w:after="0" w:line="240" w:lineRule="auto"/>
                    <w:contextualSpacing w:val="0"/>
                    <w:jc w:val="center"/>
                    <w:rPr>
                      <w:rFonts w:ascii="Calibri" w:eastAsia="Times New Roman" w:hAnsi="Calibri" w:cs="Calibri"/>
                      <w:b/>
                      <w:bCs/>
                      <w:color w:val="000000"/>
                      <w:sz w:val="22"/>
                      <w:szCs w:val="22"/>
                      <w14:cntxtAlts w14:val="0"/>
                    </w:rPr>
                  </w:pPr>
                  <w:r w:rsidRPr="000D5D67">
                    <w:rPr>
                      <w:rFonts w:ascii="Calibri" w:eastAsia="Times New Roman" w:hAnsi="Calibri" w:cs="Calibri"/>
                      <w:b/>
                      <w:bCs/>
                      <w:color w:val="000000"/>
                      <w:sz w:val="22"/>
                      <w:szCs w:val="22"/>
                      <w14:cntxtAlts w14:val="0"/>
                    </w:rPr>
                    <w:t>Animal</w:t>
                  </w:r>
                </w:p>
              </w:tc>
              <w:tc>
                <w:tcPr>
                  <w:tcW w:w="1408" w:type="dxa"/>
                  <w:tcBorders>
                    <w:top w:val="single" w:sz="4" w:space="0" w:color="auto"/>
                    <w:left w:val="nil"/>
                    <w:bottom w:val="nil"/>
                    <w:right w:val="single" w:sz="4" w:space="0" w:color="auto"/>
                  </w:tcBorders>
                  <w:shd w:val="clear" w:color="auto" w:fill="auto"/>
                  <w:noWrap/>
                  <w:vAlign w:val="center"/>
                  <w:hideMark/>
                </w:tcPr>
                <w:p w14:paraId="00A786B2" w14:textId="77777777" w:rsidR="00473E30" w:rsidRPr="000D5D67" w:rsidRDefault="00473E30" w:rsidP="00473E30">
                  <w:pPr>
                    <w:spacing w:after="0" w:line="240" w:lineRule="auto"/>
                    <w:contextualSpacing w:val="0"/>
                    <w:jc w:val="center"/>
                    <w:rPr>
                      <w:rFonts w:ascii="Calibri" w:eastAsia="Times New Roman" w:hAnsi="Calibri" w:cs="Calibri"/>
                      <w:b/>
                      <w:bCs/>
                      <w:color w:val="000000"/>
                      <w:sz w:val="22"/>
                      <w:szCs w:val="22"/>
                      <w14:cntxtAlts w14:val="0"/>
                    </w:rPr>
                  </w:pPr>
                  <w:r w:rsidRPr="000D5D67">
                    <w:rPr>
                      <w:rFonts w:ascii="Calibri" w:eastAsia="Times New Roman" w:hAnsi="Calibri" w:cs="Calibri"/>
                      <w:b/>
                      <w:bCs/>
                      <w:color w:val="000000"/>
                      <w:sz w:val="22"/>
                      <w:szCs w:val="22"/>
                      <w14:cntxtAlts w14:val="0"/>
                    </w:rPr>
                    <w:t>N(T</w:t>
                  </w:r>
                  <w:proofErr w:type="gramStart"/>
                  <w:r w:rsidRPr="000D5D67">
                    <w:rPr>
                      <w:rFonts w:ascii="Calibri" w:eastAsia="Times New Roman" w:hAnsi="Calibri" w:cs="Calibri"/>
                      <w:b/>
                      <w:bCs/>
                      <w:color w:val="000000"/>
                      <w:sz w:val="22"/>
                      <w:szCs w:val="22"/>
                      <w14:cntxtAlts w14:val="0"/>
                    </w:rPr>
                    <w:t>),h</w:t>
                  </w:r>
                  <w:proofErr w:type="gramEnd"/>
                </w:p>
              </w:tc>
            </w:tr>
            <w:tr w:rsidR="00473E30" w:rsidRPr="000D5D67" w14:paraId="0C9BDB17" w14:textId="77777777" w:rsidTr="00473E30">
              <w:trPr>
                <w:trHeight w:val="128"/>
              </w:trPr>
              <w:tc>
                <w:tcPr>
                  <w:tcW w:w="1035" w:type="dxa"/>
                  <w:tcBorders>
                    <w:top w:val="nil"/>
                    <w:left w:val="single" w:sz="4" w:space="0" w:color="auto"/>
                    <w:bottom w:val="nil"/>
                    <w:right w:val="single" w:sz="4" w:space="0" w:color="auto"/>
                  </w:tcBorders>
                  <w:shd w:val="clear" w:color="auto" w:fill="auto"/>
                  <w:noWrap/>
                  <w:vAlign w:val="bottom"/>
                  <w:hideMark/>
                </w:tcPr>
                <w:p w14:paraId="7CC884BB" w14:textId="77777777" w:rsidR="00473E30" w:rsidRPr="000D5D67" w:rsidRDefault="00473E30" w:rsidP="00473E30">
                  <w:pPr>
                    <w:spacing w:after="0" w:line="240" w:lineRule="auto"/>
                    <w:contextualSpacing w:val="0"/>
                    <w:jc w:val="center"/>
                    <w:rPr>
                      <w:rFonts w:ascii="Calibri" w:eastAsia="Times New Roman" w:hAnsi="Calibri" w:cs="Calibri"/>
                      <w:color w:val="000000"/>
                      <w:szCs w:val="20"/>
                      <w14:cntxtAlts w14:val="0"/>
                    </w:rPr>
                  </w:pPr>
                  <w:r w:rsidRPr="000D5D67">
                    <w:rPr>
                      <w:rFonts w:ascii="Calibri" w:eastAsia="Times New Roman" w:hAnsi="Calibri" w:cs="Calibri"/>
                      <w:color w:val="000000"/>
                      <w:szCs w:val="20"/>
                      <w14:cntxtAlts w14:val="0"/>
                    </w:rPr>
                    <w:t>T</w:t>
                  </w:r>
                </w:p>
              </w:tc>
              <w:tc>
                <w:tcPr>
                  <w:tcW w:w="1408" w:type="dxa"/>
                  <w:tcBorders>
                    <w:top w:val="nil"/>
                    <w:left w:val="nil"/>
                    <w:bottom w:val="nil"/>
                    <w:right w:val="single" w:sz="4" w:space="0" w:color="auto"/>
                  </w:tcBorders>
                  <w:shd w:val="clear" w:color="auto" w:fill="auto"/>
                  <w:noWrap/>
                  <w:vAlign w:val="bottom"/>
                  <w:hideMark/>
                </w:tcPr>
                <w:p w14:paraId="3398EBD3" w14:textId="77777777" w:rsidR="00473E30" w:rsidRPr="000D5D67" w:rsidRDefault="00473E30" w:rsidP="00473E30">
                  <w:pPr>
                    <w:spacing w:after="0" w:line="240" w:lineRule="auto"/>
                    <w:contextualSpacing w:val="0"/>
                    <w:jc w:val="center"/>
                    <w:rPr>
                      <w:rFonts w:ascii="Calibri" w:eastAsia="Times New Roman" w:hAnsi="Calibri" w:cs="Calibri"/>
                      <w:color w:val="000000"/>
                      <w:szCs w:val="20"/>
                      <w14:cntxtAlts w14:val="0"/>
                    </w:rPr>
                  </w:pPr>
                  <w:r w:rsidRPr="000D5D67">
                    <w:rPr>
                      <w:rFonts w:ascii="Calibri" w:eastAsia="Times New Roman" w:hAnsi="Calibri" w:cs="Calibri"/>
                      <w:color w:val="000000"/>
                      <w:szCs w:val="20"/>
                      <w14:cntxtAlts w14:val="0"/>
                    </w:rPr>
                    <w:t>[#]</w:t>
                  </w:r>
                </w:p>
              </w:tc>
            </w:tr>
            <w:tr w:rsidR="00473E30" w:rsidRPr="000D5D67" w14:paraId="78BBEACA" w14:textId="77777777" w:rsidTr="00473E30">
              <w:trPr>
                <w:trHeight w:val="300"/>
              </w:trPr>
              <w:tc>
                <w:tcPr>
                  <w:tcW w:w="1035" w:type="dxa"/>
                  <w:tcBorders>
                    <w:top w:val="single" w:sz="8" w:space="0" w:color="auto"/>
                    <w:left w:val="single" w:sz="4" w:space="0" w:color="auto"/>
                    <w:bottom w:val="nil"/>
                    <w:right w:val="nil"/>
                  </w:tcBorders>
                  <w:shd w:val="clear" w:color="auto" w:fill="auto"/>
                  <w:noWrap/>
                  <w:vAlign w:val="bottom"/>
                  <w:hideMark/>
                </w:tcPr>
                <w:p w14:paraId="5230C83D"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cow</w:t>
                  </w:r>
                </w:p>
              </w:tc>
              <w:tc>
                <w:tcPr>
                  <w:tcW w:w="1408" w:type="dxa"/>
                  <w:tcBorders>
                    <w:top w:val="single" w:sz="8" w:space="0" w:color="auto"/>
                    <w:left w:val="nil"/>
                    <w:bottom w:val="nil"/>
                    <w:right w:val="single" w:sz="4" w:space="0" w:color="auto"/>
                  </w:tcBorders>
                  <w:shd w:val="clear" w:color="auto" w:fill="auto"/>
                  <w:noWrap/>
                  <w:vAlign w:val="bottom"/>
                  <w:hideMark/>
                </w:tcPr>
                <w:p w14:paraId="347E9F8E"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Pr>
                      <w:rFonts w:ascii="Calibri" w:eastAsia="Times New Roman" w:hAnsi="Calibri" w:cs="Calibri"/>
                      <w:color w:val="000000"/>
                      <w:sz w:val="22"/>
                      <w:szCs w:val="22"/>
                      <w14:cntxtAlts w14:val="0"/>
                    </w:rPr>
                    <w:t>6</w:t>
                  </w:r>
                  <w:r w:rsidRPr="000D5D67">
                    <w:rPr>
                      <w:rFonts w:ascii="Calibri" w:eastAsia="Times New Roman" w:hAnsi="Calibri" w:cs="Calibri"/>
                      <w:color w:val="000000"/>
                      <w:sz w:val="22"/>
                      <w:szCs w:val="22"/>
                      <w14:cntxtAlts w14:val="0"/>
                    </w:rPr>
                    <w:t>.</w:t>
                  </w:r>
                  <w:r>
                    <w:rPr>
                      <w:rFonts w:ascii="Calibri" w:eastAsia="Times New Roman" w:hAnsi="Calibri" w:cs="Calibri"/>
                      <w:color w:val="000000"/>
                      <w:sz w:val="22"/>
                      <w:szCs w:val="22"/>
                      <w14:cntxtAlts w14:val="0"/>
                    </w:rPr>
                    <w:t>19</w:t>
                  </w:r>
                </w:p>
              </w:tc>
            </w:tr>
            <w:tr w:rsidR="00473E30" w:rsidRPr="000D5D67" w14:paraId="767E5AD5" w14:textId="77777777" w:rsidTr="00473E30">
              <w:trPr>
                <w:trHeight w:val="300"/>
              </w:trPr>
              <w:tc>
                <w:tcPr>
                  <w:tcW w:w="1035" w:type="dxa"/>
                  <w:tcBorders>
                    <w:top w:val="nil"/>
                    <w:left w:val="single" w:sz="4" w:space="0" w:color="auto"/>
                    <w:bottom w:val="nil"/>
                    <w:right w:val="nil"/>
                  </w:tcBorders>
                  <w:shd w:val="clear" w:color="auto" w:fill="auto"/>
                  <w:noWrap/>
                  <w:vAlign w:val="bottom"/>
                  <w:hideMark/>
                </w:tcPr>
                <w:p w14:paraId="5C2B5047"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pig</w:t>
                  </w:r>
                </w:p>
              </w:tc>
              <w:tc>
                <w:tcPr>
                  <w:tcW w:w="1408" w:type="dxa"/>
                  <w:tcBorders>
                    <w:top w:val="nil"/>
                    <w:left w:val="nil"/>
                    <w:bottom w:val="nil"/>
                    <w:right w:val="single" w:sz="4" w:space="0" w:color="auto"/>
                  </w:tcBorders>
                  <w:shd w:val="clear" w:color="auto" w:fill="auto"/>
                  <w:noWrap/>
                  <w:vAlign w:val="bottom"/>
                  <w:hideMark/>
                </w:tcPr>
                <w:p w14:paraId="04B3883E"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Pr>
                      <w:rFonts w:ascii="Calibri" w:eastAsia="Times New Roman" w:hAnsi="Calibri" w:cs="Calibri"/>
                      <w:color w:val="000000"/>
                      <w:sz w:val="22"/>
                      <w:szCs w:val="22"/>
                      <w14:cntxtAlts w14:val="0"/>
                    </w:rPr>
                    <w:t>1</w:t>
                  </w:r>
                  <w:r w:rsidRPr="000D5D67">
                    <w:rPr>
                      <w:rFonts w:ascii="Calibri" w:eastAsia="Times New Roman" w:hAnsi="Calibri" w:cs="Calibri"/>
                      <w:color w:val="000000"/>
                      <w:sz w:val="22"/>
                      <w:szCs w:val="22"/>
                      <w14:cntxtAlts w14:val="0"/>
                    </w:rPr>
                    <w:t>.</w:t>
                  </w:r>
                  <w:r>
                    <w:rPr>
                      <w:rFonts w:ascii="Calibri" w:eastAsia="Times New Roman" w:hAnsi="Calibri" w:cs="Calibri"/>
                      <w:color w:val="000000"/>
                      <w:sz w:val="22"/>
                      <w:szCs w:val="22"/>
                      <w14:cntxtAlts w14:val="0"/>
                    </w:rPr>
                    <w:t>48</w:t>
                  </w:r>
                </w:p>
              </w:tc>
            </w:tr>
            <w:tr w:rsidR="00473E30" w:rsidRPr="000D5D67" w14:paraId="0CED6B43" w14:textId="77777777" w:rsidTr="00473E30">
              <w:trPr>
                <w:trHeight w:val="315"/>
              </w:trPr>
              <w:tc>
                <w:tcPr>
                  <w:tcW w:w="1035" w:type="dxa"/>
                  <w:tcBorders>
                    <w:top w:val="nil"/>
                    <w:left w:val="single" w:sz="4" w:space="0" w:color="auto"/>
                    <w:bottom w:val="single" w:sz="4" w:space="0" w:color="auto"/>
                    <w:right w:val="nil"/>
                  </w:tcBorders>
                  <w:shd w:val="clear" w:color="auto" w:fill="auto"/>
                  <w:noWrap/>
                  <w:vAlign w:val="bottom"/>
                  <w:hideMark/>
                </w:tcPr>
                <w:p w14:paraId="686F92F0"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Buffalo</w:t>
                  </w:r>
                </w:p>
              </w:tc>
              <w:tc>
                <w:tcPr>
                  <w:tcW w:w="1408" w:type="dxa"/>
                  <w:tcBorders>
                    <w:top w:val="nil"/>
                    <w:left w:val="nil"/>
                    <w:bottom w:val="single" w:sz="4" w:space="0" w:color="auto"/>
                    <w:right w:val="single" w:sz="4" w:space="0" w:color="auto"/>
                  </w:tcBorders>
                  <w:shd w:val="clear" w:color="auto" w:fill="auto"/>
                  <w:noWrap/>
                  <w:vAlign w:val="bottom"/>
                  <w:hideMark/>
                </w:tcPr>
                <w:p w14:paraId="1B65013E" w14:textId="77777777" w:rsidR="00473E30" w:rsidRPr="000D5D67" w:rsidRDefault="00473E30" w:rsidP="00473E30">
                  <w:pPr>
                    <w:spacing w:after="0" w:line="240" w:lineRule="auto"/>
                    <w:contextualSpacing w:val="0"/>
                    <w:jc w:val="right"/>
                    <w:rPr>
                      <w:rFonts w:ascii="Calibri" w:eastAsia="Times New Roman" w:hAnsi="Calibri" w:cs="Calibri"/>
                      <w:color w:val="000000"/>
                      <w:sz w:val="22"/>
                      <w:szCs w:val="22"/>
                      <w14:cntxtAlts w14:val="0"/>
                    </w:rPr>
                  </w:pPr>
                  <w:r w:rsidRPr="000D5D67">
                    <w:rPr>
                      <w:rFonts w:ascii="Calibri" w:eastAsia="Times New Roman" w:hAnsi="Calibri" w:cs="Calibri"/>
                      <w:color w:val="000000"/>
                      <w:sz w:val="22"/>
                      <w:szCs w:val="22"/>
                      <w14:cntxtAlts w14:val="0"/>
                    </w:rPr>
                    <w:t>0.8</w:t>
                  </w:r>
                  <w:r>
                    <w:rPr>
                      <w:rFonts w:ascii="Calibri" w:eastAsia="Times New Roman" w:hAnsi="Calibri" w:cs="Calibri"/>
                      <w:color w:val="000000"/>
                      <w:sz w:val="22"/>
                      <w:szCs w:val="22"/>
                      <w14:cntxtAlts w14:val="0"/>
                    </w:rPr>
                    <w:t>8</w:t>
                  </w:r>
                </w:p>
              </w:tc>
            </w:tr>
          </w:tbl>
          <w:p w14:paraId="09321616" w14:textId="3A23303D" w:rsidR="00BE0FEB" w:rsidRPr="003D3273" w:rsidRDefault="00BE0FEB" w:rsidP="00BE0FEB">
            <w:pPr>
              <w:spacing w:line="276" w:lineRule="auto"/>
              <w:rPr>
                <w:rFonts w:eastAsia="MS Mincho"/>
                <w:noProof/>
              </w:rPr>
            </w:pPr>
          </w:p>
        </w:tc>
      </w:tr>
      <w:tr w:rsidR="00BE0FEB" w:rsidRPr="00B81DEC" w14:paraId="4103CA7D"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33BEB073" w14:textId="51AF378C" w:rsidR="00BE0FEB" w:rsidRPr="003D3273" w:rsidRDefault="00BE0FEB" w:rsidP="00BE0FEB">
            <w:pPr>
              <w:spacing w:line="276" w:lineRule="auto"/>
              <w:rPr>
                <w:rFonts w:eastAsia="MS Mincho"/>
                <w:b/>
                <w:bCs/>
              </w:rPr>
            </w:pPr>
            <w:r w:rsidRPr="003D3273">
              <w:rPr>
                <w:rFonts w:eastAsia="MS Mincho"/>
                <w:b/>
                <w:bCs/>
              </w:rPr>
              <w:t>PL</w:t>
            </w:r>
          </w:p>
        </w:tc>
        <w:tc>
          <w:tcPr>
            <w:tcW w:w="2185" w:type="pct"/>
            <w:tcBorders>
              <w:top w:val="single" w:sz="4" w:space="0" w:color="A6A6A6" w:themeColor="background1" w:themeShade="A6"/>
              <w:bottom w:val="single" w:sz="4" w:space="0" w:color="A6A6A6" w:themeColor="background1" w:themeShade="A6"/>
            </w:tcBorders>
            <w:vAlign w:val="top"/>
          </w:tcPr>
          <w:p w14:paraId="3584011F" w14:textId="7FE96336" w:rsidR="00BE0FEB" w:rsidRPr="00B81DEC" w:rsidRDefault="00572F53" w:rsidP="00F23A3D">
            <w:pPr>
              <w:spacing w:line="276" w:lineRule="auto"/>
              <w:jc w:val="center"/>
            </w:pPr>
            <w:r>
              <w:t>0.4%</w:t>
            </w:r>
          </w:p>
        </w:tc>
        <w:tc>
          <w:tcPr>
            <w:tcW w:w="2185" w:type="pct"/>
            <w:tcBorders>
              <w:top w:val="single" w:sz="4" w:space="0" w:color="A6A6A6" w:themeColor="background1" w:themeShade="A6"/>
              <w:bottom w:val="single" w:sz="4" w:space="0" w:color="A6A6A6" w:themeColor="background1" w:themeShade="A6"/>
            </w:tcBorders>
            <w:vAlign w:val="top"/>
          </w:tcPr>
          <w:p w14:paraId="242BD7D5" w14:textId="24A0D61A" w:rsidR="00BE0FEB" w:rsidRPr="00A27F4C" w:rsidRDefault="00472C70" w:rsidP="00F23A3D">
            <w:pPr>
              <w:spacing w:line="276" w:lineRule="auto"/>
              <w:jc w:val="center"/>
              <w:rPr>
                <w:rFonts w:eastAsia="MS Mincho"/>
                <w:noProof/>
              </w:rPr>
            </w:pPr>
            <w:r>
              <w:t>0.5%</w:t>
            </w:r>
          </w:p>
        </w:tc>
      </w:tr>
      <w:tr w:rsidR="00BE0FEB" w:rsidRPr="00B81DEC" w14:paraId="77BE220C" w14:textId="77777777" w:rsidTr="00E47F39">
        <w:trPr>
          <w:trHeight w:val="494"/>
        </w:trPr>
        <w:tc>
          <w:tcPr>
            <w:tcW w:w="630" w:type="pct"/>
            <w:tcBorders>
              <w:top w:val="single" w:sz="4" w:space="0" w:color="A6A6A6" w:themeColor="background1" w:themeShade="A6"/>
              <w:bottom w:val="single" w:sz="4" w:space="0" w:color="A6A6A6" w:themeColor="background1" w:themeShade="A6"/>
            </w:tcBorders>
          </w:tcPr>
          <w:p w14:paraId="7CE61F85" w14:textId="4E6BF69A" w:rsidR="00BE0FEB" w:rsidRPr="003D3273" w:rsidRDefault="00BE0FEB" w:rsidP="00BE0FEB">
            <w:pPr>
              <w:spacing w:line="276" w:lineRule="auto"/>
              <w:rPr>
                <w:rFonts w:eastAsia="MS Mincho"/>
                <w:b/>
                <w:bCs/>
              </w:rPr>
            </w:pPr>
            <w:r w:rsidRPr="003D3273">
              <w:rPr>
                <w:rFonts w:eastAsia="MS Mincho"/>
                <w:b/>
                <w:bCs/>
              </w:rPr>
              <w:t>W</w:t>
            </w:r>
            <w:r w:rsidRPr="003D3273">
              <w:rPr>
                <w:rFonts w:eastAsia="MS Mincho"/>
                <w:b/>
                <w:bCs/>
                <w:vertAlign w:val="subscript"/>
              </w:rPr>
              <w:t>(site)</w:t>
            </w:r>
          </w:p>
        </w:tc>
        <w:tc>
          <w:tcPr>
            <w:tcW w:w="2185" w:type="pct"/>
            <w:tcBorders>
              <w:top w:val="single" w:sz="4" w:space="0" w:color="A6A6A6" w:themeColor="background1" w:themeShade="A6"/>
              <w:bottom w:val="single" w:sz="4" w:space="0" w:color="A6A6A6" w:themeColor="background1" w:themeShade="A6"/>
            </w:tcBorders>
            <w:vAlign w:val="top"/>
          </w:tcPr>
          <w:p w14:paraId="23543A83" w14:textId="49427C63" w:rsidR="00BE0FEB" w:rsidRPr="00B81DEC" w:rsidRDefault="00572F53" w:rsidP="00F23A3D">
            <w:pPr>
              <w:spacing w:line="276" w:lineRule="auto"/>
              <w:jc w:val="center"/>
            </w:pPr>
            <w:r>
              <w:t>9</w:t>
            </w:r>
            <w:r w:rsidR="00EE2353">
              <w:t>5.19</w:t>
            </w:r>
          </w:p>
        </w:tc>
        <w:tc>
          <w:tcPr>
            <w:tcW w:w="2185" w:type="pct"/>
            <w:tcBorders>
              <w:top w:val="single" w:sz="4" w:space="0" w:color="A6A6A6" w:themeColor="background1" w:themeShade="A6"/>
              <w:bottom w:val="single" w:sz="4" w:space="0" w:color="A6A6A6" w:themeColor="background1" w:themeShade="A6"/>
            </w:tcBorders>
            <w:vAlign w:val="top"/>
          </w:tcPr>
          <w:p w14:paraId="71557D8B" w14:textId="16AAACBF" w:rsidR="00BE0FEB" w:rsidRDefault="00472C70" w:rsidP="00F23A3D">
            <w:pPr>
              <w:spacing w:line="276" w:lineRule="auto"/>
              <w:jc w:val="center"/>
              <w:rPr>
                <w:rFonts w:eastAsia="MS Mincho"/>
                <w:noProof/>
              </w:rPr>
            </w:pPr>
            <w:r>
              <w:t>87.04</w:t>
            </w:r>
          </w:p>
        </w:tc>
      </w:tr>
    </w:tbl>
    <w:p w14:paraId="738FD38B" w14:textId="3CA54079" w:rsidR="00747EB5" w:rsidRDefault="00747EB5" w:rsidP="009026D0">
      <w:pPr>
        <w:spacing w:line="276" w:lineRule="auto"/>
      </w:pPr>
    </w:p>
    <w:p w14:paraId="5798E832" w14:textId="77777777" w:rsidR="0008346B" w:rsidRDefault="0008346B" w:rsidP="009026D0">
      <w:pPr>
        <w:spacing w:line="276" w:lineRule="auto"/>
      </w:pPr>
    </w:p>
    <w:p w14:paraId="2AA72A0A" w14:textId="38EE2FD7" w:rsidR="00841C4A" w:rsidRDefault="00841C4A" w:rsidP="009026D0">
      <w:pPr>
        <w:spacing w:line="276" w:lineRule="auto"/>
      </w:pPr>
      <w:r>
        <w:t>General observations</w:t>
      </w:r>
      <w:r w:rsidR="00CA0336">
        <w:t xml:space="preserve"> on values with significant difference</w:t>
      </w:r>
      <w:r>
        <w:t>:</w:t>
      </w:r>
    </w:p>
    <w:p w14:paraId="25FFE17A" w14:textId="2CB1D981" w:rsidR="00CA0336" w:rsidRDefault="006F02F9" w:rsidP="00A74339">
      <w:pPr>
        <w:pStyle w:val="ListParagraph"/>
        <w:numPr>
          <w:ilvl w:val="0"/>
          <w:numId w:val="34"/>
        </w:numPr>
        <w:spacing w:line="276" w:lineRule="auto"/>
        <w:jc w:val="both"/>
      </w:pPr>
      <w:proofErr w:type="gramStart"/>
      <w:r>
        <w:t>H</w:t>
      </w:r>
      <w:r w:rsidRPr="00A26003">
        <w:rPr>
          <w:vertAlign w:val="subscript"/>
        </w:rPr>
        <w:t>S,Y</w:t>
      </w:r>
      <w:proofErr w:type="gramEnd"/>
      <w:r w:rsidR="00CA0336">
        <w:t xml:space="preserve"> has </w:t>
      </w:r>
      <w:r w:rsidR="001060E0">
        <w:t xml:space="preserve">slightly </w:t>
      </w:r>
      <w:r w:rsidR="00675846">
        <w:t>decreased</w:t>
      </w:r>
      <w:r w:rsidR="00CA0336">
        <w:t xml:space="preserve">, this could be attributed </w:t>
      </w:r>
      <w:r w:rsidR="00D50F64">
        <w:t xml:space="preserve">the sampling </w:t>
      </w:r>
      <w:r w:rsidR="006A283E">
        <w:t>are different</w:t>
      </w:r>
    </w:p>
    <w:p w14:paraId="7DEF8CD9" w14:textId="1D5A87EF" w:rsidR="00CA0336" w:rsidRDefault="001714DC" w:rsidP="00A74339">
      <w:pPr>
        <w:pStyle w:val="ListParagraph"/>
        <w:numPr>
          <w:ilvl w:val="0"/>
          <w:numId w:val="34"/>
        </w:numPr>
        <w:spacing w:line="276" w:lineRule="auto"/>
        <w:jc w:val="both"/>
      </w:pPr>
      <w:proofErr w:type="spellStart"/>
      <w:proofErr w:type="gramStart"/>
      <w:r>
        <w:t>U</w:t>
      </w:r>
      <w:r w:rsidRPr="00A26003">
        <w:rPr>
          <w:vertAlign w:val="subscript"/>
        </w:rPr>
        <w:t>p,y</w:t>
      </w:r>
      <w:proofErr w:type="spellEnd"/>
      <w:proofErr w:type="gramEnd"/>
      <w:r w:rsidR="00A30995">
        <w:t xml:space="preserve"> has </w:t>
      </w:r>
      <w:r w:rsidR="006667CF">
        <w:t>slightly decreased</w:t>
      </w:r>
      <w:r w:rsidR="00090F50">
        <w:t xml:space="preserve"> </w:t>
      </w:r>
      <w:r w:rsidR="004272D9">
        <w:t xml:space="preserve">due to the biodigester </w:t>
      </w:r>
      <w:r w:rsidR="00B76E36">
        <w:t>getting older</w:t>
      </w:r>
      <w:r w:rsidR="00733918">
        <w:t xml:space="preserve"> and the social change </w:t>
      </w:r>
      <w:r w:rsidR="00B243C4">
        <w:t xml:space="preserve">(less people raising animal </w:t>
      </w:r>
      <w:r w:rsidR="006168F3">
        <w:t xml:space="preserve">especially </w:t>
      </w:r>
      <w:r w:rsidR="00FE3E89">
        <w:t>at household level</w:t>
      </w:r>
      <w:r w:rsidR="00B243C4">
        <w:t>)</w:t>
      </w:r>
      <w:r w:rsidR="00D60D29">
        <w:t>.</w:t>
      </w:r>
    </w:p>
    <w:p w14:paraId="4DB32E9C" w14:textId="11B83AFF" w:rsidR="00863D97" w:rsidRDefault="004C497A" w:rsidP="00A74339">
      <w:pPr>
        <w:pStyle w:val="ListParagraph"/>
        <w:numPr>
          <w:ilvl w:val="0"/>
          <w:numId w:val="34"/>
        </w:numPr>
        <w:spacing w:line="276" w:lineRule="auto"/>
        <w:jc w:val="both"/>
      </w:pPr>
      <w:proofErr w:type="spellStart"/>
      <w:proofErr w:type="gramStart"/>
      <w:r>
        <w:t>N</w:t>
      </w:r>
      <w:r w:rsidRPr="00A26003">
        <w:rPr>
          <w:vertAlign w:val="subscript"/>
        </w:rPr>
        <w:t>b,</w:t>
      </w:r>
      <w:r w:rsidR="006D796B" w:rsidRPr="00A26003">
        <w:rPr>
          <w:vertAlign w:val="subscript"/>
        </w:rPr>
        <w:t>y</w:t>
      </w:r>
      <w:proofErr w:type="spellEnd"/>
      <w:proofErr w:type="gramEnd"/>
      <w:r w:rsidR="006D796B">
        <w:rPr>
          <w:vertAlign w:val="subscript"/>
        </w:rPr>
        <w:t xml:space="preserve"> </w:t>
      </w:r>
      <w:r w:rsidR="00357366">
        <w:t xml:space="preserve"> </w:t>
      </w:r>
      <w:r w:rsidR="0035047A">
        <w:t>is</w:t>
      </w:r>
      <w:r w:rsidR="00357366">
        <w:t xml:space="preserve"> </w:t>
      </w:r>
      <w:r w:rsidR="0035047A">
        <w:t>the same</w:t>
      </w:r>
      <w:r w:rsidR="00357366">
        <w:t xml:space="preserve"> – this is simply because of the </w:t>
      </w:r>
      <w:r w:rsidR="00E94410">
        <w:t xml:space="preserve">installation of biodigesters </w:t>
      </w:r>
      <w:r w:rsidR="00C61544">
        <w:t>from 1 July 2021</w:t>
      </w:r>
      <w:r w:rsidR="0088541D">
        <w:t xml:space="preserve"> are excluded from the current carbon project. They are counted for the new </w:t>
      </w:r>
      <w:r w:rsidR="00F955E8">
        <w:t>NBP phase IV carbon project</w:t>
      </w:r>
      <w:r w:rsidR="00597071">
        <w:t>.</w:t>
      </w:r>
    </w:p>
    <w:p w14:paraId="15A9ACB3" w14:textId="3E4A0096" w:rsidR="00357366" w:rsidRDefault="00230A6E" w:rsidP="00A74339">
      <w:pPr>
        <w:pStyle w:val="ListParagraph"/>
        <w:numPr>
          <w:ilvl w:val="0"/>
          <w:numId w:val="34"/>
        </w:numPr>
        <w:spacing w:line="276" w:lineRule="auto"/>
        <w:jc w:val="both"/>
      </w:pPr>
      <w:r w:rsidRPr="00A26003">
        <w:t>N</w:t>
      </w:r>
      <w:r w:rsidRPr="00A26003">
        <w:rPr>
          <w:vertAlign w:val="subscript"/>
        </w:rPr>
        <w:t>(T)</w:t>
      </w:r>
      <w:r w:rsidR="00357366" w:rsidRPr="00230A6E">
        <w:t xml:space="preserve"> </w:t>
      </w:r>
      <w:r w:rsidR="00357366">
        <w:t xml:space="preserve">has </w:t>
      </w:r>
      <w:r w:rsidR="000C0CA5">
        <w:t>decreased</w:t>
      </w:r>
      <w:r w:rsidR="00357366">
        <w:t xml:space="preserve">, </w:t>
      </w:r>
      <w:r w:rsidR="00ED2874">
        <w:t xml:space="preserve">this could be </w:t>
      </w:r>
      <w:r w:rsidR="00E71B6F">
        <w:t>due to l</w:t>
      </w:r>
      <w:r w:rsidR="00651698">
        <w:t xml:space="preserve">ow market price for animal </w:t>
      </w:r>
      <w:r w:rsidR="00EA2962">
        <w:t>especially pig and cow</w:t>
      </w:r>
      <w:r w:rsidR="00816485">
        <w:t xml:space="preserve"> which </w:t>
      </w:r>
      <w:r w:rsidR="005C17CD">
        <w:t>discourage</w:t>
      </w:r>
      <w:r w:rsidR="00436D6E">
        <w:t xml:space="preserve"> animal raising activities at </w:t>
      </w:r>
      <w:r w:rsidR="000D5768">
        <w:t>household level</w:t>
      </w:r>
    </w:p>
    <w:p w14:paraId="0A7CC17D" w14:textId="799721E2" w:rsidR="007205CB" w:rsidRDefault="004927FC" w:rsidP="00A74339">
      <w:pPr>
        <w:pStyle w:val="ListParagraph"/>
        <w:numPr>
          <w:ilvl w:val="0"/>
          <w:numId w:val="34"/>
        </w:numPr>
        <w:spacing w:line="276" w:lineRule="auto"/>
        <w:jc w:val="both"/>
      </w:pPr>
      <w:r>
        <w:t>W(site)</w:t>
      </w:r>
      <w:r w:rsidR="007205CB">
        <w:t xml:space="preserve"> has increase</w:t>
      </w:r>
      <w:r w:rsidR="00ED2874">
        <w:t>d</w:t>
      </w:r>
      <w:r w:rsidR="007205CB">
        <w:t xml:space="preserve">, this </w:t>
      </w:r>
      <w:r w:rsidR="00ED2874">
        <w:t>could indicate a professionalization of the sector</w:t>
      </w:r>
      <w:r w:rsidR="00EA2962">
        <w:t xml:space="preserve"> and </w:t>
      </w:r>
      <w:r w:rsidR="008D6313">
        <w:t xml:space="preserve">farmer </w:t>
      </w:r>
      <w:r w:rsidR="000D5768">
        <w:t xml:space="preserve">tend to hold their pig </w:t>
      </w:r>
      <w:r w:rsidR="008D6313">
        <w:t>longer for getting a better price</w:t>
      </w:r>
      <w:r w:rsidR="00F955E8">
        <w:t>.</w:t>
      </w:r>
    </w:p>
    <w:p w14:paraId="7589AD50" w14:textId="77777777" w:rsidR="0008346B" w:rsidRDefault="0008346B" w:rsidP="009026D0">
      <w:pPr>
        <w:spacing w:line="276" w:lineRule="auto"/>
        <w:rPr>
          <w:rFonts w:ascii="Avenir Book" w:hAnsi="Avenir Book"/>
        </w:rPr>
      </w:pPr>
    </w:p>
    <w:p w14:paraId="7BE91347" w14:textId="77777777" w:rsidR="00816579" w:rsidRDefault="00816579">
      <w:pPr>
        <w:pStyle w:val="SectionList"/>
      </w:pPr>
      <w:r w:rsidRPr="00241108">
        <w:t>Implementation of sampling plan</w:t>
      </w:r>
      <w:bookmarkEnd w:id="60"/>
      <w:bookmarkEnd w:id="61"/>
    </w:p>
    <w:p w14:paraId="287C4E8D" w14:textId="1D1E4B78" w:rsidR="009A6449" w:rsidRDefault="00816579" w:rsidP="009026D0">
      <w:pPr>
        <w:spacing w:line="276" w:lineRule="auto"/>
      </w:pPr>
      <w:r w:rsidRPr="003B1DEE">
        <w:t>&gt;&gt;</w:t>
      </w:r>
    </w:p>
    <w:p w14:paraId="35FA504F" w14:textId="09750B4E" w:rsidR="00731450" w:rsidRPr="005D6962" w:rsidRDefault="00731450" w:rsidP="00731450">
      <w:pPr>
        <w:rPr>
          <w:rFonts w:eastAsia="MS Mincho"/>
          <w:b/>
          <w:bCs/>
        </w:rPr>
      </w:pPr>
      <w:r w:rsidRPr="005D6962">
        <w:rPr>
          <w:rFonts w:eastAsia="MS Mincho"/>
          <w:b/>
          <w:bCs/>
        </w:rPr>
        <w:t>Background</w:t>
      </w:r>
      <w:r w:rsidR="000E6519">
        <w:rPr>
          <w:rFonts w:eastAsia="MS Mincho"/>
          <w:b/>
          <w:bCs/>
        </w:rPr>
        <w:t xml:space="preserve"> of </w:t>
      </w:r>
      <w:bookmarkStart w:id="62" w:name="_Hlk139289087"/>
      <w:r w:rsidR="000E6519">
        <w:rPr>
          <w:rFonts w:eastAsia="MS Mincho"/>
          <w:b/>
          <w:bCs/>
        </w:rPr>
        <w:t xml:space="preserve">usage survey </w:t>
      </w:r>
      <w:r w:rsidR="00155875">
        <w:rPr>
          <w:rFonts w:eastAsia="MS Mincho"/>
          <w:b/>
          <w:bCs/>
        </w:rPr>
        <w:t>(US)</w:t>
      </w:r>
      <w:r w:rsidR="00F44A91">
        <w:rPr>
          <w:rFonts w:eastAsia="MS Mincho"/>
          <w:b/>
          <w:bCs/>
        </w:rPr>
        <w:t xml:space="preserve">, </w:t>
      </w:r>
      <w:r w:rsidR="00155875">
        <w:rPr>
          <w:rFonts w:eastAsia="MS Mincho"/>
          <w:b/>
          <w:bCs/>
        </w:rPr>
        <w:t>carbon monitoring survey (CMS)</w:t>
      </w:r>
      <w:r w:rsidR="00F44A91">
        <w:rPr>
          <w:rFonts w:eastAsia="MS Mincho"/>
          <w:b/>
          <w:bCs/>
        </w:rPr>
        <w:t xml:space="preserve"> </w:t>
      </w:r>
      <w:bookmarkEnd w:id="62"/>
      <w:r w:rsidR="00F44A91">
        <w:rPr>
          <w:rFonts w:eastAsia="MS Mincho"/>
          <w:b/>
          <w:bCs/>
        </w:rPr>
        <w:t>and project fuel test</w:t>
      </w:r>
    </w:p>
    <w:p w14:paraId="3233A53F" w14:textId="2455CF0B" w:rsidR="00FC1EAC" w:rsidRDefault="00132C9F" w:rsidP="00ED58CF">
      <w:pPr>
        <w:jc w:val="both"/>
        <w:rPr>
          <w:rFonts w:eastAsia="MS Mincho"/>
        </w:rPr>
      </w:pPr>
      <w:r>
        <w:t xml:space="preserve">Both the US and the CMS </w:t>
      </w:r>
      <w:r w:rsidR="00E74E62" w:rsidRPr="00E23707">
        <w:t>w</w:t>
      </w:r>
      <w:r>
        <w:t>ere</w:t>
      </w:r>
      <w:r w:rsidR="00E74E62" w:rsidRPr="00E23707">
        <w:t xml:space="preserve"> executed</w:t>
      </w:r>
      <w:bookmarkStart w:id="63" w:name="_Hlk139289158"/>
      <w:r w:rsidR="00E74E62" w:rsidRPr="00E23707">
        <w:t xml:space="preserve"> in February </w:t>
      </w:r>
      <w:r w:rsidR="00F44A91">
        <w:t>and</w:t>
      </w:r>
      <w:r w:rsidR="00E74E62" w:rsidRPr="00E23707">
        <w:t xml:space="preserve"> March</w:t>
      </w:r>
      <w:r w:rsidR="00E74E62" w:rsidRPr="00451780">
        <w:t xml:space="preserve"> 20</w:t>
      </w:r>
      <w:r w:rsidR="00E74E62">
        <w:t>2</w:t>
      </w:r>
      <w:r w:rsidR="00213CF8">
        <w:t>4</w:t>
      </w:r>
      <w:bookmarkEnd w:id="63"/>
      <w:r w:rsidR="00E74E62">
        <w:t xml:space="preserve"> concurrently </w:t>
      </w:r>
      <w:r w:rsidR="00E74E62" w:rsidRPr="00451780">
        <w:t xml:space="preserve">amongst a </w:t>
      </w:r>
      <w:r w:rsidR="006C64AC" w:rsidRPr="00451780">
        <w:t>representative sample</w:t>
      </w:r>
      <w:r w:rsidR="00E74E62" w:rsidRPr="00451780">
        <w:t xml:space="preserve"> of biodigester households</w:t>
      </w:r>
      <w:r>
        <w:t>.</w:t>
      </w:r>
      <w:r w:rsidR="004D7649">
        <w:t xml:space="preserve"> </w:t>
      </w:r>
      <w:bookmarkStart w:id="64" w:name="_Hlk139289270"/>
      <w:r w:rsidR="004D7649">
        <w:t xml:space="preserve">For this MP, </w:t>
      </w:r>
      <w:bookmarkStart w:id="65" w:name="_Hlk139292177"/>
      <w:r w:rsidR="004D7649">
        <w:t xml:space="preserve">project fuel test </w:t>
      </w:r>
      <w:r w:rsidR="002E2F4A">
        <w:t xml:space="preserve">was </w:t>
      </w:r>
      <w:r w:rsidR="00A71586">
        <w:t>also</w:t>
      </w:r>
      <w:r w:rsidR="002E2F4A">
        <w:t xml:space="preserve"> </w:t>
      </w:r>
      <w:r w:rsidR="00DE0C4F">
        <w:t>executed</w:t>
      </w:r>
      <w:bookmarkEnd w:id="65"/>
      <w:r w:rsidR="00255E16">
        <w:t xml:space="preserve"> concurrently for current biodigester users</w:t>
      </w:r>
      <w:r w:rsidR="002F11C7">
        <w:t xml:space="preserve"> who mee</w:t>
      </w:r>
      <w:r w:rsidR="00D62088">
        <w:t>t</w:t>
      </w:r>
      <w:r w:rsidR="002F11C7">
        <w:t xml:space="preserve"> with </w:t>
      </w:r>
      <w:r w:rsidR="00D62088">
        <w:t>some</w:t>
      </w:r>
      <w:r w:rsidR="008F7CFB">
        <w:t xml:space="preserve"> </w:t>
      </w:r>
      <w:r w:rsidR="002F11C7">
        <w:t>required eligible criterial such as using wood/charcoal</w:t>
      </w:r>
      <w:r w:rsidR="00D21A28">
        <w:rPr>
          <w:rStyle w:val="FootnoteReference"/>
        </w:rPr>
        <w:footnoteReference w:id="15"/>
      </w:r>
      <w:r w:rsidR="002F11C7">
        <w:t xml:space="preserve"> for daily cooking or boiling wa</w:t>
      </w:r>
      <w:r w:rsidR="008F7CFB">
        <w:t>t</w:t>
      </w:r>
      <w:r w:rsidR="002F11C7">
        <w:t>er beside biogas</w:t>
      </w:r>
      <w:r w:rsidR="001E3CF9">
        <w:t>.</w:t>
      </w:r>
      <w:bookmarkEnd w:id="64"/>
    </w:p>
    <w:p w14:paraId="640EC91B" w14:textId="77777777" w:rsidR="00FC1EAC" w:rsidRDefault="00FC1EAC" w:rsidP="00ED58CF">
      <w:pPr>
        <w:jc w:val="both"/>
        <w:rPr>
          <w:rFonts w:eastAsia="MS Mincho"/>
        </w:rPr>
      </w:pPr>
    </w:p>
    <w:p w14:paraId="5EE7C794" w14:textId="363DC281" w:rsidR="00731450" w:rsidRDefault="00731450" w:rsidP="00ED58CF">
      <w:pPr>
        <w:jc w:val="both"/>
        <w:rPr>
          <w:rFonts w:eastAsia="MS Mincho"/>
        </w:rPr>
      </w:pPr>
      <w:r w:rsidRPr="004B0C16">
        <w:rPr>
          <w:rFonts w:eastAsia="MS Mincho"/>
        </w:rPr>
        <w:t xml:space="preserve">The </w:t>
      </w:r>
      <w:r w:rsidR="00CE05DE">
        <w:rPr>
          <w:rFonts w:eastAsia="MS Mincho"/>
        </w:rPr>
        <w:t>US</w:t>
      </w:r>
      <w:r w:rsidRPr="004B0C16">
        <w:rPr>
          <w:rFonts w:eastAsia="MS Mincho"/>
        </w:rPr>
        <w:t xml:space="preserve"> provides a single usage parameter that is weighted based on drop off rates that are representative of the age distribution for project technologies in the database. A usage parameter must be established to account for drop off rates as project technologies age and are replaced. Prior to </w:t>
      </w:r>
      <w:r w:rsidR="007F52A6">
        <w:rPr>
          <w:rFonts w:eastAsia="MS Mincho"/>
        </w:rPr>
        <w:t>verification</w:t>
      </w:r>
      <w:r w:rsidRPr="004B0C16">
        <w:rPr>
          <w:rFonts w:eastAsia="MS Mincho"/>
        </w:rPr>
        <w:t xml:space="preserve">, a usage parameter is required that is weighted to be representative of the quantity of project technologies of each age being credited </w:t>
      </w:r>
      <w:proofErr w:type="gramStart"/>
      <w:r w:rsidRPr="004B0C16">
        <w:rPr>
          <w:rFonts w:eastAsia="MS Mincho"/>
        </w:rPr>
        <w:t>in a given</w:t>
      </w:r>
      <w:proofErr w:type="gramEnd"/>
      <w:r w:rsidRPr="004B0C16">
        <w:rPr>
          <w:rFonts w:eastAsia="MS Mincho"/>
        </w:rPr>
        <w:t xml:space="preserve"> project scenario.</w:t>
      </w:r>
    </w:p>
    <w:p w14:paraId="175AC2E0" w14:textId="68503864" w:rsidR="00D54A7E" w:rsidRDefault="00CE05DE" w:rsidP="00B051F8">
      <w:pPr>
        <w:jc w:val="both"/>
      </w:pPr>
      <w:r>
        <w:rPr>
          <w:rFonts w:eastAsia="MS Mincho"/>
        </w:rPr>
        <w:t>The CMS</w:t>
      </w:r>
      <w:r w:rsidR="00B051F8">
        <w:rPr>
          <w:rFonts w:eastAsia="MS Mincho"/>
        </w:rPr>
        <w:t xml:space="preserve"> is executed with </w:t>
      </w:r>
      <w:r w:rsidR="00D54A7E" w:rsidRPr="00451780">
        <w:t xml:space="preserve">the objective to obtain reliable and unbiased </w:t>
      </w:r>
      <w:bookmarkStart w:id="66" w:name="_Hlk139292711"/>
      <w:r w:rsidR="00D54A7E" w:rsidRPr="00451780">
        <w:t>data on the impact of the program on sustainable development (SD) and on GHG emission modalities, such as fossil and fuel wood consumption and manure management practices</w:t>
      </w:r>
      <w:bookmarkEnd w:id="66"/>
      <w:r w:rsidR="00D54A7E" w:rsidRPr="00451780">
        <w:t xml:space="preserve">. </w:t>
      </w:r>
      <w:r w:rsidR="00D54A7E">
        <w:t xml:space="preserve">The questionnaire also included </w:t>
      </w:r>
      <w:proofErr w:type="gramStart"/>
      <w:r w:rsidR="00D54A7E">
        <w:t>a number of</w:t>
      </w:r>
      <w:proofErr w:type="gramEnd"/>
      <w:r w:rsidR="00D54A7E">
        <w:t xml:space="preserve"> questions on </w:t>
      </w:r>
      <w:bookmarkStart w:id="67" w:name="_Hlk139292740"/>
      <w:r w:rsidR="00D54A7E">
        <w:t>potential sources of leakages other than physical leakage, incomplete combustion and continues use of baseline fuel</w:t>
      </w:r>
      <w:bookmarkEnd w:id="67"/>
      <w:r w:rsidR="00D54A7E">
        <w:t xml:space="preserve">, despite the fact that it demonstrated during </w:t>
      </w:r>
      <w:r w:rsidR="00D54A7E" w:rsidRPr="00451780">
        <w:t xml:space="preserve">PDD development </w:t>
      </w:r>
      <w:r w:rsidR="00D54A7E">
        <w:t>that leakage is negligible and does not have to be monitored. In fact, no sources of leakage were ever identified during CPI and CPII</w:t>
      </w:r>
      <w:r w:rsidR="00875894">
        <w:t>.</w:t>
      </w:r>
    </w:p>
    <w:p w14:paraId="2D3F7BB0" w14:textId="1FE7E97A" w:rsidR="00952CC3" w:rsidRPr="004B0C16" w:rsidRDefault="00952CC3" w:rsidP="00B051F8">
      <w:pPr>
        <w:jc w:val="both"/>
        <w:rPr>
          <w:rFonts w:eastAsia="MS Mincho"/>
        </w:rPr>
      </w:pPr>
      <w:r>
        <w:t xml:space="preserve">The PFT was conducted to determine the amount of fuel used per </w:t>
      </w:r>
      <w:r w:rsidR="007F52A6">
        <w:t>household</w:t>
      </w:r>
      <w:r>
        <w:t xml:space="preserve"> after </w:t>
      </w:r>
      <w:r w:rsidR="001F1F70">
        <w:t>the project intervention or in the project scenario.</w:t>
      </w:r>
    </w:p>
    <w:p w14:paraId="3CAF5F0E" w14:textId="77777777" w:rsidR="00CD6F21" w:rsidRDefault="00CD6F21" w:rsidP="00731450">
      <w:pPr>
        <w:rPr>
          <w:b/>
          <w:bCs/>
        </w:rPr>
      </w:pPr>
    </w:p>
    <w:p w14:paraId="49C17CF3" w14:textId="7A5B9CDC" w:rsidR="00731450" w:rsidRPr="005D6962" w:rsidRDefault="00E736A2" w:rsidP="00731450">
      <w:pPr>
        <w:rPr>
          <w:b/>
          <w:bCs/>
        </w:rPr>
      </w:pPr>
      <w:r>
        <w:rPr>
          <w:b/>
          <w:bCs/>
        </w:rPr>
        <w:t>US</w:t>
      </w:r>
      <w:r w:rsidR="00DB228E">
        <w:rPr>
          <w:b/>
          <w:bCs/>
        </w:rPr>
        <w:t xml:space="preserve">, </w:t>
      </w:r>
      <w:r>
        <w:rPr>
          <w:b/>
          <w:bCs/>
        </w:rPr>
        <w:t xml:space="preserve">CMS </w:t>
      </w:r>
      <w:r w:rsidR="00DB228E">
        <w:rPr>
          <w:b/>
          <w:bCs/>
        </w:rPr>
        <w:t xml:space="preserve">and PFT </w:t>
      </w:r>
      <w:r>
        <w:rPr>
          <w:b/>
          <w:bCs/>
        </w:rPr>
        <w:t>d</w:t>
      </w:r>
      <w:r w:rsidR="00731450" w:rsidRPr="005D6962">
        <w:rPr>
          <w:b/>
          <w:bCs/>
        </w:rPr>
        <w:t>esign</w:t>
      </w:r>
    </w:p>
    <w:p w14:paraId="3372D52E" w14:textId="662F8B7A" w:rsidR="00C34D72" w:rsidRDefault="00112A94" w:rsidP="00A736B4">
      <w:pPr>
        <w:jc w:val="both"/>
        <w:rPr>
          <w:lang w:eastAsia="nl-BE"/>
        </w:rPr>
      </w:pPr>
      <w:r>
        <w:rPr>
          <w:lang w:eastAsia="nl-BE"/>
        </w:rPr>
        <w:t xml:space="preserve">For this monitoring period, </w:t>
      </w:r>
      <w:proofErr w:type="gramStart"/>
      <w:r w:rsidR="001C2020">
        <w:rPr>
          <w:lang w:eastAsia="nl-BE"/>
        </w:rPr>
        <w:t>similar to</w:t>
      </w:r>
      <w:proofErr w:type="gramEnd"/>
      <w:r w:rsidR="001C2020">
        <w:rPr>
          <w:lang w:eastAsia="nl-BE"/>
        </w:rPr>
        <w:t xml:space="preserve"> </w:t>
      </w:r>
      <w:r w:rsidR="0082684A">
        <w:rPr>
          <w:lang w:eastAsia="nl-BE"/>
        </w:rPr>
        <w:t xml:space="preserve">last MP (MP4) </w:t>
      </w:r>
      <w:r>
        <w:rPr>
          <w:lang w:eastAsia="nl-BE"/>
        </w:rPr>
        <w:t>instead of conducting the usage survey by themselves</w:t>
      </w:r>
      <w:r w:rsidR="00CE34A1">
        <w:rPr>
          <w:lang w:eastAsia="nl-BE"/>
        </w:rPr>
        <w:t xml:space="preserve"> as </w:t>
      </w:r>
      <w:r w:rsidR="00135C47">
        <w:rPr>
          <w:lang w:eastAsia="nl-BE"/>
        </w:rPr>
        <w:t xml:space="preserve">in the </w:t>
      </w:r>
      <w:r w:rsidR="00CE34A1">
        <w:rPr>
          <w:lang w:eastAsia="nl-BE"/>
        </w:rPr>
        <w:t xml:space="preserve">previous </w:t>
      </w:r>
      <w:r w:rsidR="00117A5B">
        <w:rPr>
          <w:lang w:eastAsia="nl-BE"/>
        </w:rPr>
        <w:t>MP</w:t>
      </w:r>
      <w:r w:rsidR="00135C47">
        <w:rPr>
          <w:lang w:eastAsia="nl-BE"/>
        </w:rPr>
        <w:t>s</w:t>
      </w:r>
      <w:r>
        <w:rPr>
          <w:lang w:eastAsia="nl-BE"/>
        </w:rPr>
        <w:t xml:space="preserve">, </w:t>
      </w:r>
      <w:r w:rsidR="00CE34A1">
        <w:rPr>
          <w:lang w:eastAsia="nl-BE"/>
        </w:rPr>
        <w:t>NBP</w:t>
      </w:r>
      <w:r>
        <w:rPr>
          <w:lang w:eastAsia="nl-BE"/>
        </w:rPr>
        <w:t xml:space="preserve"> has </w:t>
      </w:r>
      <w:r w:rsidR="009E599C">
        <w:rPr>
          <w:lang w:eastAsia="nl-BE"/>
        </w:rPr>
        <w:t>contracted ACS c</w:t>
      </w:r>
      <w:bookmarkStart w:id="68" w:name="_Hlk139289145"/>
      <w:r w:rsidR="009E599C">
        <w:rPr>
          <w:lang w:eastAsia="nl-BE"/>
        </w:rPr>
        <w:t>onsulting company</w:t>
      </w:r>
      <w:bookmarkEnd w:id="68"/>
      <w:r w:rsidR="009E599C">
        <w:rPr>
          <w:lang w:eastAsia="nl-BE"/>
        </w:rPr>
        <w:t xml:space="preserve"> to </w:t>
      </w:r>
      <w:r w:rsidR="00117A5B">
        <w:rPr>
          <w:lang w:eastAsia="nl-BE"/>
        </w:rPr>
        <w:t>conduct</w:t>
      </w:r>
      <w:r w:rsidR="009E599C">
        <w:rPr>
          <w:lang w:eastAsia="nl-BE"/>
        </w:rPr>
        <w:t xml:space="preserve"> both </w:t>
      </w:r>
      <w:r w:rsidR="00055B18">
        <w:rPr>
          <w:lang w:eastAsia="nl-BE"/>
        </w:rPr>
        <w:t>US</w:t>
      </w:r>
      <w:r w:rsidR="002C39A0">
        <w:rPr>
          <w:lang w:eastAsia="nl-BE"/>
        </w:rPr>
        <w:t>,</w:t>
      </w:r>
      <w:r w:rsidR="00055B18">
        <w:rPr>
          <w:lang w:eastAsia="nl-BE"/>
        </w:rPr>
        <w:t xml:space="preserve"> </w:t>
      </w:r>
      <w:r w:rsidR="009E599C">
        <w:rPr>
          <w:lang w:eastAsia="nl-BE"/>
        </w:rPr>
        <w:t>CMS</w:t>
      </w:r>
      <w:r w:rsidR="002C39A0">
        <w:rPr>
          <w:lang w:eastAsia="nl-BE"/>
        </w:rPr>
        <w:t xml:space="preserve"> and PFT</w:t>
      </w:r>
      <w:r w:rsidR="009E599C">
        <w:rPr>
          <w:lang w:eastAsia="nl-BE"/>
        </w:rPr>
        <w:t xml:space="preserve">. </w:t>
      </w:r>
      <w:r w:rsidR="003844A1">
        <w:rPr>
          <w:lang w:eastAsia="nl-BE"/>
        </w:rPr>
        <w:t xml:space="preserve">This is </w:t>
      </w:r>
      <w:r w:rsidR="00573E12">
        <w:rPr>
          <w:lang w:eastAsia="nl-BE"/>
        </w:rPr>
        <w:t>being done</w:t>
      </w:r>
      <w:r w:rsidR="003844A1">
        <w:rPr>
          <w:lang w:eastAsia="nl-BE"/>
        </w:rPr>
        <w:t xml:space="preserve"> to reduce </w:t>
      </w:r>
      <w:r w:rsidR="00027D95">
        <w:rPr>
          <w:lang w:eastAsia="nl-BE"/>
        </w:rPr>
        <w:t>the workload</w:t>
      </w:r>
      <w:r w:rsidR="003844A1">
        <w:rPr>
          <w:lang w:eastAsia="nl-BE"/>
        </w:rPr>
        <w:t xml:space="preserve"> o</w:t>
      </w:r>
      <w:r w:rsidR="00A10E72">
        <w:rPr>
          <w:lang w:eastAsia="nl-BE"/>
        </w:rPr>
        <w:t>f</w:t>
      </w:r>
      <w:r w:rsidR="003844A1">
        <w:rPr>
          <w:lang w:eastAsia="nl-BE"/>
        </w:rPr>
        <w:t xml:space="preserve"> NBP’s staff</w:t>
      </w:r>
      <w:r w:rsidR="00F45866">
        <w:rPr>
          <w:lang w:eastAsia="nl-BE"/>
        </w:rPr>
        <w:t>. So that</w:t>
      </w:r>
      <w:r w:rsidR="00A10E72">
        <w:rPr>
          <w:lang w:eastAsia="nl-BE"/>
        </w:rPr>
        <w:t xml:space="preserve"> they </w:t>
      </w:r>
      <w:r w:rsidR="00F45866">
        <w:rPr>
          <w:lang w:eastAsia="nl-BE"/>
        </w:rPr>
        <w:t>have more</w:t>
      </w:r>
      <w:r w:rsidR="00A10E72">
        <w:rPr>
          <w:lang w:eastAsia="nl-BE"/>
        </w:rPr>
        <w:t xml:space="preserve"> </w:t>
      </w:r>
      <w:r w:rsidR="00F45866">
        <w:rPr>
          <w:lang w:eastAsia="nl-BE"/>
        </w:rPr>
        <w:t xml:space="preserve">time to </w:t>
      </w:r>
      <w:r w:rsidR="00A10E72">
        <w:rPr>
          <w:lang w:eastAsia="nl-BE"/>
        </w:rPr>
        <w:t>focus on their</w:t>
      </w:r>
      <w:r w:rsidR="00573E12">
        <w:rPr>
          <w:lang w:eastAsia="nl-BE"/>
        </w:rPr>
        <w:t xml:space="preserve"> </w:t>
      </w:r>
      <w:r w:rsidR="00F45866">
        <w:rPr>
          <w:lang w:eastAsia="nl-BE"/>
        </w:rPr>
        <w:t xml:space="preserve">work supporting promotion and </w:t>
      </w:r>
      <w:r w:rsidR="00573E12">
        <w:rPr>
          <w:lang w:eastAsia="nl-BE"/>
        </w:rPr>
        <w:t xml:space="preserve">providing </w:t>
      </w:r>
      <w:r w:rsidR="00027D95">
        <w:rPr>
          <w:lang w:eastAsia="nl-BE"/>
        </w:rPr>
        <w:t>after-sales</w:t>
      </w:r>
      <w:r w:rsidR="00F45866">
        <w:rPr>
          <w:lang w:eastAsia="nl-BE"/>
        </w:rPr>
        <w:t xml:space="preserve"> service</w:t>
      </w:r>
      <w:r w:rsidR="00573E12">
        <w:rPr>
          <w:lang w:eastAsia="nl-BE"/>
        </w:rPr>
        <w:t xml:space="preserve">s. </w:t>
      </w:r>
      <w:r w:rsidR="002D1920">
        <w:rPr>
          <w:lang w:eastAsia="nl-BE"/>
        </w:rPr>
        <w:t>F</w:t>
      </w:r>
      <w:r w:rsidR="00573E12">
        <w:rPr>
          <w:lang w:eastAsia="nl-BE"/>
        </w:rPr>
        <w:t xml:space="preserve">urthermore, </w:t>
      </w:r>
      <w:r w:rsidR="002416B8">
        <w:rPr>
          <w:lang w:eastAsia="nl-BE"/>
        </w:rPr>
        <w:t xml:space="preserve">a </w:t>
      </w:r>
      <w:r w:rsidR="00027D95">
        <w:rPr>
          <w:lang w:eastAsia="nl-BE"/>
        </w:rPr>
        <w:t>third-party</w:t>
      </w:r>
      <w:r w:rsidR="002416B8">
        <w:rPr>
          <w:lang w:eastAsia="nl-BE"/>
        </w:rPr>
        <w:t xml:space="preserve"> conducting monitoring survey </w:t>
      </w:r>
      <w:r w:rsidR="003D303B">
        <w:rPr>
          <w:lang w:eastAsia="nl-BE"/>
        </w:rPr>
        <w:t xml:space="preserve">may reduce the </w:t>
      </w:r>
      <w:r w:rsidR="0005454E">
        <w:rPr>
          <w:lang w:eastAsia="nl-BE"/>
        </w:rPr>
        <w:t>conflict of interest</w:t>
      </w:r>
      <w:r w:rsidR="00027D95">
        <w:rPr>
          <w:lang w:eastAsia="nl-BE"/>
        </w:rPr>
        <w:t>.</w:t>
      </w:r>
    </w:p>
    <w:p w14:paraId="4C99AB6E" w14:textId="77777777" w:rsidR="00A35432" w:rsidRDefault="00A35432" w:rsidP="00A736B4">
      <w:pPr>
        <w:jc w:val="both"/>
        <w:rPr>
          <w:lang w:eastAsia="nl-BE"/>
        </w:rPr>
      </w:pPr>
    </w:p>
    <w:p w14:paraId="15D1BEEC" w14:textId="2B4F402B" w:rsidR="00731450" w:rsidRDefault="00027D95" w:rsidP="00731450">
      <w:pPr>
        <w:rPr>
          <w:lang w:eastAsia="nl-BE"/>
        </w:rPr>
      </w:pPr>
      <w:r>
        <w:rPr>
          <w:lang w:eastAsia="nl-BE"/>
        </w:rPr>
        <w:t xml:space="preserve">Thus, </w:t>
      </w:r>
      <w:r w:rsidR="00F8147D">
        <w:rPr>
          <w:lang w:eastAsia="nl-BE"/>
        </w:rPr>
        <w:t xml:space="preserve">for this MP, sampling method is </w:t>
      </w:r>
      <w:r w:rsidR="00175463">
        <w:rPr>
          <w:lang w:eastAsia="nl-BE"/>
        </w:rPr>
        <w:t xml:space="preserve">designed </w:t>
      </w:r>
      <w:r w:rsidR="00F8147D">
        <w:rPr>
          <w:lang w:eastAsia="nl-BE"/>
        </w:rPr>
        <w:t xml:space="preserve">slightly </w:t>
      </w:r>
      <w:r w:rsidR="00175463">
        <w:rPr>
          <w:lang w:eastAsia="nl-BE"/>
        </w:rPr>
        <w:t xml:space="preserve">different from </w:t>
      </w:r>
      <w:r w:rsidR="008C2F6A">
        <w:rPr>
          <w:lang w:eastAsia="nl-BE"/>
        </w:rPr>
        <w:t>what as described in PDD. However, the approach is i</w:t>
      </w:r>
      <w:r w:rsidR="00CE2412">
        <w:rPr>
          <w:lang w:eastAsia="nl-BE"/>
        </w:rPr>
        <w:t>n line with the registered methodology as detail below:</w:t>
      </w:r>
    </w:p>
    <w:p w14:paraId="3B2587DD" w14:textId="77777777" w:rsidR="00D034E0" w:rsidRPr="00A736B4" w:rsidRDefault="00D034E0" w:rsidP="00D034E0">
      <w:pPr>
        <w:pStyle w:val="ListParagraph"/>
        <w:numPr>
          <w:ilvl w:val="0"/>
          <w:numId w:val="36"/>
        </w:numPr>
        <w:spacing w:after="0" w:line="240" w:lineRule="auto"/>
        <w:ind w:left="791"/>
        <w:jc w:val="both"/>
        <w:rPr>
          <w:rFonts w:eastAsia="TimesNewRomanPSMT"/>
          <w:b/>
          <w:bCs/>
        </w:rPr>
      </w:pPr>
      <w:r w:rsidRPr="00A736B4">
        <w:rPr>
          <w:rFonts w:eastAsia="TimesNewRomanPSMT"/>
          <w:b/>
          <w:bCs/>
        </w:rPr>
        <w:t>Sample size estimation</w:t>
      </w:r>
    </w:p>
    <w:p w14:paraId="2B9435DA" w14:textId="78011252" w:rsidR="00D034E0" w:rsidRDefault="00D034E0" w:rsidP="00D034E0">
      <w:pPr>
        <w:rPr>
          <w:rFonts w:eastAsia="TimesNewRomanPSMT"/>
        </w:rPr>
      </w:pPr>
      <w:r w:rsidRPr="00EC7A52">
        <w:rPr>
          <w:rFonts w:eastAsia="TimesNewRomanPSMT"/>
        </w:rPr>
        <w:t>Based on the GS’s TPDDTEC V3.</w:t>
      </w:r>
      <w:r>
        <w:rPr>
          <w:rFonts w:eastAsia="TimesNewRomanPSMT"/>
        </w:rPr>
        <w:t>1</w:t>
      </w:r>
      <w:r w:rsidRPr="00EC7A52">
        <w:rPr>
          <w:rFonts w:eastAsia="TimesNewRomanPSMT"/>
        </w:rPr>
        <w:t xml:space="preserve"> and project database, a proposed sample </w:t>
      </w:r>
      <w:r>
        <w:rPr>
          <w:rFonts w:eastAsia="TimesNewRomanPSMT"/>
        </w:rPr>
        <w:t>plan</w:t>
      </w:r>
      <w:r w:rsidRPr="00EC7A52">
        <w:rPr>
          <w:rFonts w:eastAsia="TimesNewRomanPSMT"/>
        </w:rPr>
        <w:t xml:space="preserve"> and sample size are made as follow</w:t>
      </w:r>
      <w:r>
        <w:rPr>
          <w:rFonts w:eastAsia="TimesNewRomanPSMT"/>
        </w:rPr>
        <w:t>ing</w:t>
      </w:r>
      <w:r w:rsidRPr="00EC7A52">
        <w:rPr>
          <w:rFonts w:eastAsia="TimesNewRomanPSMT"/>
        </w:rPr>
        <w:t>:</w:t>
      </w:r>
    </w:p>
    <w:p w14:paraId="6FE2AA4F" w14:textId="0B246D4E" w:rsidR="00D034E0" w:rsidRDefault="00D034E0" w:rsidP="00D034E0">
      <w:pPr>
        <w:pStyle w:val="Caption"/>
        <w:keepNext/>
      </w:pPr>
      <w:bookmarkStart w:id="69" w:name="_Ref522785819"/>
      <w:r>
        <w:t xml:space="preserve">Table </w:t>
      </w:r>
      <w:r>
        <w:rPr>
          <w:noProof/>
        </w:rPr>
        <w:fldChar w:fldCharType="begin"/>
      </w:r>
      <w:r>
        <w:rPr>
          <w:noProof/>
        </w:rPr>
        <w:instrText xml:space="preserve"> SEQ Table \* ARABIC </w:instrText>
      </w:r>
      <w:r>
        <w:rPr>
          <w:noProof/>
        </w:rPr>
        <w:fldChar w:fldCharType="separate"/>
      </w:r>
      <w:r w:rsidR="0056681D">
        <w:rPr>
          <w:noProof/>
        </w:rPr>
        <w:t>6</w:t>
      </w:r>
      <w:r>
        <w:rPr>
          <w:noProof/>
        </w:rPr>
        <w:fldChar w:fldCharType="end"/>
      </w:r>
      <w:bookmarkEnd w:id="69"/>
      <w:r>
        <w:t>. Sample size per each survey</w:t>
      </w:r>
    </w:p>
    <w:p w14:paraId="65AC88CA" w14:textId="4906A714" w:rsidR="00D034E0" w:rsidRDefault="00CF592D" w:rsidP="00D034E0">
      <w:pPr>
        <w:pStyle w:val="ListParagraph"/>
        <w:ind w:left="0"/>
        <w:rPr>
          <w:rFonts w:eastAsia="TimesNewRomanPSMT"/>
        </w:rPr>
      </w:pPr>
      <w:r>
        <w:rPr>
          <w:noProof/>
          <w14:cntxtAlts w14:val="0"/>
        </w:rPr>
        <w:drawing>
          <wp:inline distT="0" distB="0" distL="0" distR="0" wp14:anchorId="5790611E" wp14:editId="0AFA4C73">
            <wp:extent cx="6116320" cy="1490980"/>
            <wp:effectExtent l="0" t="0" r="0" b="0"/>
            <wp:docPr id="1768821029" name="Picture 5">
              <a:extLst xmlns:a="http://schemas.openxmlformats.org/drawingml/2006/main">
                <a:ext uri="{FF2B5EF4-FFF2-40B4-BE49-F238E27FC236}">
                  <a16:creationId xmlns:a16="http://schemas.microsoft.com/office/drawing/2014/main" id="{5A4901BF-1BCB-0C8A-9B6A-91ED5F1157B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a:extLst>
                        <a:ext uri="{FF2B5EF4-FFF2-40B4-BE49-F238E27FC236}">
                          <a16:creationId xmlns:a16="http://schemas.microsoft.com/office/drawing/2014/main" id="{5A4901BF-1BCB-0C8A-9B6A-91ED5F1157B7}"/>
                        </a:ext>
                      </a:extLst>
                    </pic:cNvPr>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6116320" cy="1490980"/>
                    </a:xfrm>
                    <a:prstGeom prst="rect">
                      <a:avLst/>
                    </a:prstGeom>
                    <a:noFill/>
                  </pic:spPr>
                </pic:pic>
              </a:graphicData>
            </a:graphic>
          </wp:inline>
        </w:drawing>
      </w:r>
    </w:p>
    <w:p w14:paraId="117136C1" w14:textId="6C9AAE3C" w:rsidR="00D034E0" w:rsidRDefault="00D034E0" w:rsidP="00E570B0">
      <w:pPr>
        <w:ind w:left="71"/>
        <w:jc w:val="both"/>
        <w:rPr>
          <w:rFonts w:eastAsia="TimesNewRomanPSMT"/>
        </w:rPr>
      </w:pPr>
      <w:r>
        <w:rPr>
          <w:rFonts w:eastAsia="TimesNewRomanPSMT"/>
        </w:rPr>
        <w:t xml:space="preserve">Based on </w:t>
      </w:r>
      <w:r>
        <w:rPr>
          <w:rFonts w:eastAsia="TimesNewRomanPSMT"/>
        </w:rPr>
        <w:fldChar w:fldCharType="begin"/>
      </w:r>
      <w:r>
        <w:rPr>
          <w:rFonts w:eastAsia="TimesNewRomanPSMT"/>
        </w:rPr>
        <w:instrText xml:space="preserve"> REF _Ref522785819 \h </w:instrText>
      </w:r>
      <w:r>
        <w:rPr>
          <w:rFonts w:eastAsia="TimesNewRomanPSMT"/>
        </w:rPr>
      </w:r>
      <w:r>
        <w:rPr>
          <w:rFonts w:eastAsia="TimesNewRomanPSMT"/>
        </w:rPr>
        <w:fldChar w:fldCharType="separate"/>
      </w:r>
      <w:r w:rsidR="0056681D">
        <w:t xml:space="preserve">Table </w:t>
      </w:r>
      <w:r w:rsidR="0056681D">
        <w:rPr>
          <w:noProof/>
        </w:rPr>
        <w:t>6</w:t>
      </w:r>
      <w:r>
        <w:rPr>
          <w:rFonts w:eastAsia="TimesNewRomanPSMT"/>
        </w:rPr>
        <w:fldChar w:fldCharType="end"/>
      </w:r>
      <w:r>
        <w:rPr>
          <w:rFonts w:eastAsia="TimesNewRomanPSMT"/>
        </w:rPr>
        <w:t xml:space="preserve">, the total surveyed households are estimated to be </w:t>
      </w:r>
      <w:bookmarkStart w:id="70" w:name="_Hlk139291572"/>
      <w:r>
        <w:rPr>
          <w:rFonts w:eastAsia="TimesNewRomanPSMT"/>
        </w:rPr>
        <w:t>6</w:t>
      </w:r>
      <w:r w:rsidR="00A70408">
        <w:rPr>
          <w:rFonts w:eastAsia="TimesNewRomanPSMT"/>
        </w:rPr>
        <w:t>00</w:t>
      </w:r>
      <w:r>
        <w:rPr>
          <w:rFonts w:eastAsia="TimesNewRomanPSMT"/>
        </w:rPr>
        <w:t xml:space="preserve"> including both active users (still use biodigester) and non-active users (stop using the biodigester)</w:t>
      </w:r>
      <w:bookmarkEnd w:id="70"/>
      <w:r w:rsidR="0033003F">
        <w:rPr>
          <w:rFonts w:eastAsia="TimesNewRomanPSMT"/>
        </w:rPr>
        <w:t xml:space="preserve"> which is more than the minimum requirement from GS </w:t>
      </w:r>
      <w:r w:rsidR="0060136C">
        <w:rPr>
          <w:rFonts w:eastAsia="TimesNewRomanPSMT"/>
        </w:rPr>
        <w:t>(</w:t>
      </w:r>
      <w:r w:rsidR="00AD06FC">
        <w:rPr>
          <w:rFonts w:eastAsia="TimesNewRomanPSMT"/>
        </w:rPr>
        <w:t>450</w:t>
      </w:r>
      <w:r w:rsidR="00DA1EA3">
        <w:rPr>
          <w:rFonts w:eastAsia="TimesNewRomanPSMT"/>
        </w:rPr>
        <w:t xml:space="preserve">, </w:t>
      </w:r>
      <w:bookmarkStart w:id="71" w:name="_Hlk139293374"/>
      <w:r w:rsidR="00DA1EA3">
        <w:rPr>
          <w:rFonts w:eastAsia="TimesNewRomanPSMT"/>
        </w:rPr>
        <w:t>(30*1</w:t>
      </w:r>
      <w:r w:rsidR="00FE308D">
        <w:rPr>
          <w:rFonts w:eastAsia="TimesNewRomanPSMT"/>
        </w:rPr>
        <w:t>5</w:t>
      </w:r>
      <w:r w:rsidR="00DA1EA3">
        <w:rPr>
          <w:rFonts w:eastAsia="TimesNewRomanPSMT"/>
        </w:rPr>
        <w:t xml:space="preserve"> age group)</w:t>
      </w:r>
      <w:bookmarkEnd w:id="71"/>
      <w:r>
        <w:rPr>
          <w:rFonts w:eastAsia="TimesNewRomanPSMT"/>
        </w:rPr>
        <w:t xml:space="preserve">. </w:t>
      </w:r>
      <w:bookmarkStart w:id="72" w:name="_Hlk139293496"/>
      <w:r>
        <w:rPr>
          <w:rFonts w:eastAsia="TimesNewRomanPSMT"/>
        </w:rPr>
        <w:t xml:space="preserve">First the </w:t>
      </w:r>
      <w:r w:rsidR="00D379CC">
        <w:rPr>
          <w:rFonts w:eastAsia="TimesNewRomanPSMT"/>
        </w:rPr>
        <w:t>US</w:t>
      </w:r>
      <w:r>
        <w:rPr>
          <w:rFonts w:eastAsia="TimesNewRomanPSMT"/>
        </w:rPr>
        <w:t xml:space="preserve"> </w:t>
      </w:r>
      <w:r w:rsidR="00D379CC">
        <w:rPr>
          <w:rFonts w:eastAsia="TimesNewRomanPSMT"/>
        </w:rPr>
        <w:t>is</w:t>
      </w:r>
      <w:r>
        <w:rPr>
          <w:rFonts w:eastAsia="TimesNewRomanPSMT"/>
        </w:rPr>
        <w:t xml:space="preserve"> conducted, then if the user is an active user</w:t>
      </w:r>
      <w:r w:rsidR="00EF7734">
        <w:rPr>
          <w:rFonts w:eastAsia="TimesNewRomanPSMT"/>
        </w:rPr>
        <w:t>,</w:t>
      </w:r>
      <w:r>
        <w:rPr>
          <w:rFonts w:eastAsia="TimesNewRomanPSMT"/>
        </w:rPr>
        <w:t xml:space="preserve"> then CMS will be conducted otherwise move to next household</w:t>
      </w:r>
      <w:bookmarkEnd w:id="72"/>
      <w:r>
        <w:rPr>
          <w:rFonts w:eastAsia="TimesNewRomanPSMT"/>
        </w:rPr>
        <w:t xml:space="preserve"> (see </w:t>
      </w:r>
      <w:r>
        <w:rPr>
          <w:rFonts w:eastAsia="TimesNewRomanPSMT"/>
        </w:rPr>
        <w:fldChar w:fldCharType="begin"/>
      </w:r>
      <w:r>
        <w:rPr>
          <w:rFonts w:eastAsia="TimesNewRomanPSMT"/>
        </w:rPr>
        <w:instrText xml:space="preserve"> REF _Ref522794642 \h </w:instrText>
      </w:r>
      <w:r>
        <w:rPr>
          <w:rFonts w:eastAsia="TimesNewRomanPSMT"/>
        </w:rPr>
      </w:r>
      <w:r>
        <w:rPr>
          <w:rFonts w:eastAsia="TimesNewRomanPSMT"/>
        </w:rPr>
        <w:fldChar w:fldCharType="separate"/>
      </w:r>
      <w:r w:rsidR="0056681D">
        <w:t xml:space="preserve">Figure </w:t>
      </w:r>
      <w:r w:rsidR="0056681D">
        <w:rPr>
          <w:noProof/>
        </w:rPr>
        <w:t>3</w:t>
      </w:r>
      <w:r>
        <w:rPr>
          <w:rFonts w:eastAsia="TimesNewRomanPSMT"/>
        </w:rPr>
        <w:fldChar w:fldCharType="end"/>
      </w:r>
      <w:r>
        <w:rPr>
          <w:rFonts w:eastAsia="TimesNewRomanPSMT"/>
        </w:rPr>
        <w:t xml:space="preserve">). Based on previous usage rate, it is expected that among </w:t>
      </w:r>
      <w:r w:rsidR="00B44952">
        <w:rPr>
          <w:rFonts w:eastAsia="TimesNewRomanPSMT"/>
        </w:rPr>
        <w:t>6</w:t>
      </w:r>
      <w:r w:rsidR="00B04639">
        <w:rPr>
          <w:rFonts w:eastAsia="TimesNewRomanPSMT"/>
        </w:rPr>
        <w:t>00</w:t>
      </w:r>
      <w:r>
        <w:rPr>
          <w:rFonts w:eastAsia="TimesNewRomanPSMT"/>
        </w:rPr>
        <w:t xml:space="preserve"> users, about </w:t>
      </w:r>
      <w:r w:rsidR="00BA30E0">
        <w:rPr>
          <w:rFonts w:eastAsia="TimesNewRomanPSMT"/>
        </w:rPr>
        <w:t>429</w:t>
      </w:r>
      <w:r>
        <w:rPr>
          <w:rFonts w:eastAsia="TimesNewRomanPSMT"/>
        </w:rPr>
        <w:t xml:space="preserve"> </w:t>
      </w:r>
      <w:r w:rsidR="0050476D">
        <w:rPr>
          <w:rFonts w:eastAsia="TimesNewRomanPSMT"/>
        </w:rPr>
        <w:t>household</w:t>
      </w:r>
      <w:r w:rsidR="00BA30E0">
        <w:rPr>
          <w:rFonts w:eastAsia="TimesNewRomanPSMT"/>
        </w:rPr>
        <w:t>s</w:t>
      </w:r>
      <w:r>
        <w:rPr>
          <w:rFonts w:eastAsia="TimesNewRomanPSMT"/>
        </w:rPr>
        <w:t xml:space="preserve"> are still using the Biodigester</w:t>
      </w:r>
      <w:r w:rsidR="00480698">
        <w:rPr>
          <w:rFonts w:eastAsia="TimesNewRomanPSMT"/>
        </w:rPr>
        <w:t xml:space="preserve"> while the actual survey </w:t>
      </w:r>
      <w:r w:rsidR="0054073F">
        <w:rPr>
          <w:rFonts w:eastAsia="TimesNewRomanPSMT"/>
        </w:rPr>
        <w:t xml:space="preserve">there </w:t>
      </w:r>
      <w:r w:rsidR="0050476D">
        <w:rPr>
          <w:rFonts w:eastAsia="TimesNewRomanPSMT"/>
        </w:rPr>
        <w:t xml:space="preserve">was only </w:t>
      </w:r>
      <w:bookmarkStart w:id="73" w:name="_Hlk139291763"/>
      <w:r w:rsidR="0050476D">
        <w:rPr>
          <w:rFonts w:eastAsia="TimesNewRomanPSMT"/>
        </w:rPr>
        <w:t>3</w:t>
      </w:r>
      <w:r w:rsidR="00F21292">
        <w:rPr>
          <w:rFonts w:eastAsia="TimesNewRomanPSMT"/>
        </w:rPr>
        <w:t>20</w:t>
      </w:r>
      <w:r w:rsidR="0050476D">
        <w:rPr>
          <w:rFonts w:eastAsia="TimesNewRomanPSMT"/>
        </w:rPr>
        <w:t xml:space="preserve"> </w:t>
      </w:r>
      <w:bookmarkEnd w:id="73"/>
      <w:r w:rsidR="00283040">
        <w:rPr>
          <w:rFonts w:eastAsia="TimesNewRomanPSMT"/>
        </w:rPr>
        <w:t xml:space="preserve">users which lower than </w:t>
      </w:r>
      <w:r w:rsidR="00FC38FA">
        <w:rPr>
          <w:rFonts w:eastAsia="TimesNewRomanPSMT"/>
        </w:rPr>
        <w:t xml:space="preserve">anticipated but </w:t>
      </w:r>
      <w:bookmarkStart w:id="74" w:name="_Hlk139292874"/>
      <w:r w:rsidR="00FC38FA">
        <w:rPr>
          <w:rFonts w:eastAsia="TimesNewRomanPSMT"/>
        </w:rPr>
        <w:t>higher than GS minimum sample size of 100 house</w:t>
      </w:r>
      <w:r w:rsidR="002918CC">
        <w:rPr>
          <w:rFonts w:eastAsia="TimesNewRomanPSMT"/>
        </w:rPr>
        <w:t>holds</w:t>
      </w:r>
      <w:bookmarkEnd w:id="74"/>
      <w:r w:rsidR="002918CC">
        <w:rPr>
          <w:rFonts w:eastAsia="TimesNewRomanPSMT"/>
        </w:rPr>
        <w:t>.</w:t>
      </w:r>
    </w:p>
    <w:p w14:paraId="3B0D33F4" w14:textId="443C2439" w:rsidR="00D034E0" w:rsidRDefault="00D034E0" w:rsidP="00D034E0">
      <w:pPr>
        <w:widowControl w:val="0"/>
        <w:autoSpaceDE w:val="0"/>
        <w:autoSpaceDN w:val="0"/>
        <w:adjustRightInd w:val="0"/>
        <w:spacing w:after="120"/>
        <w:rPr>
          <w:rFonts w:cs="TimesNewRomanPSMT"/>
          <w:highlight w:val="yellow"/>
        </w:rPr>
      </w:pPr>
    </w:p>
    <w:p w14:paraId="048EF5FB" w14:textId="77777777" w:rsidR="00D034E0" w:rsidRDefault="00D034E0" w:rsidP="00D034E0">
      <w:pPr>
        <w:widowControl w:val="0"/>
        <w:autoSpaceDE w:val="0"/>
        <w:autoSpaceDN w:val="0"/>
        <w:adjustRightInd w:val="0"/>
        <w:spacing w:after="120"/>
        <w:rPr>
          <w:rFonts w:cs="TimesNewRomanPSMT"/>
          <w:highlight w:val="yellow"/>
        </w:rPr>
      </w:pPr>
    </w:p>
    <w:p w14:paraId="7B7F4598" w14:textId="65BDFA6A" w:rsidR="00D034E0" w:rsidRDefault="001240DF" w:rsidP="00D034E0">
      <w:pPr>
        <w:widowControl w:val="0"/>
        <w:autoSpaceDE w:val="0"/>
        <w:autoSpaceDN w:val="0"/>
        <w:adjustRightInd w:val="0"/>
        <w:spacing w:after="120"/>
        <w:rPr>
          <w:rFonts w:cs="TimesNewRomanPSMT"/>
          <w:highlight w:val="yellow"/>
        </w:rPr>
      </w:pPr>
      <w:r>
        <w:rPr>
          <w:rFonts w:eastAsia="TimesNewRomanPSMT"/>
          <w:noProof/>
        </w:rPr>
        <w:drawing>
          <wp:inline distT="0" distB="0" distL="0" distR="0" wp14:anchorId="4AAF0AB7" wp14:editId="2F8E848C">
            <wp:extent cx="5619750" cy="2060500"/>
            <wp:effectExtent l="0" t="0" r="0" b="0"/>
            <wp:docPr id="1462382240" name="Picture 3" descr="A close-up of a surve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382240" name="Picture 3" descr="A close-up of a survey&#10;&#10;Description automatically generated"/>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669033" cy="2078570"/>
                    </a:xfrm>
                    <a:prstGeom prst="rect">
                      <a:avLst/>
                    </a:prstGeom>
                    <a:noFill/>
                  </pic:spPr>
                </pic:pic>
              </a:graphicData>
            </a:graphic>
          </wp:inline>
        </w:drawing>
      </w:r>
    </w:p>
    <w:p w14:paraId="3E9F898E" w14:textId="77777777" w:rsidR="00D034E0" w:rsidRDefault="00D034E0" w:rsidP="00D034E0">
      <w:pPr>
        <w:widowControl w:val="0"/>
        <w:autoSpaceDE w:val="0"/>
        <w:autoSpaceDN w:val="0"/>
        <w:adjustRightInd w:val="0"/>
        <w:spacing w:after="120"/>
        <w:rPr>
          <w:rFonts w:eastAsia="TimesNewRomanPSMT"/>
        </w:rPr>
      </w:pPr>
      <w:r>
        <w:rPr>
          <w:rFonts w:cstheme="minorBidi"/>
          <w:noProof/>
          <w:lang w:bidi="km-KH"/>
        </w:rPr>
        <mc:AlternateContent>
          <mc:Choice Requires="wps">
            <w:drawing>
              <wp:anchor distT="0" distB="0" distL="114300" distR="114300" simplePos="0" relativeHeight="251658242" behindDoc="0" locked="0" layoutInCell="1" allowOverlap="1" wp14:anchorId="05C55EB5" wp14:editId="7FCF07E9">
                <wp:simplePos x="0" y="0"/>
                <wp:positionH relativeFrom="column">
                  <wp:posOffset>175895</wp:posOffset>
                </wp:positionH>
                <wp:positionV relativeFrom="paragraph">
                  <wp:posOffset>10160</wp:posOffset>
                </wp:positionV>
                <wp:extent cx="3034665" cy="266700"/>
                <wp:effectExtent l="0" t="0" r="0" b="1905"/>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34665" cy="26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76F168A" w14:textId="09CCFA6B" w:rsidR="00D034E0" w:rsidRPr="00EE2A64" w:rsidRDefault="00D034E0" w:rsidP="00D034E0">
                            <w:pPr>
                              <w:pStyle w:val="Caption"/>
                              <w:rPr>
                                <w:rFonts w:cs="TimesNewRomanPSMT"/>
                                <w:noProof/>
                              </w:rPr>
                            </w:pPr>
                            <w:bookmarkStart w:id="75" w:name="_Ref522794642"/>
                            <w:r>
                              <w:t xml:space="preserve">Figure </w:t>
                            </w:r>
                            <w:r>
                              <w:rPr>
                                <w:noProof/>
                              </w:rPr>
                              <w:fldChar w:fldCharType="begin"/>
                            </w:r>
                            <w:r>
                              <w:rPr>
                                <w:noProof/>
                              </w:rPr>
                              <w:instrText xml:space="preserve"> SEQ Figure \* ARABIC </w:instrText>
                            </w:r>
                            <w:r>
                              <w:rPr>
                                <w:noProof/>
                              </w:rPr>
                              <w:fldChar w:fldCharType="separate"/>
                            </w:r>
                            <w:r w:rsidR="00222140">
                              <w:rPr>
                                <w:noProof/>
                              </w:rPr>
                              <w:t>5</w:t>
                            </w:r>
                            <w:r>
                              <w:rPr>
                                <w:noProof/>
                              </w:rPr>
                              <w:fldChar w:fldCharType="end"/>
                            </w:r>
                            <w:bookmarkEnd w:id="75"/>
                            <w:r>
                              <w:t xml:space="preserve">. Overview of Survey sample </w:t>
                            </w:r>
                          </w:p>
                        </w:txbxContent>
                      </wps:txbx>
                      <wps:bodyPr rot="0" vert="horz" wrap="square" lIns="0" tIns="0" rIns="0" bIns="0" anchor="t" anchorCtr="0" upright="1">
                        <a:spAutoFit/>
                      </wps:bodyPr>
                    </wps:wsp>
                  </a:graphicData>
                </a:graphic>
                <wp14:sizeRelH relativeFrom="page">
                  <wp14:pctWidth>0</wp14:pctWidth>
                </wp14:sizeRelH>
                <wp14:sizeRelV relativeFrom="page">
                  <wp14:pctHeight>0</wp14:pctHeight>
                </wp14:sizeRelV>
              </wp:anchor>
            </w:drawing>
          </mc:Choice>
          <mc:Fallback>
            <w:pict>
              <v:shape w14:anchorId="05C55EB5" id="Text Box 27" o:spid="_x0000_s1027" type="#_x0000_t202" style="position:absolute;margin-left:13.85pt;margin-top:.8pt;width:238.95pt;height:21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hTdr7QEAAMEDAAAOAAAAZHJzL2Uyb0RvYy54bWysU9uO0zAQfUfiHyy/06RdCChqulq6KkJa&#10;LtLCBziOk1g4HjN2m5SvZ+w0XbS8IfJgje2Z4zlnTra302DYSaHXYCu+XuWcKSuh0bar+Pdvh1fv&#10;OPNB2EYYsKriZ+X57e7li+3oSrWBHkyjkBGI9eXoKt6H4Mos87JXg/ArcMrSZQs4iEBb7LIGxUjo&#10;g8k2eV5kI2DjEKTynk7v50u+S/htq2T40rZeBWYqTr2FtGJa67hmu60oOxSu1/LShviHLgahLT16&#10;hboXQbAj6r+gBi0RPLRhJWHIoG21VIkDsVnnz9g89sKpxIXE8e4qk/9/sPLz6dF9RRam9zDRABMJ&#10;7x5A/vDMwr4XtlN3iDD2SjT08DpKlo3Ol5fSKLUvfQSpx0/Q0JDFMUACmlocoirEkxE6DeB8FV1N&#10;gUk6vMlvXhfFG84k3W2K4m2eppKJcql26MMHBQOLQcWRhprQxenBh9iNKJeU+JgHo5uDNiZtsKv3&#10;BtlJkAEO6UsEnqUZG5MtxLIZMZ4kmpHZzDFM9cR0Qy1HiMi6huZMvBFmX9F/QEEP+IuzkTxVcf/z&#10;KFBxZj5a0i4acAlwCeolEFZSacUDZ3O4D7NRjw511xPyMp070vegE/WnLi7tkk+SIhdPRyP+uU9Z&#10;T3/e7jcAAAD//wMAUEsDBBQABgAIAAAAIQA2rYSQ3gAAAAcBAAAPAAAAZHJzL2Rvd25yZXYueG1s&#10;TI7BTsMwEETvSPyDtUhcEHVo0xSFOFVVwQEuFaEXbm68jQPxOoqdNvw9y6ncZmdGs69YT64TJxxC&#10;60nBwywBgVR701KjYP/xcv8IIkRNRneeUMEPBliX11eFzo0/0zueqtgIHqGQawU2xj6XMtQWnQ4z&#10;3yNxdvSD05HPoZFm0Gced52cJ0kmnW6JP1jd49Zi/V2NTsEu/dzZu/H4/LZJF8PrftxmX02l1O3N&#10;tHkCEXGKlzL84TM6lMx08COZIDoF89WKm+xnIDheJksWBwXpIgNZFvI/f/kLAAD//wMAUEsBAi0A&#10;FAAGAAgAAAAhALaDOJL+AAAA4QEAABMAAAAAAAAAAAAAAAAAAAAAAFtDb250ZW50X1R5cGVzXS54&#10;bWxQSwECLQAUAAYACAAAACEAOP0h/9YAAACUAQAACwAAAAAAAAAAAAAAAAAvAQAAX3JlbHMvLnJl&#10;bHNQSwECLQAUAAYACAAAACEABYU3a+0BAADBAwAADgAAAAAAAAAAAAAAAAAuAgAAZHJzL2Uyb0Rv&#10;Yy54bWxQSwECLQAUAAYACAAAACEANq2EkN4AAAAHAQAADwAAAAAAAAAAAAAAAABHBAAAZHJzL2Rv&#10;d25yZXYueG1sUEsFBgAAAAAEAAQA8wAAAFIFAAAAAA==&#10;" stroked="f">
                <v:textbox style="mso-fit-shape-to-text:t" inset="0,0,0,0">
                  <w:txbxContent>
                    <w:p w14:paraId="176F168A" w14:textId="09CCFA6B" w:rsidR="00D034E0" w:rsidRPr="00EE2A64" w:rsidRDefault="00D034E0" w:rsidP="00D034E0">
                      <w:pPr>
                        <w:pStyle w:val="Caption"/>
                        <w:rPr>
                          <w:rFonts w:cs="TimesNewRomanPSMT"/>
                          <w:noProof/>
                        </w:rPr>
                      </w:pPr>
                      <w:bookmarkStart w:id="76" w:name="_Ref522794642"/>
                      <w:r>
                        <w:t xml:space="preserve">Figure </w:t>
                      </w:r>
                      <w:r>
                        <w:rPr>
                          <w:noProof/>
                        </w:rPr>
                        <w:fldChar w:fldCharType="begin"/>
                      </w:r>
                      <w:r>
                        <w:rPr>
                          <w:noProof/>
                        </w:rPr>
                        <w:instrText xml:space="preserve"> SEQ Figure \* ARABIC </w:instrText>
                      </w:r>
                      <w:r>
                        <w:rPr>
                          <w:noProof/>
                        </w:rPr>
                        <w:fldChar w:fldCharType="separate"/>
                      </w:r>
                      <w:r w:rsidR="00222140">
                        <w:rPr>
                          <w:noProof/>
                        </w:rPr>
                        <w:t>5</w:t>
                      </w:r>
                      <w:r>
                        <w:rPr>
                          <w:noProof/>
                        </w:rPr>
                        <w:fldChar w:fldCharType="end"/>
                      </w:r>
                      <w:bookmarkEnd w:id="76"/>
                      <w:r>
                        <w:t xml:space="preserve">. Overview of Survey sample </w:t>
                      </w:r>
                    </w:p>
                  </w:txbxContent>
                </v:textbox>
              </v:shape>
            </w:pict>
          </mc:Fallback>
        </mc:AlternateContent>
      </w:r>
    </w:p>
    <w:p w14:paraId="096CF26B" w14:textId="77777777" w:rsidR="00D034E0" w:rsidRDefault="00D034E0" w:rsidP="00D034E0">
      <w:pPr>
        <w:rPr>
          <w:rFonts w:eastAsia="TimesNewRomanPSMT"/>
        </w:rPr>
      </w:pPr>
    </w:p>
    <w:p w14:paraId="339CA094" w14:textId="77777777" w:rsidR="00D034E0" w:rsidRPr="009636AD" w:rsidRDefault="00D034E0" w:rsidP="00A736B4">
      <w:pPr>
        <w:pStyle w:val="ListParagraph"/>
        <w:numPr>
          <w:ilvl w:val="0"/>
          <w:numId w:val="36"/>
        </w:numPr>
        <w:spacing w:after="0" w:line="240" w:lineRule="auto"/>
        <w:ind w:left="791"/>
        <w:jc w:val="both"/>
        <w:rPr>
          <w:rFonts w:eastAsia="TimesNewRomanPSMT"/>
          <w:b/>
          <w:bCs/>
        </w:rPr>
      </w:pPr>
      <w:r w:rsidRPr="009636AD">
        <w:rPr>
          <w:rFonts w:eastAsia="TimesNewRomanPSMT"/>
          <w:b/>
          <w:bCs/>
        </w:rPr>
        <w:t>Sample selection</w:t>
      </w:r>
    </w:p>
    <w:p w14:paraId="0398E3BB" w14:textId="0D27F37B" w:rsidR="00D034E0" w:rsidRPr="0007054B" w:rsidRDefault="00D034E0" w:rsidP="0023153A">
      <w:pPr>
        <w:ind w:left="71"/>
        <w:jc w:val="both"/>
        <w:rPr>
          <w:rFonts w:eastAsia="TimesNewRomanPSMT"/>
        </w:rPr>
      </w:pPr>
      <w:r w:rsidRPr="0007054B">
        <w:rPr>
          <w:rFonts w:eastAsia="TimesNewRomanPSMT"/>
        </w:rPr>
        <w:t xml:space="preserve">The selection of provinces should be done based on both the Cambodia region classification (Plateau/mountains, Tonle </w:t>
      </w:r>
      <w:proofErr w:type="gramStart"/>
      <w:r w:rsidRPr="0007054B">
        <w:rPr>
          <w:rFonts w:eastAsia="TimesNewRomanPSMT"/>
        </w:rPr>
        <w:t>Sap lake</w:t>
      </w:r>
      <w:proofErr w:type="gramEnd"/>
      <w:r w:rsidRPr="0007054B">
        <w:rPr>
          <w:rFonts w:eastAsia="TimesNewRomanPSMT"/>
        </w:rPr>
        <w:t xml:space="preserve"> Zone, Plain Zone and Costal Zone) and the top sale province of each zone. This is done to reduce the burden on the finance for this survey without compromising its representativeness. It is observed that the </w:t>
      </w:r>
      <w:r>
        <w:rPr>
          <w:rFonts w:eastAsia="TimesNewRomanPSMT"/>
        </w:rPr>
        <w:t>7</w:t>
      </w:r>
      <w:r w:rsidRPr="0007054B">
        <w:rPr>
          <w:rFonts w:eastAsia="TimesNewRomanPSMT"/>
        </w:rPr>
        <w:t xml:space="preserve"> selected provinces </w:t>
      </w:r>
      <w:bookmarkStart w:id="76" w:name="_Hlk139291672"/>
      <w:r w:rsidRPr="0007054B">
        <w:rPr>
          <w:rFonts w:eastAsia="TimesNewRomanPSMT"/>
        </w:rPr>
        <w:t>cover</w:t>
      </w:r>
      <w:r>
        <w:rPr>
          <w:rFonts w:eastAsia="TimesNewRomanPSMT"/>
        </w:rPr>
        <w:t xml:space="preserve"> more than</w:t>
      </w:r>
      <w:r w:rsidRPr="0007054B">
        <w:rPr>
          <w:rFonts w:eastAsia="TimesNewRomanPSMT"/>
        </w:rPr>
        <w:t xml:space="preserve"> </w:t>
      </w:r>
      <w:r>
        <w:rPr>
          <w:rFonts w:eastAsia="TimesNewRomanPSMT"/>
        </w:rPr>
        <w:t>80</w:t>
      </w:r>
      <w:r w:rsidRPr="0007054B">
        <w:rPr>
          <w:rFonts w:eastAsia="TimesNewRomanPSMT"/>
        </w:rPr>
        <w:t>% of the total users</w:t>
      </w:r>
      <w:bookmarkEnd w:id="76"/>
      <w:r w:rsidRPr="0007054B">
        <w:rPr>
          <w:rFonts w:eastAsia="TimesNewRomanPSMT"/>
        </w:rPr>
        <w:t xml:space="preserve"> and spread out across the four regions of Cambodia as shown in</w:t>
      </w:r>
      <w:r>
        <w:rPr>
          <w:rFonts w:eastAsia="TimesNewRomanPSMT"/>
        </w:rPr>
        <w:t xml:space="preserve"> </w:t>
      </w:r>
      <w:r>
        <w:rPr>
          <w:rFonts w:eastAsia="TimesNewRomanPSMT"/>
        </w:rPr>
        <w:fldChar w:fldCharType="begin"/>
      </w:r>
      <w:r>
        <w:rPr>
          <w:rFonts w:eastAsia="TimesNewRomanPSMT"/>
        </w:rPr>
        <w:instrText xml:space="preserve"> REF _Ref121041298 \h  \* MERGEFORMAT </w:instrText>
      </w:r>
      <w:r>
        <w:rPr>
          <w:rFonts w:eastAsia="TimesNewRomanPSMT"/>
        </w:rPr>
      </w:r>
      <w:r>
        <w:rPr>
          <w:rFonts w:eastAsia="TimesNewRomanPSMT"/>
        </w:rPr>
        <w:fldChar w:fldCharType="separate"/>
      </w:r>
      <w:r w:rsidR="0056681D" w:rsidRPr="0056681D">
        <w:rPr>
          <w:rFonts w:eastAsia="TimesNewRomanPSMT"/>
        </w:rPr>
        <w:t>Table 7</w:t>
      </w:r>
      <w:r>
        <w:rPr>
          <w:rFonts w:eastAsia="TimesNewRomanPSMT"/>
        </w:rPr>
        <w:fldChar w:fldCharType="end"/>
      </w:r>
      <w:r w:rsidRPr="0007054B">
        <w:rPr>
          <w:rFonts w:eastAsia="TimesNewRomanPSMT"/>
        </w:rPr>
        <w:t xml:space="preserve">. The number of villages per selected provinces is calculated proportionally to its </w:t>
      </w:r>
      <w:r>
        <w:rPr>
          <w:rFonts w:eastAsia="TimesNewRomanPSMT"/>
        </w:rPr>
        <w:t xml:space="preserve">sale </w:t>
      </w:r>
      <w:r w:rsidRPr="0007054B">
        <w:rPr>
          <w:rFonts w:eastAsia="TimesNewRomanPSMT"/>
        </w:rPr>
        <w:t>share of the provinces. To reduce the logistic arrangement 10 households per village will be selected for interview</w:t>
      </w:r>
      <w:r>
        <w:rPr>
          <w:rFonts w:eastAsia="TimesNewRomanPSMT"/>
        </w:rPr>
        <w:t xml:space="preserve"> which </w:t>
      </w:r>
      <w:r w:rsidR="00DC195E">
        <w:rPr>
          <w:rFonts w:eastAsia="TimesNewRomanPSMT"/>
        </w:rPr>
        <w:t>results</w:t>
      </w:r>
      <w:r>
        <w:rPr>
          <w:rFonts w:eastAsia="TimesNewRomanPSMT"/>
        </w:rPr>
        <w:t xml:space="preserve"> in </w:t>
      </w:r>
      <w:r w:rsidR="007C5F61">
        <w:rPr>
          <w:rFonts w:eastAsia="TimesNewRomanPSMT"/>
        </w:rPr>
        <w:t>62</w:t>
      </w:r>
      <w:r>
        <w:rPr>
          <w:rFonts w:eastAsia="TimesNewRomanPSMT"/>
        </w:rPr>
        <w:t xml:space="preserve"> villages to be visited (theoretically)</w:t>
      </w:r>
      <w:r w:rsidRPr="0007054B">
        <w:rPr>
          <w:rFonts w:eastAsia="TimesNewRomanPSMT"/>
        </w:rPr>
        <w:t>.</w:t>
      </w:r>
      <w:r>
        <w:rPr>
          <w:rFonts w:eastAsia="TimesNewRomanPSMT"/>
        </w:rPr>
        <w:t xml:space="preserve"> However, based on the usage survey requirement</w:t>
      </w:r>
      <w:r w:rsidR="00800D7B">
        <w:rPr>
          <w:rFonts w:eastAsia="TimesNewRomanPSMT"/>
        </w:rPr>
        <w:t xml:space="preserve"> (1</w:t>
      </w:r>
      <w:r w:rsidR="005E7BA6">
        <w:rPr>
          <w:rFonts w:eastAsia="TimesNewRomanPSMT"/>
        </w:rPr>
        <w:t>5</w:t>
      </w:r>
      <w:r w:rsidR="00800D7B">
        <w:rPr>
          <w:rFonts w:eastAsia="TimesNewRomanPSMT"/>
        </w:rPr>
        <w:t xml:space="preserve"> age groups)</w:t>
      </w:r>
      <w:r>
        <w:rPr>
          <w:rFonts w:eastAsia="TimesNewRomanPSMT"/>
        </w:rPr>
        <w:t xml:space="preserve"> </w:t>
      </w:r>
      <w:r w:rsidR="002D3458">
        <w:rPr>
          <w:rFonts w:eastAsia="TimesNewRomanPSMT"/>
        </w:rPr>
        <w:t>and actual sale</w:t>
      </w:r>
      <w:r w:rsidR="00627DCA">
        <w:rPr>
          <w:rFonts w:eastAsia="TimesNewRomanPSMT"/>
        </w:rPr>
        <w:t xml:space="preserve"> data per selected villages</w:t>
      </w:r>
      <w:r>
        <w:rPr>
          <w:rFonts w:eastAsia="TimesNewRomanPSMT"/>
        </w:rPr>
        <w:t>, the total village</w:t>
      </w:r>
      <w:r w:rsidR="00627DCA">
        <w:rPr>
          <w:rFonts w:eastAsia="TimesNewRomanPSMT"/>
        </w:rPr>
        <w:t>s</w:t>
      </w:r>
      <w:r>
        <w:rPr>
          <w:rFonts w:eastAsia="TimesNewRomanPSMT"/>
        </w:rPr>
        <w:t xml:space="preserve"> to be visited are </w:t>
      </w:r>
      <w:r w:rsidR="00EF4463">
        <w:rPr>
          <w:rFonts w:eastAsia="TimesNewRomanPSMT"/>
        </w:rPr>
        <w:t>8</w:t>
      </w:r>
      <w:r w:rsidR="0079242A">
        <w:rPr>
          <w:rFonts w:eastAsia="TimesNewRomanPSMT"/>
        </w:rPr>
        <w:t>5</w:t>
      </w:r>
      <w:r>
        <w:rPr>
          <w:rFonts w:eastAsia="TimesNewRomanPSMT"/>
        </w:rPr>
        <w:t xml:space="preserve"> villages</w:t>
      </w:r>
      <w:r w:rsidRPr="0007054B">
        <w:rPr>
          <w:rFonts w:eastAsia="TimesNewRomanPSMT"/>
        </w:rPr>
        <w:t>.</w:t>
      </w:r>
    </w:p>
    <w:p w14:paraId="1B6524F3" w14:textId="4272B05B" w:rsidR="00D034E0" w:rsidRDefault="00D034E0" w:rsidP="00D034E0">
      <w:pPr>
        <w:pStyle w:val="Caption"/>
        <w:keepNext/>
        <w:ind w:left="284"/>
      </w:pPr>
      <w:bookmarkStart w:id="77" w:name="_Ref121041298"/>
      <w:r>
        <w:t xml:space="preserve">Table </w:t>
      </w:r>
      <w:fldSimple w:instr=" SEQ Table \* ARABIC ">
        <w:r w:rsidR="0056681D">
          <w:rPr>
            <w:noProof/>
          </w:rPr>
          <w:t>7</w:t>
        </w:r>
      </w:fldSimple>
      <w:bookmarkEnd w:id="77"/>
      <w:r>
        <w:t>. Selected provinces</w:t>
      </w:r>
    </w:p>
    <w:p w14:paraId="1247319B" w14:textId="50B47167" w:rsidR="00D034E0" w:rsidRPr="00835B7C" w:rsidRDefault="00080CE9" w:rsidP="00D034E0">
      <w:pPr>
        <w:pStyle w:val="BodyText"/>
        <w:spacing w:line="300" w:lineRule="auto"/>
        <w:rPr>
          <w:iCs/>
        </w:rPr>
      </w:pPr>
      <w:r>
        <w:rPr>
          <w:noProof/>
          <w14:cntxtAlts w14:val="0"/>
        </w:rPr>
        <w:drawing>
          <wp:inline distT="0" distB="0" distL="0" distR="0" wp14:anchorId="03484117" wp14:editId="72B95BBD">
            <wp:extent cx="6116320" cy="2143760"/>
            <wp:effectExtent l="0" t="0" r="0" b="8890"/>
            <wp:docPr id="18718474" name="Picture 6">
              <a:extLst xmlns:a="http://schemas.openxmlformats.org/drawingml/2006/main">
                <a:ext uri="{FF2B5EF4-FFF2-40B4-BE49-F238E27FC236}">
                  <a16:creationId xmlns:a16="http://schemas.microsoft.com/office/drawing/2014/main" id="{46850CAF-7E0E-8751-8438-138507D21D1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a:extLst>
                        <a:ext uri="{FF2B5EF4-FFF2-40B4-BE49-F238E27FC236}">
                          <a16:creationId xmlns:a16="http://schemas.microsoft.com/office/drawing/2014/main" id="{46850CAF-7E0E-8751-8438-138507D21D1D}"/>
                        </a:ext>
                      </a:extLst>
                    </pic:cNvPr>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116320" cy="2143760"/>
                    </a:xfrm>
                    <a:prstGeom prst="rect">
                      <a:avLst/>
                    </a:prstGeom>
                    <a:noFill/>
                  </pic:spPr>
                </pic:pic>
              </a:graphicData>
            </a:graphic>
          </wp:inline>
        </w:drawing>
      </w:r>
    </w:p>
    <w:p w14:paraId="25DD0668" w14:textId="77777777" w:rsidR="00757976" w:rsidRDefault="00757976" w:rsidP="00731450">
      <w:pPr>
        <w:rPr>
          <w:lang w:eastAsia="nl-BE"/>
        </w:rPr>
      </w:pPr>
    </w:p>
    <w:p w14:paraId="153B9B8A" w14:textId="1079B2E9" w:rsidR="00757976" w:rsidRDefault="00757976" w:rsidP="00731450">
      <w:r w:rsidRPr="000174BD">
        <w:t>The following figure depicts the locations of the survey, which are all concentrated in the areas were by far the most digesters are installed</w:t>
      </w:r>
      <w:r w:rsidR="00B3021C">
        <w:t xml:space="preserve"> over 80% of the total</w:t>
      </w:r>
      <w:r w:rsidRPr="000174BD">
        <w:t>:</w:t>
      </w:r>
    </w:p>
    <w:p w14:paraId="46C4990A" w14:textId="77777777" w:rsidR="00D50A79" w:rsidRDefault="00A449B1" w:rsidP="00D50A79">
      <w:pPr>
        <w:keepNext/>
      </w:pPr>
      <w:r>
        <w:rPr>
          <w:noProof/>
        </w:rPr>
        <w:drawing>
          <wp:inline distT="0" distB="0" distL="0" distR="0" wp14:anchorId="756F785C" wp14:editId="061AD774">
            <wp:extent cx="6116320" cy="3923331"/>
            <wp:effectExtent l="0" t="0" r="5080" b="1270"/>
            <wp:docPr id="4" name="Picture 4"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ap&#10;&#10;Description automatically generated"/>
                    <pic:cNvPicPr/>
                  </pic:nvPicPr>
                  <pic:blipFill rotWithShape="1">
                    <a:blip r:embed="rId47">
                      <a:extLst>
                        <a:ext uri="{28A0092B-C50C-407E-A947-70E740481C1C}">
                          <a14:useLocalDpi xmlns:a14="http://schemas.microsoft.com/office/drawing/2010/main" val="0"/>
                        </a:ext>
                      </a:extLst>
                    </a:blip>
                    <a:srcRect l="2991" t="13164" r="15665" b="13017"/>
                    <a:stretch/>
                  </pic:blipFill>
                  <pic:spPr bwMode="auto">
                    <a:xfrm>
                      <a:off x="0" y="0"/>
                      <a:ext cx="6116320" cy="3923331"/>
                    </a:xfrm>
                    <a:prstGeom prst="rect">
                      <a:avLst/>
                    </a:prstGeom>
                    <a:ln>
                      <a:noFill/>
                    </a:ln>
                    <a:extLst>
                      <a:ext uri="{53640926-AAD7-44D8-BBD7-CCE9431645EC}">
                        <a14:shadowObscured xmlns:a14="http://schemas.microsoft.com/office/drawing/2010/main"/>
                      </a:ext>
                    </a:extLst>
                  </pic:spPr>
                </pic:pic>
              </a:graphicData>
            </a:graphic>
          </wp:inline>
        </w:drawing>
      </w:r>
    </w:p>
    <w:p w14:paraId="3FF6DF0A" w14:textId="383A6829" w:rsidR="00757976" w:rsidRDefault="00D50A79" w:rsidP="00B3021C">
      <w:pPr>
        <w:pStyle w:val="Caption"/>
        <w:jc w:val="center"/>
      </w:pPr>
      <w:r>
        <w:t xml:space="preserve">Figure </w:t>
      </w:r>
      <w:fldSimple w:instr=" SEQ Figure \* ARABIC ">
        <w:r w:rsidR="00222140">
          <w:rPr>
            <w:noProof/>
          </w:rPr>
          <w:t>6</w:t>
        </w:r>
      </w:fldSimple>
      <w:r>
        <w:t xml:space="preserve">. Selected 7 provinces and </w:t>
      </w:r>
      <w:r w:rsidR="00080CE9">
        <w:t>8</w:t>
      </w:r>
      <w:r w:rsidR="00E6535B">
        <w:t xml:space="preserve">5 </w:t>
      </w:r>
      <w:r>
        <w:t>villages</w:t>
      </w:r>
    </w:p>
    <w:p w14:paraId="05760616" w14:textId="41B484C7" w:rsidR="00757976" w:rsidRDefault="00122E34" w:rsidP="00731450">
      <w:pPr>
        <w:rPr>
          <w:lang w:eastAsia="nl-BE"/>
        </w:rPr>
      </w:pPr>
      <w:r>
        <w:rPr>
          <w:lang w:eastAsia="nl-BE"/>
        </w:rPr>
        <w:br w:type="column"/>
      </w:r>
    </w:p>
    <w:p w14:paraId="2A961F88" w14:textId="69FF6296" w:rsidR="00731450" w:rsidRPr="00451780" w:rsidRDefault="00731450" w:rsidP="00731450">
      <w:pPr>
        <w:rPr>
          <w:lang w:eastAsia="nl-BE"/>
        </w:rPr>
      </w:pPr>
      <w:r w:rsidRPr="00451780">
        <w:rPr>
          <w:lang w:eastAsia="nl-BE"/>
        </w:rPr>
        <w:t>The next table shows the number of households selected by age group and the population of units that belongs to that age group:</w:t>
      </w:r>
    </w:p>
    <w:p w14:paraId="4814066F" w14:textId="09AA7592" w:rsidR="00731450" w:rsidRPr="0060246A" w:rsidRDefault="00731450" w:rsidP="00731450">
      <w:pPr>
        <w:pStyle w:val="Caption"/>
      </w:pPr>
      <w:bookmarkStart w:id="78" w:name="_Ref135298306"/>
      <w:r w:rsidRPr="0060246A">
        <w:t xml:space="preserve">Table </w:t>
      </w:r>
      <w:fldSimple w:instr=" SEQ Table \* ARABIC ">
        <w:r w:rsidR="0056681D">
          <w:rPr>
            <w:noProof/>
          </w:rPr>
          <w:t>8</w:t>
        </w:r>
      </w:fldSimple>
      <w:bookmarkEnd w:id="78"/>
      <w:r w:rsidRPr="0060246A">
        <w:t>: Usage survey selection by age group</w:t>
      </w:r>
    </w:p>
    <w:tbl>
      <w:tblPr>
        <w:tblW w:w="5000" w:type="pct"/>
        <w:jc w:val="center"/>
        <w:tblBorders>
          <w:top w:val="single" w:sz="12" w:space="0" w:color="auto"/>
          <w:left w:val="single" w:sz="12" w:space="0" w:color="auto"/>
          <w:bottom w:val="single" w:sz="12" w:space="0" w:color="auto"/>
          <w:right w:val="single" w:sz="12" w:space="0" w:color="auto"/>
          <w:insideH w:val="single" w:sz="8" w:space="0" w:color="auto"/>
          <w:insideV w:val="single" w:sz="8" w:space="0" w:color="auto"/>
        </w:tblBorders>
        <w:tblCellMar>
          <w:top w:w="28" w:type="dxa"/>
          <w:bottom w:w="28" w:type="dxa"/>
        </w:tblCellMar>
        <w:tblLook w:val="04A0" w:firstRow="1" w:lastRow="0" w:firstColumn="1" w:lastColumn="0" w:noHBand="0" w:noVBand="1"/>
      </w:tblPr>
      <w:tblGrid>
        <w:gridCol w:w="1326"/>
        <w:gridCol w:w="1669"/>
        <w:gridCol w:w="2052"/>
        <w:gridCol w:w="1639"/>
        <w:gridCol w:w="1458"/>
        <w:gridCol w:w="1458"/>
      </w:tblGrid>
      <w:tr w:rsidR="00D913D6" w:rsidRPr="00451780" w14:paraId="48B6F6BF" w14:textId="79263336" w:rsidTr="00122E34">
        <w:trPr>
          <w:trHeight w:val="839"/>
          <w:jc w:val="center"/>
        </w:trPr>
        <w:tc>
          <w:tcPr>
            <w:tcW w:w="742" w:type="pct"/>
            <w:tcBorders>
              <w:top w:val="single" w:sz="12" w:space="0" w:color="auto"/>
              <w:left w:val="single" w:sz="12" w:space="0" w:color="auto"/>
              <w:bottom w:val="single" w:sz="12" w:space="0" w:color="auto"/>
            </w:tcBorders>
            <w:shd w:val="clear" w:color="auto" w:fill="A6A6A6" w:themeFill="background1" w:themeFillShade="A6"/>
            <w:vAlign w:val="center"/>
            <w:hideMark/>
          </w:tcPr>
          <w:p w14:paraId="4347A298" w14:textId="77777777" w:rsidR="00D913D6" w:rsidRPr="002E7B5B" w:rsidRDefault="00D913D6" w:rsidP="009642CA">
            <w:pPr>
              <w:rPr>
                <w:b/>
                <w:bCs/>
              </w:rPr>
            </w:pPr>
            <w:r w:rsidRPr="002E7B5B">
              <w:rPr>
                <w:b/>
                <w:bCs/>
              </w:rPr>
              <w:t>Age group</w:t>
            </w:r>
          </w:p>
        </w:tc>
        <w:tc>
          <w:tcPr>
            <w:tcW w:w="1731" w:type="pct"/>
            <w:gridSpan w:val="2"/>
            <w:tcBorders>
              <w:top w:val="single" w:sz="12" w:space="0" w:color="auto"/>
              <w:bottom w:val="single" w:sz="12" w:space="0" w:color="auto"/>
            </w:tcBorders>
            <w:shd w:val="clear" w:color="auto" w:fill="A6A6A6" w:themeFill="background1" w:themeFillShade="A6"/>
            <w:noWrap/>
            <w:vAlign w:val="center"/>
            <w:hideMark/>
          </w:tcPr>
          <w:p w14:paraId="2E358BFE" w14:textId="77777777" w:rsidR="00D913D6" w:rsidRPr="002E7B5B" w:rsidRDefault="00D913D6" w:rsidP="009642CA">
            <w:pPr>
              <w:rPr>
                <w:b/>
                <w:bCs/>
              </w:rPr>
            </w:pPr>
            <w:r w:rsidRPr="002E7B5B">
              <w:rPr>
                <w:b/>
                <w:bCs/>
              </w:rPr>
              <w:t xml:space="preserve">Period, </w:t>
            </w:r>
          </w:p>
          <w:p w14:paraId="574862E4" w14:textId="77777777" w:rsidR="00D913D6" w:rsidRPr="002E7B5B" w:rsidRDefault="00D913D6" w:rsidP="009642CA">
            <w:pPr>
              <w:rPr>
                <w:b/>
                <w:bCs/>
              </w:rPr>
            </w:pPr>
            <w:r w:rsidRPr="002E7B5B">
              <w:rPr>
                <w:b/>
                <w:bCs/>
              </w:rPr>
              <w:t>inclusive of begin and end date</w:t>
            </w:r>
          </w:p>
        </w:tc>
        <w:tc>
          <w:tcPr>
            <w:tcW w:w="905" w:type="pct"/>
            <w:tcBorders>
              <w:top w:val="single" w:sz="12" w:space="0" w:color="auto"/>
              <w:bottom w:val="single" w:sz="12" w:space="0" w:color="auto"/>
            </w:tcBorders>
            <w:shd w:val="clear" w:color="auto" w:fill="A6A6A6" w:themeFill="background1" w:themeFillShade="A6"/>
            <w:vAlign w:val="center"/>
            <w:hideMark/>
          </w:tcPr>
          <w:p w14:paraId="0F06B9F2" w14:textId="77777777" w:rsidR="00D913D6" w:rsidRPr="002E7B5B" w:rsidRDefault="00D913D6" w:rsidP="009642CA">
            <w:pPr>
              <w:rPr>
                <w:b/>
                <w:bCs/>
              </w:rPr>
            </w:pPr>
            <w:r w:rsidRPr="002E7B5B">
              <w:rPr>
                <w:b/>
                <w:bCs/>
              </w:rPr>
              <w:t>Units built in that period (age group population)</w:t>
            </w:r>
          </w:p>
        </w:tc>
        <w:tc>
          <w:tcPr>
            <w:tcW w:w="811" w:type="pct"/>
            <w:tcBorders>
              <w:top w:val="single" w:sz="12" w:space="0" w:color="auto"/>
              <w:bottom w:val="single" w:sz="12" w:space="0" w:color="auto"/>
              <w:right w:val="single" w:sz="12" w:space="0" w:color="auto"/>
            </w:tcBorders>
            <w:shd w:val="clear" w:color="auto" w:fill="A6A6A6" w:themeFill="background1" w:themeFillShade="A6"/>
            <w:vAlign w:val="center"/>
            <w:hideMark/>
          </w:tcPr>
          <w:p w14:paraId="101828B9" w14:textId="726D29FF" w:rsidR="00D913D6" w:rsidRPr="002E7B5B" w:rsidRDefault="00D913D6" w:rsidP="009642CA">
            <w:pPr>
              <w:rPr>
                <w:b/>
                <w:bCs/>
              </w:rPr>
            </w:pPr>
            <w:r>
              <w:rPr>
                <w:b/>
                <w:bCs/>
              </w:rPr>
              <w:t>Planned s</w:t>
            </w:r>
            <w:r w:rsidRPr="002E7B5B">
              <w:rPr>
                <w:b/>
                <w:bCs/>
              </w:rPr>
              <w:t xml:space="preserve">ample </w:t>
            </w:r>
          </w:p>
          <w:p w14:paraId="09DEF057" w14:textId="3BA73A6E" w:rsidR="00D913D6" w:rsidRPr="002E7B5B" w:rsidRDefault="00D913D6" w:rsidP="009642CA">
            <w:pPr>
              <w:rPr>
                <w:b/>
                <w:bCs/>
              </w:rPr>
            </w:pPr>
            <w:r w:rsidRPr="002E7B5B">
              <w:rPr>
                <w:b/>
                <w:bCs/>
              </w:rPr>
              <w:t xml:space="preserve"> (at </w:t>
            </w:r>
            <w:r>
              <w:rPr>
                <w:b/>
                <w:bCs/>
              </w:rPr>
              <w:t xml:space="preserve">cluster </w:t>
            </w:r>
            <w:r w:rsidRPr="002E7B5B">
              <w:rPr>
                <w:b/>
                <w:bCs/>
              </w:rPr>
              <w:t>random)</w:t>
            </w:r>
          </w:p>
        </w:tc>
        <w:tc>
          <w:tcPr>
            <w:tcW w:w="811" w:type="pct"/>
            <w:tcBorders>
              <w:top w:val="single" w:sz="12" w:space="0" w:color="auto"/>
              <w:bottom w:val="single" w:sz="12" w:space="0" w:color="auto"/>
              <w:right w:val="single" w:sz="12" w:space="0" w:color="auto"/>
            </w:tcBorders>
            <w:shd w:val="clear" w:color="auto" w:fill="A6A6A6" w:themeFill="background1" w:themeFillShade="A6"/>
          </w:tcPr>
          <w:p w14:paraId="073A0681" w14:textId="33BAC5E9" w:rsidR="00D913D6" w:rsidRPr="002E7B5B" w:rsidRDefault="00D913D6" w:rsidP="00D913D6">
            <w:pPr>
              <w:rPr>
                <w:b/>
                <w:bCs/>
              </w:rPr>
            </w:pPr>
            <w:r>
              <w:rPr>
                <w:b/>
                <w:bCs/>
              </w:rPr>
              <w:t xml:space="preserve"> s</w:t>
            </w:r>
            <w:r w:rsidRPr="002E7B5B">
              <w:rPr>
                <w:b/>
                <w:bCs/>
              </w:rPr>
              <w:t>ample</w:t>
            </w:r>
            <w:r w:rsidR="0028268F">
              <w:rPr>
                <w:rStyle w:val="FootnoteReference"/>
              </w:rPr>
              <w:footnoteReference w:id="16"/>
            </w:r>
            <w:r w:rsidRPr="002E7B5B">
              <w:rPr>
                <w:b/>
                <w:bCs/>
              </w:rPr>
              <w:t xml:space="preserve"> </w:t>
            </w:r>
          </w:p>
          <w:p w14:paraId="4987AA95" w14:textId="58182E05" w:rsidR="00D913D6" w:rsidRDefault="00D913D6" w:rsidP="00D913D6">
            <w:pPr>
              <w:rPr>
                <w:b/>
                <w:bCs/>
              </w:rPr>
            </w:pPr>
            <w:r w:rsidRPr="002E7B5B">
              <w:rPr>
                <w:b/>
                <w:bCs/>
              </w:rPr>
              <w:t xml:space="preserve"> (at </w:t>
            </w:r>
            <w:r>
              <w:rPr>
                <w:b/>
                <w:bCs/>
              </w:rPr>
              <w:t xml:space="preserve">cluster </w:t>
            </w:r>
            <w:r w:rsidRPr="002E7B5B">
              <w:rPr>
                <w:b/>
                <w:bCs/>
              </w:rPr>
              <w:t>random)</w:t>
            </w:r>
          </w:p>
        </w:tc>
      </w:tr>
      <w:tr w:rsidR="0041197A" w:rsidRPr="00451780" w14:paraId="4DD8FA92" w14:textId="7ECA95AF" w:rsidTr="00122E34">
        <w:trPr>
          <w:trHeight w:val="330"/>
          <w:jc w:val="center"/>
        </w:trPr>
        <w:tc>
          <w:tcPr>
            <w:tcW w:w="742" w:type="pct"/>
            <w:vAlign w:val="center"/>
          </w:tcPr>
          <w:p w14:paraId="72FD3E1B" w14:textId="3CC28B0B" w:rsidR="0041197A" w:rsidRPr="00451780" w:rsidRDefault="000D1262" w:rsidP="00081F5C">
            <w:pPr>
              <w:jc w:val="center"/>
            </w:pPr>
            <w:r>
              <w:t>3</w:t>
            </w:r>
          </w:p>
        </w:tc>
        <w:tc>
          <w:tcPr>
            <w:tcW w:w="776" w:type="pct"/>
            <w:noWrap/>
            <w:vAlign w:val="bottom"/>
          </w:tcPr>
          <w:p w14:paraId="78448379" w14:textId="1FE5A70C" w:rsidR="0041197A" w:rsidRPr="00451780" w:rsidRDefault="0041197A" w:rsidP="0041197A">
            <w:pPr>
              <w:jc w:val="right"/>
            </w:pPr>
            <w:r>
              <w:rPr>
                <w:rFonts w:ascii="Calibri" w:hAnsi="Calibri" w:cs="Calibri"/>
                <w:color w:val="000000"/>
                <w:sz w:val="22"/>
                <w:szCs w:val="22"/>
              </w:rPr>
              <w:t>1-Jul-20</w:t>
            </w:r>
          </w:p>
        </w:tc>
        <w:tc>
          <w:tcPr>
            <w:tcW w:w="955" w:type="pct"/>
            <w:noWrap/>
            <w:vAlign w:val="bottom"/>
          </w:tcPr>
          <w:p w14:paraId="7774BEDA" w14:textId="49222BAE" w:rsidR="0041197A" w:rsidRPr="00451780" w:rsidRDefault="0041197A" w:rsidP="0041197A">
            <w:pPr>
              <w:jc w:val="right"/>
            </w:pPr>
            <w:r>
              <w:rPr>
                <w:rFonts w:ascii="Calibri" w:hAnsi="Calibri" w:cs="Calibri"/>
                <w:color w:val="000000"/>
                <w:sz w:val="22"/>
                <w:szCs w:val="22"/>
              </w:rPr>
              <w:t>30-Jun-21</w:t>
            </w:r>
          </w:p>
        </w:tc>
        <w:tc>
          <w:tcPr>
            <w:tcW w:w="905" w:type="pct"/>
            <w:vAlign w:val="bottom"/>
          </w:tcPr>
          <w:p w14:paraId="54CAA1D0" w14:textId="1E86D2EE" w:rsidR="0041197A" w:rsidRPr="00451780" w:rsidRDefault="0041197A" w:rsidP="0041197A">
            <w:pPr>
              <w:jc w:val="right"/>
            </w:pPr>
            <w:r>
              <w:rPr>
                <w:rFonts w:ascii="Calibri" w:hAnsi="Calibri" w:cs="Calibri"/>
                <w:color w:val="000000"/>
                <w:sz w:val="22"/>
                <w:szCs w:val="22"/>
              </w:rPr>
              <w:t xml:space="preserve">                 694 </w:t>
            </w:r>
          </w:p>
        </w:tc>
        <w:tc>
          <w:tcPr>
            <w:tcW w:w="811" w:type="pct"/>
            <w:vAlign w:val="center"/>
          </w:tcPr>
          <w:p w14:paraId="7CAE82B3" w14:textId="3979B653" w:rsidR="0041197A" w:rsidRPr="00451780" w:rsidRDefault="0041197A" w:rsidP="0041197A">
            <w:pPr>
              <w:jc w:val="right"/>
            </w:pPr>
            <w:r>
              <w:t>40</w:t>
            </w:r>
          </w:p>
        </w:tc>
        <w:tc>
          <w:tcPr>
            <w:tcW w:w="811" w:type="pct"/>
            <w:vAlign w:val="bottom"/>
          </w:tcPr>
          <w:p w14:paraId="3CDD4AE4" w14:textId="0E5CF120" w:rsidR="0041197A" w:rsidRPr="004632EA" w:rsidRDefault="00C76A5C" w:rsidP="0041197A">
            <w:pPr>
              <w:jc w:val="right"/>
              <w:rPr>
                <w:color w:val="auto"/>
              </w:rPr>
            </w:pPr>
            <w:r>
              <w:rPr>
                <w:rFonts w:ascii="Calibri" w:hAnsi="Calibri" w:cs="Calibri"/>
                <w:color w:val="auto"/>
                <w:sz w:val="22"/>
                <w:szCs w:val="22"/>
              </w:rPr>
              <w:t>40</w:t>
            </w:r>
          </w:p>
        </w:tc>
      </w:tr>
      <w:tr w:rsidR="0041197A" w:rsidRPr="00451780" w14:paraId="53AF1338" w14:textId="4E847864" w:rsidTr="00122E34">
        <w:trPr>
          <w:trHeight w:val="330"/>
          <w:jc w:val="center"/>
        </w:trPr>
        <w:tc>
          <w:tcPr>
            <w:tcW w:w="742" w:type="pct"/>
            <w:vAlign w:val="center"/>
          </w:tcPr>
          <w:p w14:paraId="2E24DF9E" w14:textId="1E9B2115" w:rsidR="0041197A" w:rsidRPr="00451780" w:rsidRDefault="0024007F" w:rsidP="00081F5C">
            <w:pPr>
              <w:jc w:val="center"/>
            </w:pPr>
            <w:r>
              <w:t>4</w:t>
            </w:r>
          </w:p>
        </w:tc>
        <w:tc>
          <w:tcPr>
            <w:tcW w:w="776" w:type="pct"/>
            <w:noWrap/>
            <w:vAlign w:val="bottom"/>
          </w:tcPr>
          <w:p w14:paraId="57A38F42" w14:textId="77B79A21" w:rsidR="0041197A" w:rsidRPr="00451780" w:rsidRDefault="0041197A" w:rsidP="0041197A">
            <w:pPr>
              <w:jc w:val="right"/>
            </w:pPr>
            <w:r>
              <w:rPr>
                <w:rFonts w:ascii="Calibri" w:hAnsi="Calibri" w:cs="Calibri"/>
                <w:color w:val="000000"/>
                <w:sz w:val="22"/>
                <w:szCs w:val="22"/>
              </w:rPr>
              <w:t>1-Jul-19</w:t>
            </w:r>
          </w:p>
        </w:tc>
        <w:tc>
          <w:tcPr>
            <w:tcW w:w="955" w:type="pct"/>
            <w:noWrap/>
            <w:vAlign w:val="bottom"/>
          </w:tcPr>
          <w:p w14:paraId="38BBAF2B" w14:textId="08B8C7A8" w:rsidR="0041197A" w:rsidRPr="00451780" w:rsidRDefault="0041197A" w:rsidP="0041197A">
            <w:pPr>
              <w:jc w:val="right"/>
            </w:pPr>
            <w:r>
              <w:rPr>
                <w:rFonts w:ascii="Calibri" w:hAnsi="Calibri" w:cs="Calibri"/>
                <w:color w:val="000000"/>
                <w:sz w:val="22"/>
                <w:szCs w:val="22"/>
              </w:rPr>
              <w:t>30-Jun-20</w:t>
            </w:r>
          </w:p>
        </w:tc>
        <w:tc>
          <w:tcPr>
            <w:tcW w:w="905" w:type="pct"/>
            <w:vAlign w:val="bottom"/>
          </w:tcPr>
          <w:p w14:paraId="133BD672" w14:textId="587E1378" w:rsidR="0041197A" w:rsidRPr="00451780" w:rsidRDefault="0041197A" w:rsidP="0041197A">
            <w:pPr>
              <w:jc w:val="right"/>
            </w:pPr>
            <w:r>
              <w:rPr>
                <w:rFonts w:ascii="Calibri" w:hAnsi="Calibri" w:cs="Calibri"/>
                <w:color w:val="000000"/>
                <w:sz w:val="22"/>
                <w:szCs w:val="22"/>
              </w:rPr>
              <w:t xml:space="preserve">                 684 </w:t>
            </w:r>
          </w:p>
        </w:tc>
        <w:tc>
          <w:tcPr>
            <w:tcW w:w="811" w:type="pct"/>
            <w:vAlign w:val="center"/>
          </w:tcPr>
          <w:p w14:paraId="799E9460" w14:textId="07B0FCC1" w:rsidR="0041197A" w:rsidRPr="00451780" w:rsidRDefault="0041197A" w:rsidP="0041197A">
            <w:pPr>
              <w:jc w:val="right"/>
            </w:pPr>
            <w:r>
              <w:t>40</w:t>
            </w:r>
          </w:p>
        </w:tc>
        <w:tc>
          <w:tcPr>
            <w:tcW w:w="811" w:type="pct"/>
            <w:vAlign w:val="bottom"/>
          </w:tcPr>
          <w:p w14:paraId="4B0B7223" w14:textId="4050EEE8" w:rsidR="0041197A" w:rsidRPr="004632EA" w:rsidRDefault="00357859" w:rsidP="0041197A">
            <w:pPr>
              <w:jc w:val="right"/>
              <w:rPr>
                <w:color w:val="auto"/>
              </w:rPr>
            </w:pPr>
            <w:r>
              <w:rPr>
                <w:rFonts w:ascii="Calibri" w:hAnsi="Calibri" w:cs="Calibri"/>
                <w:color w:val="auto"/>
                <w:sz w:val="22"/>
                <w:szCs w:val="22"/>
              </w:rPr>
              <w:t>41</w:t>
            </w:r>
          </w:p>
        </w:tc>
      </w:tr>
      <w:tr w:rsidR="0041197A" w:rsidRPr="00451780" w14:paraId="13FC567D" w14:textId="3BB59530" w:rsidTr="00122E34">
        <w:trPr>
          <w:trHeight w:val="330"/>
          <w:jc w:val="center"/>
        </w:trPr>
        <w:tc>
          <w:tcPr>
            <w:tcW w:w="742" w:type="pct"/>
            <w:vAlign w:val="center"/>
          </w:tcPr>
          <w:p w14:paraId="7E813E5B" w14:textId="3EF3353E" w:rsidR="0041197A" w:rsidRPr="00451780" w:rsidRDefault="0024007F" w:rsidP="00081F5C">
            <w:pPr>
              <w:jc w:val="center"/>
            </w:pPr>
            <w:r>
              <w:t>5</w:t>
            </w:r>
          </w:p>
        </w:tc>
        <w:tc>
          <w:tcPr>
            <w:tcW w:w="776" w:type="pct"/>
            <w:noWrap/>
            <w:vAlign w:val="bottom"/>
          </w:tcPr>
          <w:p w14:paraId="3F42224B" w14:textId="55A5FA70" w:rsidR="0041197A" w:rsidRPr="00451780" w:rsidRDefault="0041197A" w:rsidP="0041197A">
            <w:pPr>
              <w:jc w:val="right"/>
            </w:pPr>
            <w:r>
              <w:rPr>
                <w:rFonts w:ascii="Calibri" w:hAnsi="Calibri" w:cs="Calibri"/>
                <w:color w:val="000000"/>
                <w:sz w:val="22"/>
                <w:szCs w:val="22"/>
              </w:rPr>
              <w:t>1-Jul-18</w:t>
            </w:r>
          </w:p>
        </w:tc>
        <w:tc>
          <w:tcPr>
            <w:tcW w:w="955" w:type="pct"/>
            <w:noWrap/>
            <w:vAlign w:val="bottom"/>
          </w:tcPr>
          <w:p w14:paraId="672A6D30" w14:textId="2C9FF084" w:rsidR="0041197A" w:rsidRPr="00451780" w:rsidRDefault="0041197A" w:rsidP="0041197A">
            <w:pPr>
              <w:jc w:val="right"/>
            </w:pPr>
            <w:r>
              <w:rPr>
                <w:rFonts w:ascii="Calibri" w:hAnsi="Calibri" w:cs="Calibri"/>
                <w:color w:val="000000"/>
                <w:sz w:val="22"/>
                <w:szCs w:val="22"/>
              </w:rPr>
              <w:t>30-Jun-19</w:t>
            </w:r>
          </w:p>
        </w:tc>
        <w:tc>
          <w:tcPr>
            <w:tcW w:w="905" w:type="pct"/>
            <w:vAlign w:val="bottom"/>
          </w:tcPr>
          <w:p w14:paraId="61ABB163" w14:textId="48C6F3E5" w:rsidR="0041197A" w:rsidRPr="00451780" w:rsidRDefault="0041197A" w:rsidP="0041197A">
            <w:pPr>
              <w:jc w:val="right"/>
            </w:pPr>
            <w:r>
              <w:rPr>
                <w:rFonts w:ascii="Calibri" w:hAnsi="Calibri" w:cs="Calibri"/>
                <w:color w:val="000000"/>
                <w:sz w:val="22"/>
                <w:szCs w:val="22"/>
              </w:rPr>
              <w:t xml:space="preserve">                 668 </w:t>
            </w:r>
          </w:p>
        </w:tc>
        <w:tc>
          <w:tcPr>
            <w:tcW w:w="811" w:type="pct"/>
            <w:vAlign w:val="center"/>
          </w:tcPr>
          <w:p w14:paraId="12C112D6" w14:textId="134E6EE2" w:rsidR="0041197A" w:rsidRPr="00451780" w:rsidRDefault="00905FB5" w:rsidP="0041197A">
            <w:pPr>
              <w:jc w:val="right"/>
            </w:pPr>
            <w:r>
              <w:t>40</w:t>
            </w:r>
          </w:p>
        </w:tc>
        <w:tc>
          <w:tcPr>
            <w:tcW w:w="811" w:type="pct"/>
            <w:vAlign w:val="bottom"/>
          </w:tcPr>
          <w:p w14:paraId="4029235C" w14:textId="43008208" w:rsidR="0041197A" w:rsidRPr="004632EA" w:rsidRDefault="0041197A" w:rsidP="0041197A">
            <w:pPr>
              <w:jc w:val="right"/>
              <w:rPr>
                <w:color w:val="auto"/>
              </w:rPr>
            </w:pPr>
            <w:r w:rsidRPr="004632EA">
              <w:rPr>
                <w:rFonts w:ascii="Calibri" w:hAnsi="Calibri" w:cs="Calibri"/>
                <w:color w:val="auto"/>
                <w:sz w:val="22"/>
                <w:szCs w:val="22"/>
              </w:rPr>
              <w:t>3</w:t>
            </w:r>
            <w:r w:rsidR="00357859">
              <w:rPr>
                <w:rFonts w:ascii="Calibri" w:hAnsi="Calibri" w:cs="Calibri"/>
                <w:color w:val="auto"/>
                <w:sz w:val="22"/>
                <w:szCs w:val="22"/>
              </w:rPr>
              <w:t>8</w:t>
            </w:r>
          </w:p>
        </w:tc>
      </w:tr>
      <w:tr w:rsidR="0041197A" w:rsidRPr="00451780" w14:paraId="0AC92AB4" w14:textId="0B9E48DC" w:rsidTr="00122E34">
        <w:trPr>
          <w:trHeight w:val="330"/>
          <w:jc w:val="center"/>
        </w:trPr>
        <w:tc>
          <w:tcPr>
            <w:tcW w:w="742" w:type="pct"/>
            <w:vAlign w:val="center"/>
          </w:tcPr>
          <w:p w14:paraId="528EBC78" w14:textId="4A08527C" w:rsidR="0041197A" w:rsidRPr="00451780" w:rsidRDefault="0024007F" w:rsidP="00081F5C">
            <w:pPr>
              <w:jc w:val="center"/>
            </w:pPr>
            <w:r>
              <w:t>6</w:t>
            </w:r>
          </w:p>
        </w:tc>
        <w:tc>
          <w:tcPr>
            <w:tcW w:w="776" w:type="pct"/>
            <w:noWrap/>
            <w:vAlign w:val="bottom"/>
          </w:tcPr>
          <w:p w14:paraId="48E1373D" w14:textId="7750FCB9" w:rsidR="0041197A" w:rsidRPr="00451780" w:rsidRDefault="0041197A" w:rsidP="0041197A">
            <w:pPr>
              <w:jc w:val="right"/>
            </w:pPr>
            <w:r>
              <w:rPr>
                <w:rFonts w:ascii="Calibri" w:hAnsi="Calibri" w:cs="Calibri"/>
                <w:color w:val="000000"/>
                <w:sz w:val="22"/>
                <w:szCs w:val="22"/>
              </w:rPr>
              <w:t>1-Jul-17</w:t>
            </w:r>
          </w:p>
        </w:tc>
        <w:tc>
          <w:tcPr>
            <w:tcW w:w="955" w:type="pct"/>
            <w:noWrap/>
            <w:vAlign w:val="bottom"/>
          </w:tcPr>
          <w:p w14:paraId="0310EB5E" w14:textId="7FB50DAF" w:rsidR="0041197A" w:rsidRPr="00451780" w:rsidRDefault="0041197A" w:rsidP="0041197A">
            <w:pPr>
              <w:jc w:val="right"/>
            </w:pPr>
            <w:r>
              <w:rPr>
                <w:rFonts w:ascii="Calibri" w:hAnsi="Calibri" w:cs="Calibri"/>
                <w:color w:val="000000"/>
                <w:sz w:val="22"/>
                <w:szCs w:val="22"/>
              </w:rPr>
              <w:t>30-Jun-18</w:t>
            </w:r>
          </w:p>
        </w:tc>
        <w:tc>
          <w:tcPr>
            <w:tcW w:w="905" w:type="pct"/>
            <w:vAlign w:val="bottom"/>
          </w:tcPr>
          <w:p w14:paraId="3B221E36" w14:textId="503F56C8" w:rsidR="0041197A" w:rsidRPr="00451780" w:rsidRDefault="0041197A" w:rsidP="0041197A">
            <w:pPr>
              <w:jc w:val="right"/>
            </w:pPr>
            <w:r>
              <w:rPr>
                <w:rFonts w:ascii="Calibri" w:hAnsi="Calibri" w:cs="Calibri"/>
                <w:color w:val="000000"/>
                <w:sz w:val="22"/>
                <w:szCs w:val="22"/>
              </w:rPr>
              <w:t xml:space="preserve">                 832 </w:t>
            </w:r>
          </w:p>
        </w:tc>
        <w:tc>
          <w:tcPr>
            <w:tcW w:w="811" w:type="pct"/>
            <w:vAlign w:val="center"/>
          </w:tcPr>
          <w:p w14:paraId="26EDC5C7" w14:textId="5BBFA891" w:rsidR="0041197A" w:rsidRPr="00451780" w:rsidRDefault="0041197A" w:rsidP="0041197A">
            <w:pPr>
              <w:jc w:val="right"/>
            </w:pPr>
            <w:r>
              <w:t>40</w:t>
            </w:r>
          </w:p>
        </w:tc>
        <w:tc>
          <w:tcPr>
            <w:tcW w:w="811" w:type="pct"/>
            <w:vAlign w:val="bottom"/>
          </w:tcPr>
          <w:p w14:paraId="525DE8C0" w14:textId="3C514939" w:rsidR="0041197A" w:rsidRPr="004632EA" w:rsidRDefault="00357859" w:rsidP="0041197A">
            <w:pPr>
              <w:jc w:val="right"/>
              <w:rPr>
                <w:color w:val="auto"/>
              </w:rPr>
            </w:pPr>
            <w:r>
              <w:rPr>
                <w:rFonts w:ascii="Calibri" w:hAnsi="Calibri" w:cs="Calibri"/>
                <w:color w:val="auto"/>
                <w:sz w:val="22"/>
                <w:szCs w:val="22"/>
              </w:rPr>
              <w:t>43</w:t>
            </w:r>
          </w:p>
        </w:tc>
      </w:tr>
      <w:tr w:rsidR="0041197A" w:rsidRPr="00451780" w14:paraId="4FDEFA92" w14:textId="70315687" w:rsidTr="00122E34">
        <w:trPr>
          <w:trHeight w:val="330"/>
          <w:jc w:val="center"/>
        </w:trPr>
        <w:tc>
          <w:tcPr>
            <w:tcW w:w="742" w:type="pct"/>
            <w:vAlign w:val="center"/>
          </w:tcPr>
          <w:p w14:paraId="6277F2D6" w14:textId="03196740" w:rsidR="0041197A" w:rsidRPr="00451780" w:rsidRDefault="0024007F" w:rsidP="00081F5C">
            <w:pPr>
              <w:jc w:val="center"/>
            </w:pPr>
            <w:r>
              <w:t>7</w:t>
            </w:r>
          </w:p>
        </w:tc>
        <w:tc>
          <w:tcPr>
            <w:tcW w:w="776" w:type="pct"/>
            <w:noWrap/>
            <w:vAlign w:val="bottom"/>
          </w:tcPr>
          <w:p w14:paraId="2EABE578" w14:textId="6F9A7747" w:rsidR="0041197A" w:rsidRPr="00451780" w:rsidRDefault="0041197A" w:rsidP="0041197A">
            <w:pPr>
              <w:jc w:val="right"/>
            </w:pPr>
            <w:r>
              <w:rPr>
                <w:rFonts w:ascii="Calibri" w:hAnsi="Calibri" w:cs="Calibri"/>
                <w:color w:val="000000"/>
                <w:sz w:val="22"/>
                <w:szCs w:val="22"/>
              </w:rPr>
              <w:t>1-Jul-16</w:t>
            </w:r>
          </w:p>
        </w:tc>
        <w:tc>
          <w:tcPr>
            <w:tcW w:w="955" w:type="pct"/>
            <w:noWrap/>
            <w:vAlign w:val="bottom"/>
          </w:tcPr>
          <w:p w14:paraId="138EEB63" w14:textId="63E1FF36" w:rsidR="0041197A" w:rsidRPr="00451780" w:rsidRDefault="0041197A" w:rsidP="0041197A">
            <w:pPr>
              <w:jc w:val="right"/>
            </w:pPr>
            <w:r>
              <w:rPr>
                <w:rFonts w:ascii="Calibri" w:hAnsi="Calibri" w:cs="Calibri"/>
                <w:color w:val="000000"/>
                <w:sz w:val="22"/>
                <w:szCs w:val="22"/>
              </w:rPr>
              <w:t>30-Jun-17</w:t>
            </w:r>
          </w:p>
        </w:tc>
        <w:tc>
          <w:tcPr>
            <w:tcW w:w="905" w:type="pct"/>
            <w:vAlign w:val="bottom"/>
          </w:tcPr>
          <w:p w14:paraId="6CE8F0AE" w14:textId="445A5B11" w:rsidR="0041197A" w:rsidRPr="00451780" w:rsidRDefault="0041197A" w:rsidP="0041197A">
            <w:pPr>
              <w:jc w:val="right"/>
            </w:pPr>
            <w:r>
              <w:rPr>
                <w:rFonts w:ascii="Calibri" w:hAnsi="Calibri" w:cs="Calibri"/>
                <w:color w:val="000000"/>
                <w:sz w:val="22"/>
                <w:szCs w:val="22"/>
              </w:rPr>
              <w:t xml:space="preserve">             1,092 </w:t>
            </w:r>
          </w:p>
        </w:tc>
        <w:tc>
          <w:tcPr>
            <w:tcW w:w="811" w:type="pct"/>
            <w:vAlign w:val="center"/>
          </w:tcPr>
          <w:p w14:paraId="3F663A7F" w14:textId="009AA28C" w:rsidR="0041197A" w:rsidRPr="00451780" w:rsidRDefault="0041197A" w:rsidP="0041197A">
            <w:pPr>
              <w:jc w:val="right"/>
            </w:pPr>
            <w:r>
              <w:t>4</w:t>
            </w:r>
            <w:r w:rsidR="00905FB5">
              <w:t>0</w:t>
            </w:r>
          </w:p>
        </w:tc>
        <w:tc>
          <w:tcPr>
            <w:tcW w:w="811" w:type="pct"/>
            <w:vAlign w:val="bottom"/>
          </w:tcPr>
          <w:p w14:paraId="2FD172E1" w14:textId="475A935A" w:rsidR="0041197A" w:rsidRPr="004632EA" w:rsidRDefault="00357859" w:rsidP="0041197A">
            <w:pPr>
              <w:jc w:val="right"/>
              <w:rPr>
                <w:color w:val="auto"/>
              </w:rPr>
            </w:pPr>
            <w:r>
              <w:rPr>
                <w:rFonts w:ascii="Calibri" w:hAnsi="Calibri" w:cs="Calibri"/>
                <w:color w:val="auto"/>
                <w:sz w:val="22"/>
                <w:szCs w:val="22"/>
              </w:rPr>
              <w:t>38</w:t>
            </w:r>
          </w:p>
        </w:tc>
      </w:tr>
      <w:tr w:rsidR="0041197A" w:rsidRPr="00451780" w14:paraId="66D80940" w14:textId="13210461" w:rsidTr="00122E34">
        <w:trPr>
          <w:trHeight w:val="315"/>
          <w:jc w:val="center"/>
        </w:trPr>
        <w:tc>
          <w:tcPr>
            <w:tcW w:w="742" w:type="pct"/>
            <w:vAlign w:val="center"/>
          </w:tcPr>
          <w:p w14:paraId="383F841D" w14:textId="76FD62B6" w:rsidR="0041197A" w:rsidRPr="00451780" w:rsidRDefault="0024007F" w:rsidP="00081F5C">
            <w:pPr>
              <w:jc w:val="center"/>
            </w:pPr>
            <w:r>
              <w:t>8</w:t>
            </w:r>
          </w:p>
        </w:tc>
        <w:tc>
          <w:tcPr>
            <w:tcW w:w="776" w:type="pct"/>
            <w:noWrap/>
            <w:vAlign w:val="bottom"/>
          </w:tcPr>
          <w:p w14:paraId="77BC148A" w14:textId="191685EC" w:rsidR="0041197A" w:rsidRPr="00451780" w:rsidRDefault="0041197A" w:rsidP="0041197A">
            <w:pPr>
              <w:jc w:val="right"/>
            </w:pPr>
            <w:r>
              <w:rPr>
                <w:rFonts w:ascii="Calibri" w:hAnsi="Calibri" w:cs="Calibri"/>
                <w:color w:val="000000"/>
                <w:sz w:val="22"/>
                <w:szCs w:val="22"/>
              </w:rPr>
              <w:t>1-Jul-15</w:t>
            </w:r>
          </w:p>
        </w:tc>
        <w:tc>
          <w:tcPr>
            <w:tcW w:w="955" w:type="pct"/>
            <w:noWrap/>
            <w:vAlign w:val="bottom"/>
          </w:tcPr>
          <w:p w14:paraId="056CE155" w14:textId="2D71B1F6" w:rsidR="0041197A" w:rsidRPr="00451780" w:rsidRDefault="0041197A" w:rsidP="0041197A">
            <w:pPr>
              <w:jc w:val="right"/>
            </w:pPr>
            <w:r>
              <w:rPr>
                <w:rFonts w:ascii="Calibri" w:hAnsi="Calibri" w:cs="Calibri"/>
                <w:color w:val="000000"/>
                <w:sz w:val="22"/>
                <w:szCs w:val="22"/>
              </w:rPr>
              <w:t>30-Jun-16</w:t>
            </w:r>
          </w:p>
        </w:tc>
        <w:tc>
          <w:tcPr>
            <w:tcW w:w="905" w:type="pct"/>
            <w:vAlign w:val="bottom"/>
          </w:tcPr>
          <w:p w14:paraId="3D0D1C46" w14:textId="7C6E7D31" w:rsidR="0041197A" w:rsidRPr="00451780" w:rsidRDefault="0041197A" w:rsidP="0041197A">
            <w:pPr>
              <w:jc w:val="right"/>
            </w:pPr>
            <w:r>
              <w:rPr>
                <w:rFonts w:ascii="Calibri" w:hAnsi="Calibri" w:cs="Calibri"/>
                <w:color w:val="000000"/>
                <w:sz w:val="22"/>
                <w:szCs w:val="22"/>
              </w:rPr>
              <w:t xml:space="preserve">             1,892 </w:t>
            </w:r>
          </w:p>
        </w:tc>
        <w:tc>
          <w:tcPr>
            <w:tcW w:w="811" w:type="pct"/>
            <w:vAlign w:val="center"/>
          </w:tcPr>
          <w:p w14:paraId="3B026B38" w14:textId="71C0CE56" w:rsidR="0041197A" w:rsidRPr="00451780" w:rsidRDefault="0041197A" w:rsidP="0041197A">
            <w:pPr>
              <w:jc w:val="right"/>
            </w:pPr>
            <w:r>
              <w:t>4</w:t>
            </w:r>
            <w:r w:rsidR="00905FB5">
              <w:t>0</w:t>
            </w:r>
          </w:p>
        </w:tc>
        <w:tc>
          <w:tcPr>
            <w:tcW w:w="811" w:type="pct"/>
            <w:vAlign w:val="bottom"/>
          </w:tcPr>
          <w:p w14:paraId="74B1C22B" w14:textId="0CB89A94" w:rsidR="0041197A" w:rsidRPr="004632EA" w:rsidRDefault="00357859" w:rsidP="0041197A">
            <w:pPr>
              <w:jc w:val="right"/>
              <w:rPr>
                <w:color w:val="auto"/>
              </w:rPr>
            </w:pPr>
            <w:r>
              <w:rPr>
                <w:rFonts w:ascii="Calibri" w:hAnsi="Calibri" w:cs="Calibri"/>
                <w:color w:val="auto"/>
                <w:sz w:val="22"/>
                <w:szCs w:val="22"/>
              </w:rPr>
              <w:t>45</w:t>
            </w:r>
          </w:p>
        </w:tc>
      </w:tr>
      <w:tr w:rsidR="0041197A" w:rsidRPr="00451780" w14:paraId="087F68C1" w14:textId="2B01864B" w:rsidTr="00122E34">
        <w:trPr>
          <w:trHeight w:val="315"/>
          <w:jc w:val="center"/>
        </w:trPr>
        <w:tc>
          <w:tcPr>
            <w:tcW w:w="742" w:type="pct"/>
            <w:vAlign w:val="center"/>
          </w:tcPr>
          <w:p w14:paraId="08E7C827" w14:textId="457246F2" w:rsidR="0041197A" w:rsidRPr="00451780" w:rsidRDefault="0024007F" w:rsidP="00081F5C">
            <w:pPr>
              <w:jc w:val="center"/>
            </w:pPr>
            <w:r>
              <w:t>9</w:t>
            </w:r>
          </w:p>
        </w:tc>
        <w:tc>
          <w:tcPr>
            <w:tcW w:w="776" w:type="pct"/>
            <w:noWrap/>
            <w:vAlign w:val="bottom"/>
          </w:tcPr>
          <w:p w14:paraId="3EF622DC" w14:textId="07E951D4" w:rsidR="0041197A" w:rsidRPr="00451780" w:rsidRDefault="0041197A" w:rsidP="0041197A">
            <w:pPr>
              <w:jc w:val="right"/>
            </w:pPr>
            <w:r>
              <w:rPr>
                <w:rFonts w:ascii="Calibri" w:hAnsi="Calibri" w:cs="Calibri"/>
                <w:color w:val="000000"/>
                <w:sz w:val="22"/>
                <w:szCs w:val="22"/>
              </w:rPr>
              <w:t>1-Jul-14</w:t>
            </w:r>
          </w:p>
        </w:tc>
        <w:tc>
          <w:tcPr>
            <w:tcW w:w="955" w:type="pct"/>
            <w:noWrap/>
            <w:vAlign w:val="bottom"/>
          </w:tcPr>
          <w:p w14:paraId="03A42F96" w14:textId="7C034E33" w:rsidR="0041197A" w:rsidRPr="00451780" w:rsidRDefault="0041197A" w:rsidP="0041197A">
            <w:pPr>
              <w:jc w:val="right"/>
            </w:pPr>
            <w:r>
              <w:rPr>
                <w:rFonts w:ascii="Calibri" w:hAnsi="Calibri" w:cs="Calibri"/>
                <w:color w:val="000000"/>
                <w:sz w:val="22"/>
                <w:szCs w:val="22"/>
              </w:rPr>
              <w:t>30-Jun-15</w:t>
            </w:r>
          </w:p>
        </w:tc>
        <w:tc>
          <w:tcPr>
            <w:tcW w:w="905" w:type="pct"/>
            <w:vAlign w:val="bottom"/>
          </w:tcPr>
          <w:p w14:paraId="4CC242EA" w14:textId="7F8149FC" w:rsidR="0041197A" w:rsidRPr="00451780" w:rsidRDefault="0041197A" w:rsidP="0041197A">
            <w:pPr>
              <w:jc w:val="right"/>
            </w:pPr>
            <w:r>
              <w:rPr>
                <w:rFonts w:ascii="Calibri" w:hAnsi="Calibri" w:cs="Calibri"/>
                <w:color w:val="000000"/>
                <w:sz w:val="22"/>
                <w:szCs w:val="22"/>
              </w:rPr>
              <w:t xml:space="preserve">             1,906 </w:t>
            </w:r>
          </w:p>
        </w:tc>
        <w:tc>
          <w:tcPr>
            <w:tcW w:w="811" w:type="pct"/>
            <w:vAlign w:val="center"/>
          </w:tcPr>
          <w:p w14:paraId="538DF867" w14:textId="4C188575" w:rsidR="0041197A" w:rsidRPr="00451780" w:rsidRDefault="0041197A" w:rsidP="0041197A">
            <w:pPr>
              <w:jc w:val="right"/>
            </w:pPr>
            <w:r>
              <w:t>4</w:t>
            </w:r>
            <w:r w:rsidR="00905FB5">
              <w:t>0</w:t>
            </w:r>
          </w:p>
        </w:tc>
        <w:tc>
          <w:tcPr>
            <w:tcW w:w="811" w:type="pct"/>
            <w:vAlign w:val="bottom"/>
          </w:tcPr>
          <w:p w14:paraId="7489A41D" w14:textId="63C4C7A6" w:rsidR="0041197A" w:rsidRPr="004632EA" w:rsidRDefault="00357859" w:rsidP="0041197A">
            <w:pPr>
              <w:jc w:val="right"/>
              <w:rPr>
                <w:color w:val="auto"/>
              </w:rPr>
            </w:pPr>
            <w:r>
              <w:rPr>
                <w:rFonts w:ascii="Calibri" w:hAnsi="Calibri" w:cs="Calibri"/>
                <w:color w:val="auto"/>
                <w:sz w:val="22"/>
                <w:szCs w:val="22"/>
              </w:rPr>
              <w:t>44</w:t>
            </w:r>
          </w:p>
        </w:tc>
      </w:tr>
      <w:tr w:rsidR="0041197A" w:rsidRPr="00451780" w14:paraId="32AE3723" w14:textId="0CD52B8F" w:rsidTr="00122E34">
        <w:trPr>
          <w:trHeight w:val="315"/>
          <w:jc w:val="center"/>
        </w:trPr>
        <w:tc>
          <w:tcPr>
            <w:tcW w:w="742" w:type="pct"/>
            <w:vAlign w:val="center"/>
          </w:tcPr>
          <w:p w14:paraId="1AE265B8" w14:textId="64726344" w:rsidR="0041197A" w:rsidRPr="00451780" w:rsidRDefault="0024007F" w:rsidP="00081F5C">
            <w:pPr>
              <w:jc w:val="center"/>
            </w:pPr>
            <w:r>
              <w:t>10</w:t>
            </w:r>
          </w:p>
        </w:tc>
        <w:tc>
          <w:tcPr>
            <w:tcW w:w="776" w:type="pct"/>
            <w:noWrap/>
            <w:vAlign w:val="bottom"/>
          </w:tcPr>
          <w:p w14:paraId="7A6500C2" w14:textId="00600A04" w:rsidR="0041197A" w:rsidRPr="00451780" w:rsidRDefault="0041197A" w:rsidP="0041197A">
            <w:pPr>
              <w:jc w:val="right"/>
            </w:pPr>
            <w:r>
              <w:rPr>
                <w:rFonts w:ascii="Calibri" w:hAnsi="Calibri" w:cs="Calibri"/>
                <w:color w:val="000000"/>
                <w:sz w:val="22"/>
                <w:szCs w:val="22"/>
              </w:rPr>
              <w:t>1-Jul-13</w:t>
            </w:r>
          </w:p>
        </w:tc>
        <w:tc>
          <w:tcPr>
            <w:tcW w:w="955" w:type="pct"/>
            <w:noWrap/>
            <w:vAlign w:val="bottom"/>
          </w:tcPr>
          <w:p w14:paraId="0FDB062B" w14:textId="113C5075" w:rsidR="0041197A" w:rsidRPr="00451780" w:rsidRDefault="0041197A" w:rsidP="0041197A">
            <w:pPr>
              <w:jc w:val="right"/>
            </w:pPr>
            <w:r>
              <w:rPr>
                <w:rFonts w:ascii="Calibri" w:hAnsi="Calibri" w:cs="Calibri"/>
                <w:color w:val="000000"/>
                <w:sz w:val="22"/>
                <w:szCs w:val="22"/>
              </w:rPr>
              <w:t>30-Jun-14</w:t>
            </w:r>
          </w:p>
        </w:tc>
        <w:tc>
          <w:tcPr>
            <w:tcW w:w="905" w:type="pct"/>
            <w:vAlign w:val="bottom"/>
          </w:tcPr>
          <w:p w14:paraId="6088647B" w14:textId="0B8F23F4" w:rsidR="0041197A" w:rsidRPr="00451780" w:rsidRDefault="0041197A" w:rsidP="0041197A">
            <w:pPr>
              <w:jc w:val="right"/>
            </w:pPr>
            <w:r>
              <w:rPr>
                <w:rFonts w:ascii="Calibri" w:hAnsi="Calibri" w:cs="Calibri"/>
                <w:color w:val="000000"/>
                <w:sz w:val="22"/>
                <w:szCs w:val="22"/>
              </w:rPr>
              <w:t xml:space="preserve">             1,527 </w:t>
            </w:r>
          </w:p>
        </w:tc>
        <w:tc>
          <w:tcPr>
            <w:tcW w:w="811" w:type="pct"/>
            <w:vAlign w:val="center"/>
          </w:tcPr>
          <w:p w14:paraId="6B8399BF" w14:textId="13571E8B" w:rsidR="0041197A" w:rsidRPr="00451780" w:rsidRDefault="0041197A" w:rsidP="0041197A">
            <w:pPr>
              <w:jc w:val="right"/>
            </w:pPr>
            <w:r>
              <w:t>4</w:t>
            </w:r>
            <w:r w:rsidR="00E54C6C">
              <w:t>0</w:t>
            </w:r>
          </w:p>
        </w:tc>
        <w:tc>
          <w:tcPr>
            <w:tcW w:w="811" w:type="pct"/>
            <w:vAlign w:val="bottom"/>
          </w:tcPr>
          <w:p w14:paraId="68F4B93B" w14:textId="103B711F" w:rsidR="0041197A" w:rsidRPr="004632EA" w:rsidRDefault="00D927CC" w:rsidP="0041197A">
            <w:pPr>
              <w:jc w:val="right"/>
              <w:rPr>
                <w:color w:val="auto"/>
              </w:rPr>
            </w:pPr>
            <w:r>
              <w:rPr>
                <w:rFonts w:ascii="Calibri" w:hAnsi="Calibri" w:cs="Calibri"/>
                <w:color w:val="auto"/>
                <w:sz w:val="22"/>
                <w:szCs w:val="22"/>
              </w:rPr>
              <w:t>45</w:t>
            </w:r>
          </w:p>
        </w:tc>
      </w:tr>
      <w:tr w:rsidR="0041197A" w:rsidRPr="00451780" w14:paraId="712BA326" w14:textId="12831244" w:rsidTr="00122E34">
        <w:trPr>
          <w:trHeight w:val="315"/>
          <w:jc w:val="center"/>
        </w:trPr>
        <w:tc>
          <w:tcPr>
            <w:tcW w:w="742" w:type="pct"/>
            <w:vAlign w:val="center"/>
          </w:tcPr>
          <w:p w14:paraId="60861234" w14:textId="700111FA" w:rsidR="0041197A" w:rsidRPr="00451780" w:rsidRDefault="0024007F" w:rsidP="00081F5C">
            <w:pPr>
              <w:jc w:val="center"/>
            </w:pPr>
            <w:r>
              <w:t>11</w:t>
            </w:r>
          </w:p>
        </w:tc>
        <w:tc>
          <w:tcPr>
            <w:tcW w:w="776" w:type="pct"/>
            <w:noWrap/>
            <w:vAlign w:val="bottom"/>
          </w:tcPr>
          <w:p w14:paraId="12754297" w14:textId="312CAFED" w:rsidR="0041197A" w:rsidRPr="00451780" w:rsidRDefault="0041197A" w:rsidP="0041197A">
            <w:pPr>
              <w:jc w:val="right"/>
            </w:pPr>
            <w:r>
              <w:rPr>
                <w:rFonts w:ascii="Calibri" w:hAnsi="Calibri" w:cs="Calibri"/>
                <w:color w:val="000000"/>
                <w:sz w:val="22"/>
                <w:szCs w:val="22"/>
              </w:rPr>
              <w:t>1-Jul-12</w:t>
            </w:r>
          </w:p>
        </w:tc>
        <w:tc>
          <w:tcPr>
            <w:tcW w:w="955" w:type="pct"/>
            <w:noWrap/>
            <w:vAlign w:val="bottom"/>
          </w:tcPr>
          <w:p w14:paraId="37884B56" w14:textId="5229CC42" w:rsidR="0041197A" w:rsidRPr="00451780" w:rsidRDefault="0041197A" w:rsidP="0041197A">
            <w:pPr>
              <w:jc w:val="right"/>
            </w:pPr>
            <w:r>
              <w:rPr>
                <w:rFonts w:ascii="Calibri" w:hAnsi="Calibri" w:cs="Calibri"/>
                <w:color w:val="000000"/>
                <w:sz w:val="22"/>
                <w:szCs w:val="22"/>
              </w:rPr>
              <w:t>30-Jun-13</w:t>
            </w:r>
          </w:p>
        </w:tc>
        <w:tc>
          <w:tcPr>
            <w:tcW w:w="905" w:type="pct"/>
            <w:vAlign w:val="bottom"/>
          </w:tcPr>
          <w:p w14:paraId="02BEE9BA" w14:textId="27D5B041" w:rsidR="0041197A" w:rsidRPr="00451780" w:rsidRDefault="0041197A" w:rsidP="0041197A">
            <w:pPr>
              <w:jc w:val="right"/>
            </w:pPr>
            <w:r>
              <w:rPr>
                <w:rFonts w:ascii="Calibri" w:hAnsi="Calibri" w:cs="Calibri"/>
                <w:color w:val="000000"/>
                <w:sz w:val="22"/>
                <w:szCs w:val="22"/>
              </w:rPr>
              <w:t xml:space="preserve">             2,232 </w:t>
            </w:r>
          </w:p>
        </w:tc>
        <w:tc>
          <w:tcPr>
            <w:tcW w:w="811" w:type="pct"/>
            <w:vAlign w:val="center"/>
          </w:tcPr>
          <w:p w14:paraId="711942FC" w14:textId="741B9BA1" w:rsidR="0041197A" w:rsidRPr="00451780" w:rsidRDefault="0041197A" w:rsidP="0041197A">
            <w:pPr>
              <w:jc w:val="right"/>
            </w:pPr>
            <w:r>
              <w:t>4</w:t>
            </w:r>
            <w:r w:rsidR="00E54C6C">
              <w:t>0</w:t>
            </w:r>
          </w:p>
        </w:tc>
        <w:tc>
          <w:tcPr>
            <w:tcW w:w="811" w:type="pct"/>
            <w:vAlign w:val="bottom"/>
          </w:tcPr>
          <w:p w14:paraId="49607F43" w14:textId="622E5A69" w:rsidR="0041197A" w:rsidRPr="004632EA" w:rsidRDefault="0041197A" w:rsidP="0041197A">
            <w:pPr>
              <w:jc w:val="right"/>
              <w:rPr>
                <w:color w:val="auto"/>
              </w:rPr>
            </w:pPr>
            <w:r w:rsidRPr="004632EA">
              <w:rPr>
                <w:rFonts w:ascii="Calibri" w:hAnsi="Calibri" w:cs="Calibri"/>
                <w:color w:val="auto"/>
                <w:sz w:val="22"/>
                <w:szCs w:val="22"/>
              </w:rPr>
              <w:t>4</w:t>
            </w:r>
            <w:r w:rsidR="00D927CC">
              <w:rPr>
                <w:rFonts w:ascii="Calibri" w:hAnsi="Calibri" w:cs="Calibri"/>
                <w:color w:val="auto"/>
                <w:sz w:val="22"/>
                <w:szCs w:val="22"/>
              </w:rPr>
              <w:t>5</w:t>
            </w:r>
          </w:p>
        </w:tc>
      </w:tr>
      <w:tr w:rsidR="0041197A" w:rsidRPr="00451780" w14:paraId="4BE76FB7" w14:textId="0304C0BC" w:rsidTr="00122E34">
        <w:trPr>
          <w:trHeight w:val="315"/>
          <w:jc w:val="center"/>
        </w:trPr>
        <w:tc>
          <w:tcPr>
            <w:tcW w:w="742" w:type="pct"/>
            <w:vAlign w:val="center"/>
          </w:tcPr>
          <w:p w14:paraId="321EE569" w14:textId="28D8225D" w:rsidR="0041197A" w:rsidRPr="00451780" w:rsidRDefault="0041197A" w:rsidP="00081F5C">
            <w:pPr>
              <w:jc w:val="center"/>
            </w:pPr>
            <w:r>
              <w:t>1</w:t>
            </w:r>
            <w:r w:rsidR="0024007F">
              <w:t>2</w:t>
            </w:r>
          </w:p>
        </w:tc>
        <w:tc>
          <w:tcPr>
            <w:tcW w:w="776" w:type="pct"/>
            <w:noWrap/>
            <w:vAlign w:val="bottom"/>
          </w:tcPr>
          <w:p w14:paraId="6653C9AE" w14:textId="657F71DF" w:rsidR="0041197A" w:rsidRPr="00451780" w:rsidRDefault="0041197A" w:rsidP="0041197A">
            <w:pPr>
              <w:jc w:val="right"/>
            </w:pPr>
            <w:r>
              <w:rPr>
                <w:rFonts w:ascii="Calibri" w:hAnsi="Calibri" w:cs="Calibri"/>
                <w:color w:val="000000"/>
                <w:sz w:val="22"/>
                <w:szCs w:val="22"/>
              </w:rPr>
              <w:t>1-Jul-11</w:t>
            </w:r>
          </w:p>
        </w:tc>
        <w:tc>
          <w:tcPr>
            <w:tcW w:w="955" w:type="pct"/>
            <w:noWrap/>
            <w:vAlign w:val="bottom"/>
          </w:tcPr>
          <w:p w14:paraId="376CFE90" w14:textId="71E10F39" w:rsidR="0041197A" w:rsidRPr="00451780" w:rsidRDefault="0041197A" w:rsidP="0041197A">
            <w:pPr>
              <w:jc w:val="right"/>
            </w:pPr>
            <w:r>
              <w:rPr>
                <w:rFonts w:ascii="Calibri" w:hAnsi="Calibri" w:cs="Calibri"/>
                <w:color w:val="000000"/>
                <w:sz w:val="22"/>
                <w:szCs w:val="22"/>
              </w:rPr>
              <w:t>30-Jun-12</w:t>
            </w:r>
          </w:p>
        </w:tc>
        <w:tc>
          <w:tcPr>
            <w:tcW w:w="905" w:type="pct"/>
            <w:vAlign w:val="bottom"/>
          </w:tcPr>
          <w:p w14:paraId="6B6EB8CB" w14:textId="25912908" w:rsidR="0041197A" w:rsidRPr="00451780" w:rsidRDefault="0041197A" w:rsidP="0041197A">
            <w:pPr>
              <w:jc w:val="right"/>
            </w:pPr>
            <w:r>
              <w:rPr>
                <w:rFonts w:ascii="Calibri" w:hAnsi="Calibri" w:cs="Calibri"/>
                <w:color w:val="000000"/>
                <w:sz w:val="22"/>
                <w:szCs w:val="22"/>
              </w:rPr>
              <w:t xml:space="preserve">             4,450 </w:t>
            </w:r>
          </w:p>
        </w:tc>
        <w:tc>
          <w:tcPr>
            <w:tcW w:w="811" w:type="pct"/>
            <w:vAlign w:val="center"/>
          </w:tcPr>
          <w:p w14:paraId="11B445D3" w14:textId="06AB189D" w:rsidR="0041197A" w:rsidRPr="00451780" w:rsidRDefault="0041197A" w:rsidP="0041197A">
            <w:pPr>
              <w:jc w:val="right"/>
            </w:pPr>
            <w:r>
              <w:t>4</w:t>
            </w:r>
            <w:r w:rsidR="00E54C6C">
              <w:t>0</w:t>
            </w:r>
          </w:p>
        </w:tc>
        <w:tc>
          <w:tcPr>
            <w:tcW w:w="811" w:type="pct"/>
            <w:vAlign w:val="bottom"/>
          </w:tcPr>
          <w:p w14:paraId="68629462" w14:textId="6CDBF5CE" w:rsidR="0041197A" w:rsidRPr="004632EA" w:rsidRDefault="00D927CC" w:rsidP="0041197A">
            <w:pPr>
              <w:jc w:val="right"/>
              <w:rPr>
                <w:color w:val="auto"/>
              </w:rPr>
            </w:pPr>
            <w:r>
              <w:rPr>
                <w:rFonts w:ascii="Calibri" w:hAnsi="Calibri" w:cs="Calibri"/>
                <w:color w:val="auto"/>
                <w:sz w:val="22"/>
                <w:szCs w:val="22"/>
              </w:rPr>
              <w:t>45</w:t>
            </w:r>
          </w:p>
        </w:tc>
      </w:tr>
      <w:tr w:rsidR="0041197A" w:rsidRPr="00451780" w14:paraId="27B9ABEC" w14:textId="7341E3F1" w:rsidTr="00122E34">
        <w:trPr>
          <w:trHeight w:val="315"/>
          <w:jc w:val="center"/>
        </w:trPr>
        <w:tc>
          <w:tcPr>
            <w:tcW w:w="742" w:type="pct"/>
            <w:vAlign w:val="center"/>
          </w:tcPr>
          <w:p w14:paraId="08B5A4F0" w14:textId="630BD8D2" w:rsidR="0041197A" w:rsidRPr="00451780" w:rsidRDefault="0041197A" w:rsidP="00081F5C">
            <w:pPr>
              <w:jc w:val="center"/>
            </w:pPr>
            <w:r>
              <w:t>1</w:t>
            </w:r>
            <w:r w:rsidR="0024007F">
              <w:t>3</w:t>
            </w:r>
          </w:p>
        </w:tc>
        <w:tc>
          <w:tcPr>
            <w:tcW w:w="776" w:type="pct"/>
            <w:noWrap/>
            <w:vAlign w:val="bottom"/>
          </w:tcPr>
          <w:p w14:paraId="3B853C6A" w14:textId="6677AEB3" w:rsidR="0041197A" w:rsidRPr="00451780" w:rsidRDefault="0041197A" w:rsidP="0041197A">
            <w:pPr>
              <w:jc w:val="right"/>
            </w:pPr>
            <w:r>
              <w:rPr>
                <w:rFonts w:ascii="Calibri" w:hAnsi="Calibri" w:cs="Calibri"/>
                <w:color w:val="000000"/>
                <w:sz w:val="22"/>
                <w:szCs w:val="22"/>
              </w:rPr>
              <w:t>1-Jul-10</w:t>
            </w:r>
          </w:p>
        </w:tc>
        <w:tc>
          <w:tcPr>
            <w:tcW w:w="955" w:type="pct"/>
            <w:noWrap/>
            <w:vAlign w:val="bottom"/>
          </w:tcPr>
          <w:p w14:paraId="016B9550" w14:textId="02C01472" w:rsidR="0041197A" w:rsidRPr="00451780" w:rsidRDefault="0041197A" w:rsidP="0041197A">
            <w:pPr>
              <w:jc w:val="right"/>
            </w:pPr>
            <w:r>
              <w:rPr>
                <w:rFonts w:ascii="Calibri" w:hAnsi="Calibri" w:cs="Calibri"/>
                <w:color w:val="000000"/>
                <w:sz w:val="22"/>
                <w:szCs w:val="22"/>
              </w:rPr>
              <w:t>30-Jun-11</w:t>
            </w:r>
          </w:p>
        </w:tc>
        <w:tc>
          <w:tcPr>
            <w:tcW w:w="905" w:type="pct"/>
            <w:vAlign w:val="bottom"/>
          </w:tcPr>
          <w:p w14:paraId="174BD9A2" w14:textId="4344C0D9" w:rsidR="0041197A" w:rsidRPr="00451780" w:rsidRDefault="0041197A" w:rsidP="0041197A">
            <w:pPr>
              <w:jc w:val="right"/>
            </w:pPr>
            <w:r>
              <w:rPr>
                <w:rFonts w:ascii="Calibri" w:hAnsi="Calibri" w:cs="Calibri"/>
                <w:color w:val="000000"/>
                <w:sz w:val="22"/>
                <w:szCs w:val="22"/>
              </w:rPr>
              <w:t xml:space="preserve">             4,793 </w:t>
            </w:r>
          </w:p>
        </w:tc>
        <w:tc>
          <w:tcPr>
            <w:tcW w:w="811" w:type="pct"/>
            <w:vAlign w:val="center"/>
          </w:tcPr>
          <w:p w14:paraId="53E8DED6" w14:textId="5889D8AA" w:rsidR="0041197A" w:rsidRPr="00451780" w:rsidRDefault="0041197A" w:rsidP="0041197A">
            <w:pPr>
              <w:jc w:val="right"/>
            </w:pPr>
            <w:r>
              <w:t>4</w:t>
            </w:r>
            <w:r w:rsidR="00E54C6C">
              <w:t>0</w:t>
            </w:r>
          </w:p>
        </w:tc>
        <w:tc>
          <w:tcPr>
            <w:tcW w:w="811" w:type="pct"/>
            <w:vAlign w:val="bottom"/>
          </w:tcPr>
          <w:p w14:paraId="41D285B1" w14:textId="3B49CC92" w:rsidR="0041197A" w:rsidRPr="004632EA" w:rsidRDefault="0041197A" w:rsidP="0041197A">
            <w:pPr>
              <w:jc w:val="right"/>
              <w:rPr>
                <w:color w:val="auto"/>
              </w:rPr>
            </w:pPr>
            <w:r w:rsidRPr="004632EA">
              <w:rPr>
                <w:rFonts w:ascii="Calibri" w:hAnsi="Calibri" w:cs="Calibri"/>
                <w:color w:val="auto"/>
                <w:sz w:val="22"/>
                <w:szCs w:val="22"/>
              </w:rPr>
              <w:t>4</w:t>
            </w:r>
            <w:r w:rsidR="00D927CC">
              <w:rPr>
                <w:rFonts w:ascii="Calibri" w:hAnsi="Calibri" w:cs="Calibri"/>
                <w:color w:val="auto"/>
                <w:sz w:val="22"/>
                <w:szCs w:val="22"/>
              </w:rPr>
              <w:t>4</w:t>
            </w:r>
          </w:p>
        </w:tc>
      </w:tr>
      <w:tr w:rsidR="0041197A" w:rsidRPr="00451780" w14:paraId="31621B53" w14:textId="1035C666" w:rsidTr="00122E34">
        <w:trPr>
          <w:trHeight w:val="315"/>
          <w:jc w:val="center"/>
        </w:trPr>
        <w:tc>
          <w:tcPr>
            <w:tcW w:w="742" w:type="pct"/>
            <w:vAlign w:val="center"/>
          </w:tcPr>
          <w:p w14:paraId="19053562" w14:textId="4BA8D039" w:rsidR="0041197A" w:rsidRPr="00451780" w:rsidRDefault="0041197A" w:rsidP="00081F5C">
            <w:pPr>
              <w:jc w:val="center"/>
            </w:pPr>
            <w:bookmarkStart w:id="79" w:name="_Hlk495503146"/>
            <w:r>
              <w:t>1</w:t>
            </w:r>
            <w:r w:rsidR="0024007F">
              <w:t>4</w:t>
            </w:r>
          </w:p>
        </w:tc>
        <w:tc>
          <w:tcPr>
            <w:tcW w:w="776" w:type="pct"/>
            <w:noWrap/>
            <w:vAlign w:val="bottom"/>
          </w:tcPr>
          <w:p w14:paraId="77DDB05D" w14:textId="45B727D2" w:rsidR="0041197A" w:rsidRPr="00451780" w:rsidRDefault="0041197A" w:rsidP="0041197A">
            <w:pPr>
              <w:jc w:val="right"/>
            </w:pPr>
            <w:r>
              <w:rPr>
                <w:rFonts w:ascii="Calibri" w:hAnsi="Calibri" w:cs="Calibri"/>
                <w:color w:val="000000"/>
                <w:sz w:val="22"/>
                <w:szCs w:val="22"/>
              </w:rPr>
              <w:t>1-Jul-09</w:t>
            </w:r>
          </w:p>
        </w:tc>
        <w:tc>
          <w:tcPr>
            <w:tcW w:w="955" w:type="pct"/>
            <w:noWrap/>
            <w:vAlign w:val="bottom"/>
          </w:tcPr>
          <w:p w14:paraId="0EC3CFBB" w14:textId="1A637E82" w:rsidR="0041197A" w:rsidRPr="00451780" w:rsidRDefault="0041197A" w:rsidP="0041197A">
            <w:pPr>
              <w:jc w:val="right"/>
            </w:pPr>
            <w:r>
              <w:rPr>
                <w:rFonts w:ascii="Calibri" w:hAnsi="Calibri" w:cs="Calibri"/>
                <w:color w:val="000000"/>
                <w:sz w:val="22"/>
                <w:szCs w:val="22"/>
              </w:rPr>
              <w:t>30-Jun-10</w:t>
            </w:r>
          </w:p>
        </w:tc>
        <w:tc>
          <w:tcPr>
            <w:tcW w:w="905" w:type="pct"/>
            <w:vAlign w:val="bottom"/>
          </w:tcPr>
          <w:p w14:paraId="0904FACD" w14:textId="08A6E5CA" w:rsidR="0041197A" w:rsidRPr="00451780" w:rsidRDefault="0041197A" w:rsidP="0041197A">
            <w:pPr>
              <w:jc w:val="right"/>
            </w:pPr>
            <w:r>
              <w:rPr>
                <w:rFonts w:ascii="Calibri" w:hAnsi="Calibri" w:cs="Calibri"/>
                <w:color w:val="000000"/>
                <w:sz w:val="22"/>
                <w:szCs w:val="22"/>
              </w:rPr>
              <w:t xml:space="preserve">             3,079 </w:t>
            </w:r>
          </w:p>
        </w:tc>
        <w:tc>
          <w:tcPr>
            <w:tcW w:w="811" w:type="pct"/>
            <w:vAlign w:val="center"/>
          </w:tcPr>
          <w:p w14:paraId="1F1630FD" w14:textId="26490568" w:rsidR="0041197A" w:rsidRPr="00451780" w:rsidRDefault="0041197A" w:rsidP="0041197A">
            <w:pPr>
              <w:jc w:val="right"/>
            </w:pPr>
            <w:r>
              <w:t>4</w:t>
            </w:r>
            <w:r w:rsidR="00E54C6C">
              <w:t>0</w:t>
            </w:r>
          </w:p>
        </w:tc>
        <w:tc>
          <w:tcPr>
            <w:tcW w:w="811" w:type="pct"/>
            <w:vAlign w:val="bottom"/>
          </w:tcPr>
          <w:p w14:paraId="7A08EE80" w14:textId="5A61336E" w:rsidR="0041197A" w:rsidRPr="004632EA" w:rsidRDefault="0041197A" w:rsidP="0041197A">
            <w:pPr>
              <w:jc w:val="right"/>
              <w:rPr>
                <w:color w:val="auto"/>
              </w:rPr>
            </w:pPr>
            <w:r w:rsidRPr="004632EA">
              <w:rPr>
                <w:rFonts w:ascii="Calibri" w:hAnsi="Calibri" w:cs="Calibri"/>
                <w:color w:val="auto"/>
                <w:sz w:val="22"/>
                <w:szCs w:val="22"/>
              </w:rPr>
              <w:t>4</w:t>
            </w:r>
            <w:r w:rsidR="00D927CC">
              <w:rPr>
                <w:rFonts w:ascii="Calibri" w:hAnsi="Calibri" w:cs="Calibri"/>
                <w:color w:val="auto"/>
                <w:sz w:val="22"/>
                <w:szCs w:val="22"/>
              </w:rPr>
              <w:t>3</w:t>
            </w:r>
          </w:p>
        </w:tc>
      </w:tr>
      <w:bookmarkEnd w:id="79"/>
      <w:tr w:rsidR="0041197A" w:rsidRPr="00451780" w14:paraId="6ECC4383" w14:textId="0C7B8AE1" w:rsidTr="00122E34">
        <w:trPr>
          <w:trHeight w:val="315"/>
          <w:jc w:val="center"/>
        </w:trPr>
        <w:tc>
          <w:tcPr>
            <w:tcW w:w="742" w:type="pct"/>
            <w:vAlign w:val="center"/>
          </w:tcPr>
          <w:p w14:paraId="1BBF0896" w14:textId="3EABE5CE" w:rsidR="0041197A" w:rsidRPr="00451780" w:rsidRDefault="0041197A" w:rsidP="00081F5C">
            <w:pPr>
              <w:jc w:val="center"/>
            </w:pPr>
            <w:r>
              <w:t>1</w:t>
            </w:r>
            <w:r w:rsidR="0024007F">
              <w:t>5</w:t>
            </w:r>
          </w:p>
        </w:tc>
        <w:tc>
          <w:tcPr>
            <w:tcW w:w="776" w:type="pct"/>
            <w:noWrap/>
            <w:vAlign w:val="bottom"/>
          </w:tcPr>
          <w:p w14:paraId="0AB91645" w14:textId="6F7C3943" w:rsidR="0041197A" w:rsidRPr="00451780" w:rsidRDefault="0041197A" w:rsidP="0041197A">
            <w:pPr>
              <w:jc w:val="right"/>
            </w:pPr>
            <w:r>
              <w:rPr>
                <w:rFonts w:ascii="Calibri" w:hAnsi="Calibri" w:cs="Calibri"/>
                <w:color w:val="000000"/>
                <w:sz w:val="22"/>
                <w:szCs w:val="22"/>
              </w:rPr>
              <w:t>1-Jul-08</w:t>
            </w:r>
          </w:p>
        </w:tc>
        <w:tc>
          <w:tcPr>
            <w:tcW w:w="955" w:type="pct"/>
            <w:noWrap/>
            <w:vAlign w:val="bottom"/>
          </w:tcPr>
          <w:p w14:paraId="79981C3F" w14:textId="1F9AB749" w:rsidR="0041197A" w:rsidRPr="00451780" w:rsidRDefault="0041197A" w:rsidP="0041197A">
            <w:pPr>
              <w:jc w:val="right"/>
            </w:pPr>
            <w:r>
              <w:rPr>
                <w:rFonts w:ascii="Calibri" w:hAnsi="Calibri" w:cs="Calibri"/>
                <w:color w:val="000000"/>
                <w:sz w:val="22"/>
                <w:szCs w:val="22"/>
              </w:rPr>
              <w:t>30-Jun-09</w:t>
            </w:r>
          </w:p>
        </w:tc>
        <w:tc>
          <w:tcPr>
            <w:tcW w:w="905" w:type="pct"/>
            <w:vAlign w:val="bottom"/>
          </w:tcPr>
          <w:p w14:paraId="5B808C27" w14:textId="3994B8FF" w:rsidR="0041197A" w:rsidRPr="00451780" w:rsidRDefault="0041197A" w:rsidP="0041197A">
            <w:pPr>
              <w:jc w:val="right"/>
            </w:pPr>
            <w:r>
              <w:rPr>
                <w:rFonts w:ascii="Calibri" w:hAnsi="Calibri" w:cs="Calibri"/>
                <w:color w:val="000000"/>
                <w:sz w:val="22"/>
                <w:szCs w:val="22"/>
              </w:rPr>
              <w:t xml:space="preserve">             2,504 </w:t>
            </w:r>
          </w:p>
        </w:tc>
        <w:tc>
          <w:tcPr>
            <w:tcW w:w="811" w:type="pct"/>
            <w:vAlign w:val="center"/>
          </w:tcPr>
          <w:p w14:paraId="6D8DAA54" w14:textId="639BEF71" w:rsidR="0041197A" w:rsidRPr="00451780" w:rsidRDefault="0041197A" w:rsidP="0041197A">
            <w:pPr>
              <w:jc w:val="right"/>
            </w:pPr>
            <w:r>
              <w:t>4</w:t>
            </w:r>
            <w:r w:rsidR="00E54C6C">
              <w:t>0</w:t>
            </w:r>
          </w:p>
        </w:tc>
        <w:tc>
          <w:tcPr>
            <w:tcW w:w="811" w:type="pct"/>
            <w:vAlign w:val="bottom"/>
          </w:tcPr>
          <w:p w14:paraId="7A8B802C" w14:textId="703DB98F" w:rsidR="0041197A" w:rsidRPr="004632EA" w:rsidRDefault="0041197A" w:rsidP="0041197A">
            <w:pPr>
              <w:jc w:val="right"/>
              <w:rPr>
                <w:color w:val="auto"/>
              </w:rPr>
            </w:pPr>
            <w:r w:rsidRPr="004632EA">
              <w:rPr>
                <w:rFonts w:ascii="Calibri" w:hAnsi="Calibri" w:cs="Calibri"/>
                <w:color w:val="auto"/>
                <w:sz w:val="22"/>
                <w:szCs w:val="22"/>
              </w:rPr>
              <w:t>4</w:t>
            </w:r>
            <w:r w:rsidR="00D927CC">
              <w:rPr>
                <w:rFonts w:ascii="Calibri" w:hAnsi="Calibri" w:cs="Calibri"/>
                <w:color w:val="auto"/>
                <w:sz w:val="22"/>
                <w:szCs w:val="22"/>
              </w:rPr>
              <w:t>5</w:t>
            </w:r>
          </w:p>
        </w:tc>
      </w:tr>
      <w:tr w:rsidR="0041197A" w:rsidRPr="00451780" w14:paraId="34259DDF" w14:textId="7BB07264" w:rsidTr="00122E34">
        <w:trPr>
          <w:trHeight w:val="315"/>
          <w:jc w:val="center"/>
        </w:trPr>
        <w:tc>
          <w:tcPr>
            <w:tcW w:w="742" w:type="pct"/>
            <w:vAlign w:val="center"/>
          </w:tcPr>
          <w:p w14:paraId="2D46E11E" w14:textId="70293716" w:rsidR="0041197A" w:rsidRPr="00451780" w:rsidRDefault="0041197A" w:rsidP="00081F5C">
            <w:pPr>
              <w:jc w:val="center"/>
            </w:pPr>
            <w:r>
              <w:t>1</w:t>
            </w:r>
            <w:r w:rsidR="0024007F">
              <w:t>6</w:t>
            </w:r>
          </w:p>
        </w:tc>
        <w:tc>
          <w:tcPr>
            <w:tcW w:w="776" w:type="pct"/>
            <w:noWrap/>
            <w:vAlign w:val="bottom"/>
          </w:tcPr>
          <w:p w14:paraId="1336FE5D" w14:textId="09EE7306" w:rsidR="0041197A" w:rsidRPr="00451780" w:rsidRDefault="0041197A" w:rsidP="0041197A">
            <w:pPr>
              <w:jc w:val="right"/>
            </w:pPr>
            <w:r>
              <w:rPr>
                <w:rFonts w:ascii="Calibri" w:hAnsi="Calibri" w:cs="Calibri"/>
                <w:color w:val="000000"/>
                <w:sz w:val="22"/>
                <w:szCs w:val="22"/>
              </w:rPr>
              <w:t>1-Jul-07</w:t>
            </w:r>
          </w:p>
        </w:tc>
        <w:tc>
          <w:tcPr>
            <w:tcW w:w="955" w:type="pct"/>
            <w:noWrap/>
            <w:vAlign w:val="bottom"/>
          </w:tcPr>
          <w:p w14:paraId="3FC8EDAF" w14:textId="19C6295E" w:rsidR="0041197A" w:rsidRPr="00451780" w:rsidRDefault="0041197A" w:rsidP="0041197A">
            <w:pPr>
              <w:jc w:val="right"/>
            </w:pPr>
            <w:r>
              <w:rPr>
                <w:rFonts w:ascii="Calibri" w:hAnsi="Calibri" w:cs="Calibri"/>
                <w:color w:val="000000"/>
                <w:sz w:val="22"/>
                <w:szCs w:val="22"/>
              </w:rPr>
              <w:t>30-Jun-08</w:t>
            </w:r>
          </w:p>
        </w:tc>
        <w:tc>
          <w:tcPr>
            <w:tcW w:w="905" w:type="pct"/>
            <w:vAlign w:val="bottom"/>
          </w:tcPr>
          <w:p w14:paraId="1A531962" w14:textId="5AF03EC2" w:rsidR="0041197A" w:rsidRPr="00451780" w:rsidRDefault="0041197A" w:rsidP="0041197A">
            <w:pPr>
              <w:jc w:val="right"/>
            </w:pPr>
            <w:r>
              <w:rPr>
                <w:rFonts w:ascii="Calibri" w:hAnsi="Calibri" w:cs="Calibri"/>
                <w:color w:val="000000"/>
                <w:sz w:val="22"/>
                <w:szCs w:val="22"/>
              </w:rPr>
              <w:t xml:space="preserve">             1,956 </w:t>
            </w:r>
          </w:p>
        </w:tc>
        <w:tc>
          <w:tcPr>
            <w:tcW w:w="811" w:type="pct"/>
            <w:vAlign w:val="center"/>
          </w:tcPr>
          <w:p w14:paraId="01019108" w14:textId="783349BD" w:rsidR="0041197A" w:rsidRPr="00451780" w:rsidRDefault="0041197A" w:rsidP="0041197A">
            <w:pPr>
              <w:jc w:val="right"/>
            </w:pPr>
            <w:r>
              <w:t>4</w:t>
            </w:r>
            <w:r w:rsidR="00E54C6C">
              <w:t>0</w:t>
            </w:r>
          </w:p>
        </w:tc>
        <w:tc>
          <w:tcPr>
            <w:tcW w:w="811" w:type="pct"/>
            <w:vAlign w:val="bottom"/>
          </w:tcPr>
          <w:p w14:paraId="3B215765" w14:textId="62A0D683" w:rsidR="0041197A" w:rsidRPr="004632EA" w:rsidRDefault="00BA337D" w:rsidP="0041197A">
            <w:pPr>
              <w:jc w:val="right"/>
              <w:rPr>
                <w:color w:val="auto"/>
              </w:rPr>
            </w:pPr>
            <w:r>
              <w:rPr>
                <w:rFonts w:ascii="Calibri" w:hAnsi="Calibri" w:cs="Calibri"/>
                <w:color w:val="auto"/>
                <w:sz w:val="22"/>
                <w:szCs w:val="22"/>
              </w:rPr>
              <w:t>47</w:t>
            </w:r>
          </w:p>
        </w:tc>
      </w:tr>
      <w:tr w:rsidR="0041197A" w:rsidRPr="00451780" w14:paraId="17EE4C49" w14:textId="4C159D30" w:rsidTr="00122E34">
        <w:trPr>
          <w:trHeight w:val="315"/>
          <w:jc w:val="center"/>
        </w:trPr>
        <w:tc>
          <w:tcPr>
            <w:tcW w:w="742" w:type="pct"/>
            <w:vAlign w:val="center"/>
          </w:tcPr>
          <w:p w14:paraId="7C6DE68F" w14:textId="6605E128" w:rsidR="0041197A" w:rsidRPr="00451780" w:rsidRDefault="0041197A" w:rsidP="00081F5C">
            <w:pPr>
              <w:jc w:val="center"/>
            </w:pPr>
            <w:r>
              <w:t>1</w:t>
            </w:r>
            <w:r w:rsidR="0024007F">
              <w:t>7</w:t>
            </w:r>
          </w:p>
        </w:tc>
        <w:tc>
          <w:tcPr>
            <w:tcW w:w="776" w:type="pct"/>
            <w:noWrap/>
            <w:vAlign w:val="bottom"/>
          </w:tcPr>
          <w:p w14:paraId="1F32ECDE" w14:textId="0F151057" w:rsidR="0041197A" w:rsidRPr="00451780" w:rsidRDefault="0041197A" w:rsidP="0041197A">
            <w:pPr>
              <w:jc w:val="right"/>
            </w:pPr>
            <w:r>
              <w:rPr>
                <w:rFonts w:ascii="Calibri" w:hAnsi="Calibri" w:cs="Calibri"/>
                <w:color w:val="000000"/>
                <w:sz w:val="22"/>
                <w:szCs w:val="22"/>
              </w:rPr>
              <w:t>13-Mar-06</w:t>
            </w:r>
          </w:p>
        </w:tc>
        <w:tc>
          <w:tcPr>
            <w:tcW w:w="955" w:type="pct"/>
            <w:noWrap/>
            <w:vAlign w:val="bottom"/>
          </w:tcPr>
          <w:p w14:paraId="7FB5D04B" w14:textId="1C9CF01A" w:rsidR="0041197A" w:rsidRPr="00451780" w:rsidRDefault="0041197A" w:rsidP="0041197A">
            <w:pPr>
              <w:jc w:val="right"/>
            </w:pPr>
            <w:r>
              <w:rPr>
                <w:rFonts w:ascii="Calibri" w:hAnsi="Calibri" w:cs="Calibri"/>
                <w:color w:val="000000"/>
                <w:sz w:val="22"/>
                <w:szCs w:val="22"/>
              </w:rPr>
              <w:t>30-Jun-07</w:t>
            </w:r>
          </w:p>
        </w:tc>
        <w:tc>
          <w:tcPr>
            <w:tcW w:w="905" w:type="pct"/>
            <w:vAlign w:val="bottom"/>
          </w:tcPr>
          <w:p w14:paraId="7D04D0AB" w14:textId="3A7FEB0E" w:rsidR="0041197A" w:rsidRDefault="0041197A" w:rsidP="0041197A">
            <w:pPr>
              <w:jc w:val="right"/>
            </w:pPr>
            <w:r>
              <w:rPr>
                <w:rFonts w:ascii="Calibri" w:hAnsi="Calibri" w:cs="Calibri"/>
                <w:color w:val="000000"/>
                <w:sz w:val="22"/>
                <w:szCs w:val="22"/>
              </w:rPr>
              <w:t xml:space="preserve">                 666 </w:t>
            </w:r>
          </w:p>
        </w:tc>
        <w:tc>
          <w:tcPr>
            <w:tcW w:w="811" w:type="pct"/>
            <w:vAlign w:val="center"/>
          </w:tcPr>
          <w:p w14:paraId="3CC6210A" w14:textId="4F24A952" w:rsidR="0041197A" w:rsidRPr="00451780" w:rsidRDefault="0041197A" w:rsidP="0041197A">
            <w:pPr>
              <w:jc w:val="right"/>
            </w:pPr>
            <w:r>
              <w:t>40</w:t>
            </w:r>
          </w:p>
        </w:tc>
        <w:tc>
          <w:tcPr>
            <w:tcW w:w="811" w:type="pct"/>
            <w:vAlign w:val="bottom"/>
          </w:tcPr>
          <w:p w14:paraId="743C1B64" w14:textId="4D5BC6FE" w:rsidR="0041197A" w:rsidRPr="004632EA" w:rsidRDefault="0041197A" w:rsidP="0041197A">
            <w:pPr>
              <w:jc w:val="right"/>
              <w:rPr>
                <w:color w:val="auto"/>
              </w:rPr>
            </w:pPr>
            <w:r w:rsidRPr="004632EA">
              <w:rPr>
                <w:rFonts w:ascii="Calibri" w:hAnsi="Calibri" w:cs="Calibri"/>
                <w:color w:val="auto"/>
                <w:sz w:val="22"/>
                <w:szCs w:val="22"/>
              </w:rPr>
              <w:t>40</w:t>
            </w:r>
          </w:p>
        </w:tc>
      </w:tr>
      <w:tr w:rsidR="00D913D6" w:rsidRPr="00451780" w14:paraId="1748C50E" w14:textId="4F0ABC1F" w:rsidTr="0041197A">
        <w:trPr>
          <w:trHeight w:val="315"/>
          <w:jc w:val="center"/>
        </w:trPr>
        <w:tc>
          <w:tcPr>
            <w:tcW w:w="3378" w:type="pct"/>
            <w:gridSpan w:val="4"/>
            <w:vAlign w:val="center"/>
          </w:tcPr>
          <w:p w14:paraId="2226562C" w14:textId="77777777" w:rsidR="00D913D6" w:rsidRPr="002C3D30" w:rsidRDefault="00D913D6" w:rsidP="004632EA">
            <w:pPr>
              <w:jc w:val="center"/>
              <w:rPr>
                <w:b/>
                <w:bCs/>
              </w:rPr>
            </w:pPr>
            <w:r w:rsidRPr="002C3D30">
              <w:rPr>
                <w:b/>
                <w:bCs/>
              </w:rPr>
              <w:t>Total</w:t>
            </w:r>
          </w:p>
        </w:tc>
        <w:tc>
          <w:tcPr>
            <w:tcW w:w="811" w:type="pct"/>
            <w:vAlign w:val="center"/>
            <w:hideMark/>
          </w:tcPr>
          <w:p w14:paraId="33C49304" w14:textId="0A9BA0B0" w:rsidR="00D913D6" w:rsidRPr="002C3D30" w:rsidRDefault="00D913D6" w:rsidP="009F6F8E">
            <w:pPr>
              <w:jc w:val="right"/>
              <w:rPr>
                <w:b/>
                <w:bCs/>
              </w:rPr>
            </w:pPr>
            <w:r>
              <w:rPr>
                <w:b/>
                <w:bCs/>
              </w:rPr>
              <w:t>6</w:t>
            </w:r>
            <w:r w:rsidR="00CD7289">
              <w:rPr>
                <w:b/>
                <w:bCs/>
              </w:rPr>
              <w:t>0</w:t>
            </w:r>
            <w:r w:rsidR="00C76A5C">
              <w:rPr>
                <w:b/>
                <w:bCs/>
              </w:rPr>
              <w:t>0</w:t>
            </w:r>
          </w:p>
        </w:tc>
        <w:tc>
          <w:tcPr>
            <w:tcW w:w="811" w:type="pct"/>
          </w:tcPr>
          <w:p w14:paraId="69DFC39B" w14:textId="0F703BA9" w:rsidR="00D913D6" w:rsidRDefault="00D568EE" w:rsidP="009F6F8E">
            <w:pPr>
              <w:jc w:val="right"/>
              <w:rPr>
                <w:b/>
                <w:bCs/>
              </w:rPr>
            </w:pPr>
            <w:r>
              <w:rPr>
                <w:b/>
                <w:bCs/>
              </w:rPr>
              <w:t>64</w:t>
            </w:r>
            <w:r w:rsidR="00BA337D">
              <w:rPr>
                <w:b/>
                <w:bCs/>
              </w:rPr>
              <w:t>3</w:t>
            </w:r>
          </w:p>
        </w:tc>
      </w:tr>
    </w:tbl>
    <w:p w14:paraId="1D2C0CC3" w14:textId="5FAD6CF4" w:rsidR="00731450" w:rsidRPr="00451780" w:rsidRDefault="00731450" w:rsidP="00731450">
      <w:pPr>
        <w:rPr>
          <w:lang w:eastAsia="nl-BE"/>
        </w:rPr>
      </w:pPr>
      <w:r w:rsidRPr="00451780">
        <w:rPr>
          <w:lang w:eastAsia="nl-BE"/>
        </w:rPr>
        <w:t>The next table shows the sampling plan of the US</w:t>
      </w:r>
      <w:r w:rsidR="007F18CD">
        <w:rPr>
          <w:lang w:eastAsia="nl-BE"/>
        </w:rPr>
        <w:t xml:space="preserve">, </w:t>
      </w:r>
      <w:r w:rsidR="00F5305F">
        <w:rPr>
          <w:lang w:eastAsia="nl-BE"/>
        </w:rPr>
        <w:t>CMS</w:t>
      </w:r>
      <w:r w:rsidR="007F18CD">
        <w:rPr>
          <w:lang w:eastAsia="nl-BE"/>
        </w:rPr>
        <w:t xml:space="preserve"> and PFT</w:t>
      </w:r>
      <w:r w:rsidRPr="00451780">
        <w:rPr>
          <w:lang w:eastAsia="nl-BE"/>
        </w:rPr>
        <w:t>.</w:t>
      </w:r>
    </w:p>
    <w:p w14:paraId="1262C1E3" w14:textId="4AFA78D3" w:rsidR="00731450" w:rsidRPr="0060246A" w:rsidRDefault="00731450" w:rsidP="00731450">
      <w:pPr>
        <w:pStyle w:val="Caption"/>
      </w:pPr>
      <w:r w:rsidRPr="0060246A">
        <w:t xml:space="preserve">Table </w:t>
      </w:r>
      <w:fldSimple w:instr=" SEQ Table \* ARABIC ">
        <w:r w:rsidR="0056681D">
          <w:rPr>
            <w:noProof/>
          </w:rPr>
          <w:t>9</w:t>
        </w:r>
      </w:fldSimple>
      <w:r w:rsidRPr="0060246A">
        <w:t>: U</w:t>
      </w:r>
      <w:r w:rsidR="00B3662F">
        <w:t>S</w:t>
      </w:r>
      <w:r w:rsidR="007F18CD">
        <w:t xml:space="preserve">, </w:t>
      </w:r>
      <w:r w:rsidR="00B3662F">
        <w:t xml:space="preserve">CMS </w:t>
      </w:r>
      <w:r w:rsidR="00245652">
        <w:t xml:space="preserve">and </w:t>
      </w:r>
      <w:r w:rsidR="00045363">
        <w:t>PFT</w:t>
      </w:r>
      <w:r w:rsidRPr="0060246A">
        <w:t xml:space="preserve"> design summary</w:t>
      </w:r>
    </w:p>
    <w:tbl>
      <w:tblPr>
        <w:tblW w:w="0" w:type="auto"/>
        <w:tblBorders>
          <w:top w:val="single" w:sz="12" w:space="0" w:color="auto"/>
          <w:left w:val="single" w:sz="12" w:space="0" w:color="auto"/>
          <w:bottom w:val="single" w:sz="12" w:space="0" w:color="auto"/>
          <w:right w:val="single" w:sz="12" w:space="0" w:color="auto"/>
          <w:insideH w:val="single" w:sz="8" w:space="0" w:color="auto"/>
          <w:insideV w:val="single" w:sz="8" w:space="0" w:color="auto"/>
        </w:tblBorders>
        <w:tblCellMar>
          <w:top w:w="28" w:type="dxa"/>
          <w:bottom w:w="28" w:type="dxa"/>
        </w:tblCellMar>
        <w:tblLook w:val="04A0" w:firstRow="1" w:lastRow="0" w:firstColumn="1" w:lastColumn="0" w:noHBand="0" w:noVBand="1"/>
      </w:tblPr>
      <w:tblGrid>
        <w:gridCol w:w="3227"/>
        <w:gridCol w:w="6273"/>
      </w:tblGrid>
      <w:tr w:rsidR="00731450" w:rsidRPr="0060246A" w14:paraId="039ACF41" w14:textId="77777777" w:rsidTr="009642CA">
        <w:tc>
          <w:tcPr>
            <w:tcW w:w="3227" w:type="dxa"/>
            <w:tcBorders>
              <w:top w:val="single" w:sz="12" w:space="0" w:color="auto"/>
              <w:left w:val="single" w:sz="12" w:space="0" w:color="auto"/>
              <w:bottom w:val="single" w:sz="12" w:space="0" w:color="auto"/>
            </w:tcBorders>
            <w:shd w:val="clear" w:color="auto" w:fill="A6A6A6" w:themeFill="background1" w:themeFillShade="A6"/>
            <w:tcMar>
              <w:top w:w="0" w:type="dxa"/>
              <w:bottom w:w="0" w:type="dxa"/>
            </w:tcMar>
            <w:vAlign w:val="center"/>
          </w:tcPr>
          <w:p w14:paraId="71B4D384" w14:textId="77777777" w:rsidR="00731450" w:rsidRPr="00A00831" w:rsidRDefault="00731450" w:rsidP="009642CA">
            <w:pPr>
              <w:rPr>
                <w:b/>
                <w:bCs/>
                <w:lang w:eastAsia="nl-BE"/>
              </w:rPr>
            </w:pPr>
            <w:r w:rsidRPr="00A00831">
              <w:rPr>
                <w:b/>
                <w:bCs/>
                <w:lang w:eastAsia="nl-BE"/>
              </w:rPr>
              <w:t xml:space="preserve">Item </w:t>
            </w:r>
          </w:p>
        </w:tc>
        <w:tc>
          <w:tcPr>
            <w:tcW w:w="6273" w:type="dxa"/>
            <w:tcBorders>
              <w:top w:val="single" w:sz="12" w:space="0" w:color="auto"/>
              <w:bottom w:val="single" w:sz="12" w:space="0" w:color="auto"/>
              <w:right w:val="single" w:sz="12" w:space="0" w:color="auto"/>
            </w:tcBorders>
            <w:shd w:val="clear" w:color="auto" w:fill="A6A6A6" w:themeFill="background1" w:themeFillShade="A6"/>
            <w:tcMar>
              <w:top w:w="0" w:type="dxa"/>
              <w:bottom w:w="0" w:type="dxa"/>
            </w:tcMar>
            <w:vAlign w:val="center"/>
          </w:tcPr>
          <w:p w14:paraId="412355AE" w14:textId="77777777" w:rsidR="00731450" w:rsidRPr="00A00831" w:rsidRDefault="00731450" w:rsidP="009642CA">
            <w:pPr>
              <w:rPr>
                <w:b/>
                <w:bCs/>
                <w:lang w:eastAsia="nl-BE"/>
              </w:rPr>
            </w:pPr>
            <w:r w:rsidRPr="00A00831">
              <w:rPr>
                <w:b/>
                <w:bCs/>
                <w:lang w:eastAsia="nl-BE"/>
              </w:rPr>
              <w:t>Conversion in US</w:t>
            </w:r>
          </w:p>
        </w:tc>
      </w:tr>
      <w:tr w:rsidR="00731450" w:rsidRPr="0060246A" w14:paraId="7EA96D18" w14:textId="77777777" w:rsidTr="009642CA">
        <w:tc>
          <w:tcPr>
            <w:tcW w:w="3227" w:type="dxa"/>
            <w:tcMar>
              <w:top w:w="0" w:type="dxa"/>
              <w:bottom w:w="0" w:type="dxa"/>
            </w:tcMar>
            <w:vAlign w:val="center"/>
          </w:tcPr>
          <w:p w14:paraId="650D9853" w14:textId="77777777" w:rsidR="00731450" w:rsidRPr="00451780" w:rsidRDefault="00731450" w:rsidP="009642CA">
            <w:r w:rsidRPr="00451780">
              <w:t>Sampling objective</w:t>
            </w:r>
          </w:p>
        </w:tc>
        <w:tc>
          <w:tcPr>
            <w:tcW w:w="6273" w:type="dxa"/>
            <w:tcMar>
              <w:top w:w="0" w:type="dxa"/>
              <w:bottom w:w="0" w:type="dxa"/>
            </w:tcMar>
            <w:vAlign w:val="center"/>
          </w:tcPr>
          <w:p w14:paraId="55998C55" w14:textId="7CC147D9" w:rsidR="00731450" w:rsidRPr="00451780" w:rsidRDefault="00731450" w:rsidP="009642CA">
            <w:pPr>
              <w:rPr>
                <w:lang w:eastAsia="nl-BE"/>
              </w:rPr>
            </w:pPr>
            <w:r w:rsidRPr="00451780">
              <w:t>The objective of the sampling effort is to obtain reliable data for the US</w:t>
            </w:r>
            <w:r w:rsidR="00A749C6">
              <w:t xml:space="preserve">, </w:t>
            </w:r>
            <w:r w:rsidR="00B3662F">
              <w:t>CMS</w:t>
            </w:r>
            <w:r w:rsidR="00A749C6">
              <w:t xml:space="preserve"> </w:t>
            </w:r>
            <w:r w:rsidR="00045363">
              <w:t xml:space="preserve">and </w:t>
            </w:r>
            <w:r w:rsidR="007F18CD">
              <w:t>PFT.</w:t>
            </w:r>
          </w:p>
        </w:tc>
      </w:tr>
      <w:tr w:rsidR="00731450" w:rsidRPr="0060246A" w14:paraId="676B99DB" w14:textId="77777777" w:rsidTr="009642CA">
        <w:tc>
          <w:tcPr>
            <w:tcW w:w="3227" w:type="dxa"/>
            <w:tcMar>
              <w:top w:w="0" w:type="dxa"/>
              <w:bottom w:w="0" w:type="dxa"/>
            </w:tcMar>
            <w:vAlign w:val="center"/>
          </w:tcPr>
          <w:p w14:paraId="44CB3837" w14:textId="77777777" w:rsidR="00731450" w:rsidRPr="00451780" w:rsidRDefault="00731450" w:rsidP="009642CA">
            <w:r w:rsidRPr="00451780">
              <w:t>Field Measurement Objectives and Data to be collected</w:t>
            </w:r>
          </w:p>
        </w:tc>
        <w:tc>
          <w:tcPr>
            <w:tcW w:w="6273" w:type="dxa"/>
            <w:tcMar>
              <w:top w:w="0" w:type="dxa"/>
              <w:bottom w:w="0" w:type="dxa"/>
            </w:tcMar>
            <w:vAlign w:val="center"/>
          </w:tcPr>
          <w:p w14:paraId="4338719E" w14:textId="1DEE3BBB" w:rsidR="00731450" w:rsidRPr="00451780" w:rsidRDefault="00731450" w:rsidP="009642CA">
            <w:pPr>
              <w:rPr>
                <w:lang w:eastAsia="nl-BE"/>
              </w:rPr>
            </w:pPr>
            <w:r w:rsidRPr="00451780">
              <w:t>The survey will consist of household visit in random selected end-users to collect</w:t>
            </w:r>
            <w:r w:rsidR="005A056A">
              <w:t xml:space="preserve"> (1) for US:</w:t>
            </w:r>
            <w:r w:rsidRPr="00451780">
              <w:t xml:space="preserve"> usage data</w:t>
            </w:r>
            <w:r w:rsidR="00B3662F">
              <w:t xml:space="preserve"> and </w:t>
            </w:r>
            <w:r w:rsidR="005A056A">
              <w:t xml:space="preserve">(2) for CMS: </w:t>
            </w:r>
            <w:r w:rsidR="00083A34" w:rsidRPr="00451780">
              <w:t>the impact of the program on sustainable development (SD) and on GHG emission modalities, such as fossil and fuel wood consumption and manure management practices</w:t>
            </w:r>
            <w:r w:rsidR="00B61466">
              <w:t xml:space="preserve">; and (3) </w:t>
            </w:r>
            <w:r w:rsidR="00587A3E">
              <w:t xml:space="preserve">for PFT: to measure the amount of biomass/charcoal </w:t>
            </w:r>
            <w:r w:rsidR="00C6582F">
              <w:t>use beside biogas.</w:t>
            </w:r>
          </w:p>
        </w:tc>
      </w:tr>
      <w:tr w:rsidR="00731450" w:rsidRPr="0060246A" w14:paraId="68B947FF" w14:textId="77777777" w:rsidTr="009642CA">
        <w:tc>
          <w:tcPr>
            <w:tcW w:w="3227" w:type="dxa"/>
            <w:tcMar>
              <w:top w:w="0" w:type="dxa"/>
              <w:bottom w:w="0" w:type="dxa"/>
            </w:tcMar>
            <w:vAlign w:val="center"/>
          </w:tcPr>
          <w:p w14:paraId="25FA5022" w14:textId="77777777" w:rsidR="00731450" w:rsidRPr="00451780" w:rsidRDefault="00731450" w:rsidP="009642CA">
            <w:r w:rsidRPr="00451780">
              <w:t>Target Population and Sampling Frame</w:t>
            </w:r>
          </w:p>
        </w:tc>
        <w:tc>
          <w:tcPr>
            <w:tcW w:w="6273" w:type="dxa"/>
            <w:tcMar>
              <w:top w:w="0" w:type="dxa"/>
              <w:bottom w:w="0" w:type="dxa"/>
            </w:tcMar>
            <w:vAlign w:val="center"/>
          </w:tcPr>
          <w:p w14:paraId="0EE0FF92" w14:textId="77777777" w:rsidR="00731450" w:rsidRPr="00451780" w:rsidRDefault="00731450" w:rsidP="009642CA">
            <w:pPr>
              <w:rPr>
                <w:lang w:eastAsia="nl-BE"/>
              </w:rPr>
            </w:pPr>
            <w:r w:rsidRPr="00451780">
              <w:t>The sampling frame will be drawn from the database of each age group</w:t>
            </w:r>
          </w:p>
        </w:tc>
      </w:tr>
      <w:tr w:rsidR="00731450" w:rsidRPr="0060246A" w14:paraId="5C8B5DC9" w14:textId="77777777" w:rsidTr="009642CA">
        <w:tc>
          <w:tcPr>
            <w:tcW w:w="3227" w:type="dxa"/>
            <w:tcMar>
              <w:top w:w="0" w:type="dxa"/>
              <w:bottom w:w="0" w:type="dxa"/>
            </w:tcMar>
            <w:vAlign w:val="center"/>
          </w:tcPr>
          <w:p w14:paraId="270BF82D" w14:textId="77777777" w:rsidR="00731450" w:rsidRPr="00451780" w:rsidRDefault="00731450" w:rsidP="009642CA">
            <w:r w:rsidRPr="00451780">
              <w:t>Sampling method (approach)</w:t>
            </w:r>
          </w:p>
        </w:tc>
        <w:tc>
          <w:tcPr>
            <w:tcW w:w="6273" w:type="dxa"/>
            <w:tcMar>
              <w:top w:w="0" w:type="dxa"/>
              <w:bottom w:w="0" w:type="dxa"/>
            </w:tcMar>
            <w:vAlign w:val="center"/>
          </w:tcPr>
          <w:p w14:paraId="113C9777" w14:textId="651881BF" w:rsidR="00731450" w:rsidRPr="00451780" w:rsidRDefault="005A056A" w:rsidP="009642CA">
            <w:pPr>
              <w:rPr>
                <w:lang w:eastAsia="nl-BE"/>
              </w:rPr>
            </w:pPr>
            <w:r>
              <w:rPr>
                <w:lang w:eastAsia="nl-BE"/>
              </w:rPr>
              <w:t xml:space="preserve">Please refer to the </w:t>
            </w:r>
            <w:r w:rsidR="007A7996">
              <w:rPr>
                <w:lang w:eastAsia="nl-BE"/>
              </w:rPr>
              <w:t xml:space="preserve">sample size and sample selection </w:t>
            </w:r>
            <w:r w:rsidR="00943902">
              <w:rPr>
                <w:lang w:eastAsia="nl-BE"/>
              </w:rPr>
              <w:t>sections above.</w:t>
            </w:r>
          </w:p>
        </w:tc>
      </w:tr>
      <w:tr w:rsidR="00731450" w:rsidRPr="0060246A" w14:paraId="306DD61E" w14:textId="77777777" w:rsidTr="009642CA">
        <w:tc>
          <w:tcPr>
            <w:tcW w:w="3227" w:type="dxa"/>
            <w:tcMar>
              <w:top w:w="0" w:type="dxa"/>
              <w:bottom w:w="0" w:type="dxa"/>
            </w:tcMar>
            <w:vAlign w:val="center"/>
          </w:tcPr>
          <w:p w14:paraId="6999D2A4" w14:textId="77777777" w:rsidR="00731450" w:rsidRPr="00451780" w:rsidRDefault="00731450" w:rsidP="009642CA">
            <w:r w:rsidRPr="00451780">
              <w:t>Implementation</w:t>
            </w:r>
          </w:p>
        </w:tc>
        <w:tc>
          <w:tcPr>
            <w:tcW w:w="6273" w:type="dxa"/>
            <w:tcMar>
              <w:top w:w="0" w:type="dxa"/>
              <w:bottom w:w="0" w:type="dxa"/>
            </w:tcMar>
            <w:vAlign w:val="center"/>
          </w:tcPr>
          <w:p w14:paraId="4D32C9A0" w14:textId="7FFDECD3" w:rsidR="00731450" w:rsidRPr="00451780" w:rsidRDefault="00731450" w:rsidP="009642CA">
            <w:pPr>
              <w:rPr>
                <w:lang w:eastAsia="nl-BE"/>
              </w:rPr>
            </w:pPr>
            <w:r w:rsidRPr="00451780">
              <w:rPr>
                <w:lang w:eastAsia="nl-BE"/>
              </w:rPr>
              <w:t>The US</w:t>
            </w:r>
            <w:r w:rsidR="00C6582F">
              <w:rPr>
                <w:lang w:eastAsia="nl-BE"/>
              </w:rPr>
              <w:t>,</w:t>
            </w:r>
            <w:r w:rsidR="005D0116">
              <w:rPr>
                <w:lang w:eastAsia="nl-BE"/>
              </w:rPr>
              <w:t xml:space="preserve"> CMS</w:t>
            </w:r>
            <w:r w:rsidR="00C6582F">
              <w:rPr>
                <w:lang w:eastAsia="nl-BE"/>
              </w:rPr>
              <w:t xml:space="preserve"> and </w:t>
            </w:r>
            <w:r w:rsidR="00C46825">
              <w:rPr>
                <w:lang w:eastAsia="nl-BE"/>
              </w:rPr>
              <w:t>PFT</w:t>
            </w:r>
            <w:r w:rsidR="005D0116">
              <w:rPr>
                <w:lang w:eastAsia="nl-BE"/>
              </w:rPr>
              <w:t xml:space="preserve"> were</w:t>
            </w:r>
            <w:r w:rsidRPr="00451780">
              <w:rPr>
                <w:lang w:eastAsia="nl-BE"/>
              </w:rPr>
              <w:t xml:space="preserve"> executed </w:t>
            </w:r>
            <w:r w:rsidR="005D0116">
              <w:rPr>
                <w:lang w:eastAsia="nl-BE"/>
              </w:rPr>
              <w:t xml:space="preserve">concurrently </w:t>
            </w:r>
            <w:r w:rsidRPr="00451780">
              <w:rPr>
                <w:lang w:eastAsia="nl-BE"/>
              </w:rPr>
              <w:t xml:space="preserve">in </w:t>
            </w:r>
            <w:r w:rsidR="000F5257">
              <w:rPr>
                <w:lang w:eastAsia="nl-BE"/>
              </w:rPr>
              <w:t>February</w:t>
            </w:r>
            <w:r w:rsidRPr="0043243B">
              <w:rPr>
                <w:lang w:eastAsia="nl-BE"/>
              </w:rPr>
              <w:t xml:space="preserve"> </w:t>
            </w:r>
            <w:r w:rsidR="005D0116">
              <w:rPr>
                <w:lang w:eastAsia="nl-BE"/>
              </w:rPr>
              <w:t xml:space="preserve">and </w:t>
            </w:r>
            <w:r w:rsidR="003A6409" w:rsidRPr="0043243B">
              <w:rPr>
                <w:lang w:eastAsia="nl-BE"/>
              </w:rPr>
              <w:t xml:space="preserve">March </w:t>
            </w:r>
            <w:r w:rsidRPr="0043243B">
              <w:rPr>
                <w:lang w:eastAsia="nl-BE"/>
              </w:rPr>
              <w:t>202</w:t>
            </w:r>
            <w:r w:rsidR="003E3E08">
              <w:rPr>
                <w:lang w:eastAsia="nl-BE"/>
              </w:rPr>
              <w:t>4</w:t>
            </w:r>
            <w:r w:rsidRPr="0043243B">
              <w:rPr>
                <w:lang w:eastAsia="nl-BE"/>
              </w:rPr>
              <w:t xml:space="preserve"> by</w:t>
            </w:r>
            <w:r w:rsidR="000F5257">
              <w:rPr>
                <w:lang w:eastAsia="nl-BE"/>
              </w:rPr>
              <w:t xml:space="preserve"> ACS</w:t>
            </w:r>
            <w:r w:rsidR="00270D5F">
              <w:rPr>
                <w:lang w:eastAsia="nl-BE"/>
              </w:rPr>
              <w:t>, consulting company</w:t>
            </w:r>
            <w:r w:rsidRPr="00451780">
              <w:rPr>
                <w:lang w:eastAsia="nl-BE"/>
              </w:rPr>
              <w:t xml:space="preserve"> under </w:t>
            </w:r>
            <w:r w:rsidR="00270D5F">
              <w:rPr>
                <w:lang w:eastAsia="nl-BE"/>
              </w:rPr>
              <w:t xml:space="preserve">the </w:t>
            </w:r>
            <w:r w:rsidRPr="00451780">
              <w:rPr>
                <w:lang w:eastAsia="nl-BE"/>
              </w:rPr>
              <w:t>supervision of NBP</w:t>
            </w:r>
            <w:r w:rsidR="00270D5F">
              <w:rPr>
                <w:lang w:eastAsia="nl-BE"/>
              </w:rPr>
              <w:t>’s carbon expert.</w:t>
            </w:r>
          </w:p>
        </w:tc>
      </w:tr>
      <w:tr w:rsidR="00731450" w:rsidRPr="0060246A" w14:paraId="22CDE4CB" w14:textId="77777777" w:rsidTr="009642CA">
        <w:tc>
          <w:tcPr>
            <w:tcW w:w="3227" w:type="dxa"/>
            <w:tcMar>
              <w:top w:w="0" w:type="dxa"/>
              <w:bottom w:w="0" w:type="dxa"/>
            </w:tcMar>
            <w:vAlign w:val="center"/>
          </w:tcPr>
          <w:p w14:paraId="00BC1252" w14:textId="77777777" w:rsidR="00731450" w:rsidRPr="00451780" w:rsidRDefault="00731450" w:rsidP="009642CA">
            <w:r w:rsidRPr="00451780">
              <w:t>Desired Precision/Expected Variance and Sample Size</w:t>
            </w:r>
          </w:p>
          <w:p w14:paraId="4A1789F6" w14:textId="77777777" w:rsidR="00731450" w:rsidRPr="00451780" w:rsidRDefault="00731450" w:rsidP="009642CA"/>
        </w:tc>
        <w:tc>
          <w:tcPr>
            <w:tcW w:w="6273" w:type="dxa"/>
            <w:tcMar>
              <w:top w:w="0" w:type="dxa"/>
              <w:bottom w:w="0" w:type="dxa"/>
            </w:tcMar>
            <w:vAlign w:val="center"/>
          </w:tcPr>
          <w:p w14:paraId="041488B9" w14:textId="52B855C5" w:rsidR="00731450" w:rsidRPr="00451780" w:rsidRDefault="00731450" w:rsidP="009642CA">
            <w:pPr>
              <w:rPr>
                <w:lang w:eastAsia="nl-BE"/>
              </w:rPr>
            </w:pPr>
            <w:r w:rsidRPr="00451780">
              <w:t xml:space="preserve">The minimum total sample size is 100, with at least 30 samples for project technologies of each age being credited. The applied methodology does not prescribe a desired precision. </w:t>
            </w:r>
            <w:r w:rsidR="00220989">
              <w:t xml:space="preserve">However, the total sample size is much larger than 100, see </w:t>
            </w:r>
            <w:r w:rsidR="008C7B41">
              <w:fldChar w:fldCharType="begin"/>
            </w:r>
            <w:r w:rsidR="008C7B41">
              <w:instrText xml:space="preserve"> REF _Ref135298306 \h </w:instrText>
            </w:r>
            <w:r w:rsidR="008C7B41">
              <w:fldChar w:fldCharType="separate"/>
            </w:r>
            <w:r w:rsidR="008C7B41" w:rsidRPr="0060246A">
              <w:t xml:space="preserve">Table </w:t>
            </w:r>
            <w:r w:rsidR="008C7B41">
              <w:rPr>
                <w:noProof/>
              </w:rPr>
              <w:t>8</w:t>
            </w:r>
            <w:r w:rsidR="008C7B41">
              <w:fldChar w:fldCharType="end"/>
            </w:r>
            <w:r w:rsidR="00974C38">
              <w:t xml:space="preserve"> </w:t>
            </w:r>
            <w:r w:rsidR="00220989">
              <w:t xml:space="preserve">for details. </w:t>
            </w:r>
          </w:p>
        </w:tc>
      </w:tr>
      <w:tr w:rsidR="00731450" w:rsidRPr="0060246A" w14:paraId="17AF769E" w14:textId="77777777" w:rsidTr="009642CA">
        <w:tc>
          <w:tcPr>
            <w:tcW w:w="3227" w:type="dxa"/>
            <w:tcMar>
              <w:top w:w="0" w:type="dxa"/>
              <w:bottom w:w="0" w:type="dxa"/>
            </w:tcMar>
            <w:vAlign w:val="center"/>
          </w:tcPr>
          <w:p w14:paraId="4FCF1371" w14:textId="77777777" w:rsidR="00731450" w:rsidRPr="00451780" w:rsidRDefault="00731450" w:rsidP="009642CA">
            <w:pPr>
              <w:rPr>
                <w:iCs/>
                <w:color w:val="000000"/>
              </w:rPr>
            </w:pPr>
            <w:r w:rsidRPr="00451780">
              <w:t>Procedures for Administering Data Collection and Minimizing Non-Sampling Errors</w:t>
            </w:r>
          </w:p>
        </w:tc>
        <w:tc>
          <w:tcPr>
            <w:tcW w:w="6273" w:type="dxa"/>
            <w:tcMar>
              <w:top w:w="0" w:type="dxa"/>
              <w:bottom w:w="0" w:type="dxa"/>
            </w:tcMar>
            <w:vAlign w:val="center"/>
          </w:tcPr>
          <w:p w14:paraId="5629ABC5" w14:textId="0B68016C" w:rsidR="00731450" w:rsidRPr="00451780" w:rsidRDefault="00731450" w:rsidP="009642CA">
            <w:r w:rsidRPr="00451780">
              <w:t xml:space="preserve">The survey was executed </w:t>
            </w:r>
            <w:r w:rsidR="0009006B">
              <w:t>ACS’s enumerator who has more than three year</w:t>
            </w:r>
            <w:r w:rsidR="007A26FB">
              <w:t>s</w:t>
            </w:r>
            <w:r w:rsidR="0009006B">
              <w:t xml:space="preserve"> </w:t>
            </w:r>
            <w:r w:rsidR="004E275F">
              <w:t>up to over ten year</w:t>
            </w:r>
            <w:r w:rsidR="00943902">
              <w:t>s</w:t>
            </w:r>
            <w:r w:rsidR="004E275F">
              <w:t xml:space="preserve"> </w:t>
            </w:r>
            <w:r w:rsidR="0009006B">
              <w:t xml:space="preserve">of </w:t>
            </w:r>
            <w:r w:rsidR="007A26FB">
              <w:t>the same or similar survey.</w:t>
            </w:r>
          </w:p>
        </w:tc>
      </w:tr>
    </w:tbl>
    <w:p w14:paraId="41663AE7" w14:textId="77777777" w:rsidR="00731450" w:rsidRPr="0060246A" w:rsidRDefault="00731450" w:rsidP="00731450"/>
    <w:p w14:paraId="3117804F" w14:textId="2EC04923" w:rsidR="00873E69" w:rsidRDefault="00873E69" w:rsidP="00220989">
      <w:pPr>
        <w:jc w:val="both"/>
      </w:pPr>
      <w:r>
        <w:t>Implementation of usage guideline 2.0 is demonstrated in the table below</w:t>
      </w:r>
      <w:r w:rsidR="00F5305F">
        <w:t>:</w:t>
      </w:r>
    </w:p>
    <w:p w14:paraId="0CF75EC0" w14:textId="77777777" w:rsidR="00873E69" w:rsidRDefault="00873E69" w:rsidP="00220989">
      <w:pPr>
        <w:jc w:val="both"/>
        <w:rPr>
          <w:lang w:bidi="km-KH"/>
        </w:rPr>
      </w:pPr>
    </w:p>
    <w:tbl>
      <w:tblPr>
        <w:tblStyle w:val="TableGrid"/>
        <w:tblW w:w="5000" w:type="pct"/>
        <w:tblLook w:val="04A0" w:firstRow="1" w:lastRow="0" w:firstColumn="1" w:lastColumn="0" w:noHBand="0" w:noVBand="1"/>
      </w:tblPr>
      <w:tblGrid>
        <w:gridCol w:w="2024"/>
        <w:gridCol w:w="4361"/>
        <w:gridCol w:w="3237"/>
      </w:tblGrid>
      <w:tr w:rsidR="00873E69" w14:paraId="2A73AF7B" w14:textId="77777777" w:rsidTr="00F7613F">
        <w:tc>
          <w:tcPr>
            <w:tcW w:w="1052" w:type="pct"/>
            <w:tcBorders>
              <w:top w:val="single" w:sz="4" w:space="0" w:color="auto"/>
              <w:left w:val="single" w:sz="4" w:space="0" w:color="auto"/>
              <w:bottom w:val="single" w:sz="4" w:space="0" w:color="auto"/>
              <w:right w:val="single" w:sz="4" w:space="0" w:color="auto"/>
            </w:tcBorders>
            <w:hideMark/>
          </w:tcPr>
          <w:p w14:paraId="523E42CB" w14:textId="77777777" w:rsidR="00873E69" w:rsidRDefault="00873E69" w:rsidP="00E47F39">
            <w:pPr>
              <w:rPr>
                <w:b/>
                <w:bCs/>
              </w:rPr>
            </w:pPr>
            <w:r>
              <w:rPr>
                <w:b/>
                <w:bCs/>
              </w:rPr>
              <w:t xml:space="preserve">Mandatory requirements </w:t>
            </w:r>
          </w:p>
        </w:tc>
        <w:tc>
          <w:tcPr>
            <w:tcW w:w="2266" w:type="pct"/>
            <w:tcBorders>
              <w:top w:val="single" w:sz="4" w:space="0" w:color="auto"/>
              <w:left w:val="single" w:sz="4" w:space="0" w:color="auto"/>
              <w:bottom w:val="single" w:sz="4" w:space="0" w:color="auto"/>
              <w:right w:val="single" w:sz="4" w:space="0" w:color="auto"/>
            </w:tcBorders>
            <w:hideMark/>
          </w:tcPr>
          <w:p w14:paraId="3995468E" w14:textId="77777777" w:rsidR="00873E69" w:rsidRDefault="00873E69" w:rsidP="00E47F39">
            <w:pPr>
              <w:rPr>
                <w:b/>
                <w:bCs/>
              </w:rPr>
            </w:pPr>
            <w:r>
              <w:rPr>
                <w:b/>
                <w:bCs/>
              </w:rPr>
              <w:t>Definition</w:t>
            </w:r>
          </w:p>
        </w:tc>
        <w:tc>
          <w:tcPr>
            <w:tcW w:w="1682" w:type="pct"/>
            <w:tcBorders>
              <w:top w:val="single" w:sz="4" w:space="0" w:color="auto"/>
              <w:left w:val="single" w:sz="4" w:space="0" w:color="auto"/>
              <w:bottom w:val="single" w:sz="4" w:space="0" w:color="auto"/>
              <w:right w:val="single" w:sz="4" w:space="0" w:color="auto"/>
            </w:tcBorders>
          </w:tcPr>
          <w:p w14:paraId="2EC08323" w14:textId="77777777" w:rsidR="00873E69" w:rsidRDefault="00873E69" w:rsidP="00E47F39">
            <w:pPr>
              <w:rPr>
                <w:b/>
                <w:bCs/>
              </w:rPr>
            </w:pPr>
            <w:r>
              <w:rPr>
                <w:b/>
                <w:bCs/>
              </w:rPr>
              <w:t>Implementation</w:t>
            </w:r>
          </w:p>
        </w:tc>
      </w:tr>
      <w:tr w:rsidR="00873E69" w14:paraId="5EED16EE" w14:textId="77777777" w:rsidTr="00F7613F">
        <w:tc>
          <w:tcPr>
            <w:tcW w:w="1052" w:type="pct"/>
            <w:tcBorders>
              <w:top w:val="single" w:sz="4" w:space="0" w:color="auto"/>
              <w:left w:val="single" w:sz="4" w:space="0" w:color="auto"/>
              <w:bottom w:val="single" w:sz="4" w:space="0" w:color="auto"/>
              <w:right w:val="single" w:sz="4" w:space="0" w:color="auto"/>
            </w:tcBorders>
            <w:hideMark/>
          </w:tcPr>
          <w:p w14:paraId="331FCC63" w14:textId="77777777" w:rsidR="00873E69" w:rsidRDefault="00873E69" w:rsidP="00E47F39">
            <w:r>
              <w:t xml:space="preserve">Define use and </w:t>
            </w:r>
            <w:proofErr w:type="spellStart"/>
            <w:proofErr w:type="gramStart"/>
            <w:r>
              <w:t>non use</w:t>
            </w:r>
            <w:proofErr w:type="spellEnd"/>
            <w:proofErr w:type="gramEnd"/>
          </w:p>
        </w:tc>
        <w:tc>
          <w:tcPr>
            <w:tcW w:w="2266" w:type="pct"/>
            <w:tcBorders>
              <w:top w:val="single" w:sz="4" w:space="0" w:color="auto"/>
              <w:left w:val="single" w:sz="4" w:space="0" w:color="auto"/>
              <w:bottom w:val="single" w:sz="4" w:space="0" w:color="auto"/>
              <w:right w:val="single" w:sz="4" w:space="0" w:color="auto"/>
            </w:tcBorders>
          </w:tcPr>
          <w:p w14:paraId="65F0CF79" w14:textId="77777777" w:rsidR="00873E69" w:rsidRPr="00292D86" w:rsidRDefault="00873E69" w:rsidP="00E47F39">
            <w:pPr>
              <w:rPr>
                <w:color w:val="auto"/>
                <w:lang w:bidi="km-KH"/>
              </w:rPr>
            </w:pPr>
            <w:r w:rsidRPr="00292D86">
              <w:rPr>
                <w:color w:val="auto"/>
              </w:rPr>
              <w:t>Use = using biogas at least once daily</w:t>
            </w:r>
          </w:p>
          <w:p w14:paraId="6254492B" w14:textId="77777777" w:rsidR="00873E69" w:rsidRDefault="00873E69" w:rsidP="00E47F39"/>
          <w:p w14:paraId="5687EC42" w14:textId="77777777" w:rsidR="00873E69" w:rsidRDefault="00873E69" w:rsidP="00E47F39">
            <w:r>
              <w:t xml:space="preserve">Non-use is defined as a period without using biogas. Monitored will be the ‘down-time’ of biogas plants, thus in case there are periods without biogas due to lack of feeding, technical issues or other reasons. </w:t>
            </w:r>
          </w:p>
          <w:p w14:paraId="3173CCF6" w14:textId="5D95A9C1" w:rsidR="00873E69" w:rsidRDefault="00873E69" w:rsidP="00E47F39"/>
        </w:tc>
        <w:tc>
          <w:tcPr>
            <w:tcW w:w="1682" w:type="pct"/>
            <w:tcBorders>
              <w:top w:val="single" w:sz="4" w:space="0" w:color="auto"/>
              <w:left w:val="single" w:sz="4" w:space="0" w:color="auto"/>
              <w:bottom w:val="single" w:sz="4" w:space="0" w:color="auto"/>
              <w:right w:val="single" w:sz="4" w:space="0" w:color="auto"/>
            </w:tcBorders>
          </w:tcPr>
          <w:p w14:paraId="428AB922" w14:textId="35C742D4" w:rsidR="00873E69" w:rsidRDefault="00873E69" w:rsidP="00E47F39">
            <w:r>
              <w:t>Biodigester usage, non-usage, and temporarily non-usage has been monitored the usage survey</w:t>
            </w:r>
          </w:p>
        </w:tc>
      </w:tr>
      <w:tr w:rsidR="00873E69" w14:paraId="61BDF4D7" w14:textId="77777777" w:rsidTr="00F7613F">
        <w:tc>
          <w:tcPr>
            <w:tcW w:w="1052" w:type="pct"/>
            <w:tcBorders>
              <w:top w:val="single" w:sz="4" w:space="0" w:color="auto"/>
              <w:left w:val="single" w:sz="4" w:space="0" w:color="auto"/>
              <w:bottom w:val="single" w:sz="4" w:space="0" w:color="auto"/>
              <w:right w:val="single" w:sz="4" w:space="0" w:color="auto"/>
            </w:tcBorders>
            <w:hideMark/>
          </w:tcPr>
          <w:p w14:paraId="48959089" w14:textId="77777777" w:rsidR="00873E69" w:rsidRDefault="00873E69" w:rsidP="00E47F39">
            <w:r>
              <w:t>In person household usage survey</w:t>
            </w:r>
          </w:p>
        </w:tc>
        <w:tc>
          <w:tcPr>
            <w:tcW w:w="2266" w:type="pct"/>
            <w:tcBorders>
              <w:top w:val="single" w:sz="4" w:space="0" w:color="auto"/>
              <w:left w:val="single" w:sz="4" w:space="0" w:color="auto"/>
              <w:bottom w:val="single" w:sz="4" w:space="0" w:color="auto"/>
              <w:right w:val="single" w:sz="4" w:space="0" w:color="auto"/>
            </w:tcBorders>
            <w:hideMark/>
          </w:tcPr>
          <w:p w14:paraId="2CD6BD13" w14:textId="77777777" w:rsidR="00873E69" w:rsidRDefault="00873E69" w:rsidP="00E47F39">
            <w:r>
              <w:t>The project developer shall carry out an in-person usage survey to determine the project technology use. The sampling will follow the guidance in the applied methodology. In addition, the usage survey will cover:</w:t>
            </w:r>
          </w:p>
          <w:p w14:paraId="45204B8F" w14:textId="77777777" w:rsidR="00873E69" w:rsidRDefault="00873E69" w:rsidP="00873E69">
            <w:pPr>
              <w:pStyle w:val="ListParagraph"/>
              <w:numPr>
                <w:ilvl w:val="0"/>
                <w:numId w:val="35"/>
              </w:numPr>
              <w:spacing w:line="240" w:lineRule="auto"/>
              <w:jc w:val="both"/>
            </w:pPr>
            <w:r>
              <w:t xml:space="preserve">Kitchen observations to </w:t>
            </w:r>
            <w:proofErr w:type="gramStart"/>
            <w:r>
              <w:t>asses</w:t>
            </w:r>
            <w:proofErr w:type="gramEnd"/>
            <w:r>
              <w:t xml:space="preserve"> if the technology is indeed used</w:t>
            </w:r>
          </w:p>
          <w:p w14:paraId="02FF75A2" w14:textId="77777777" w:rsidR="00873E69" w:rsidRDefault="00873E69" w:rsidP="00873E69">
            <w:pPr>
              <w:pStyle w:val="ListParagraph"/>
              <w:numPr>
                <w:ilvl w:val="0"/>
                <w:numId w:val="35"/>
              </w:numPr>
              <w:spacing w:line="240" w:lineRule="auto"/>
              <w:jc w:val="both"/>
            </w:pPr>
            <w:r>
              <w:t>Interview with the main cook or a person frequently involved in cooking. In case the main cook is not available, it is permissible to follow up with phone calls to confirm collected data from other household members</w:t>
            </w:r>
          </w:p>
          <w:p w14:paraId="1D5082AC" w14:textId="77777777" w:rsidR="00873E69" w:rsidRDefault="00873E69" w:rsidP="00873E69">
            <w:pPr>
              <w:pStyle w:val="ListParagraph"/>
              <w:numPr>
                <w:ilvl w:val="0"/>
                <w:numId w:val="35"/>
              </w:numPr>
              <w:spacing w:line="240" w:lineRule="auto"/>
              <w:jc w:val="both"/>
            </w:pPr>
            <w:proofErr w:type="spellStart"/>
            <w:proofErr w:type="gramStart"/>
            <w:r>
              <w:t>Photo’s</w:t>
            </w:r>
            <w:proofErr w:type="spellEnd"/>
            <w:proofErr w:type="gramEnd"/>
            <w:r>
              <w:t xml:space="preserve"> of cooking areas (only after consent is obtained)</w:t>
            </w:r>
          </w:p>
          <w:p w14:paraId="34B1CA84" w14:textId="77777777" w:rsidR="00873E69" w:rsidRDefault="00873E69" w:rsidP="00873E69">
            <w:pPr>
              <w:pStyle w:val="ListParagraph"/>
              <w:numPr>
                <w:ilvl w:val="0"/>
                <w:numId w:val="35"/>
              </w:numPr>
              <w:spacing w:line="240" w:lineRule="auto"/>
              <w:jc w:val="both"/>
            </w:pPr>
            <w:r>
              <w:t>GPS coordinates collection</w:t>
            </w:r>
          </w:p>
        </w:tc>
        <w:tc>
          <w:tcPr>
            <w:tcW w:w="1682" w:type="pct"/>
            <w:tcBorders>
              <w:top w:val="single" w:sz="4" w:space="0" w:color="auto"/>
              <w:left w:val="single" w:sz="4" w:space="0" w:color="auto"/>
              <w:bottom w:val="single" w:sz="4" w:space="0" w:color="auto"/>
              <w:right w:val="single" w:sz="4" w:space="0" w:color="auto"/>
            </w:tcBorders>
          </w:tcPr>
          <w:p w14:paraId="23B3061E" w14:textId="77777777" w:rsidR="00873E69" w:rsidRDefault="00873E69" w:rsidP="00E47F39">
            <w:r>
              <w:t>Kitchen observations took place and are recorded.</w:t>
            </w:r>
          </w:p>
          <w:p w14:paraId="25FE7069" w14:textId="77777777" w:rsidR="00873E69" w:rsidRDefault="00873E69" w:rsidP="00E47F39"/>
          <w:p w14:paraId="2D2B38DF" w14:textId="77777777" w:rsidR="00873E69" w:rsidRDefault="00873E69" w:rsidP="00E47F39">
            <w:r>
              <w:t>The main cook was interviewed each time.</w:t>
            </w:r>
          </w:p>
          <w:p w14:paraId="6E319CD9" w14:textId="77777777" w:rsidR="00873E69" w:rsidRDefault="00873E69" w:rsidP="00E47F39"/>
          <w:p w14:paraId="005B28DF" w14:textId="77777777" w:rsidR="00873E69" w:rsidRDefault="00873E69" w:rsidP="00E47F39">
            <w:r>
              <w:t>Photos of the cooking areas are recorded</w:t>
            </w:r>
          </w:p>
          <w:p w14:paraId="443BA630" w14:textId="77777777" w:rsidR="00873E69" w:rsidRDefault="00873E69" w:rsidP="00E47F39"/>
          <w:p w14:paraId="3F635B9A" w14:textId="77777777" w:rsidR="00873E69" w:rsidRDefault="00873E69" w:rsidP="00E47F39">
            <w:r>
              <w:t>GPS coordinates are standard and included in the excel sheets</w:t>
            </w:r>
          </w:p>
        </w:tc>
      </w:tr>
      <w:tr w:rsidR="00873E69" w14:paraId="742B60AE" w14:textId="77777777" w:rsidTr="00F7613F">
        <w:tc>
          <w:tcPr>
            <w:tcW w:w="1052" w:type="pct"/>
            <w:tcBorders>
              <w:top w:val="single" w:sz="4" w:space="0" w:color="auto"/>
              <w:left w:val="single" w:sz="4" w:space="0" w:color="auto"/>
              <w:bottom w:val="single" w:sz="4" w:space="0" w:color="auto"/>
              <w:right w:val="single" w:sz="4" w:space="0" w:color="auto"/>
            </w:tcBorders>
            <w:hideMark/>
          </w:tcPr>
          <w:p w14:paraId="4F66CA66" w14:textId="77777777" w:rsidR="00873E69" w:rsidRDefault="00873E69" w:rsidP="00E47F39">
            <w:r>
              <w:t>Verification checks</w:t>
            </w:r>
          </w:p>
        </w:tc>
        <w:tc>
          <w:tcPr>
            <w:tcW w:w="2266" w:type="pct"/>
            <w:tcBorders>
              <w:top w:val="single" w:sz="4" w:space="0" w:color="auto"/>
              <w:left w:val="single" w:sz="4" w:space="0" w:color="auto"/>
              <w:bottom w:val="single" w:sz="4" w:space="0" w:color="auto"/>
              <w:right w:val="single" w:sz="4" w:space="0" w:color="auto"/>
            </w:tcBorders>
            <w:hideMark/>
          </w:tcPr>
          <w:p w14:paraId="356F9348" w14:textId="4B3BF0C6" w:rsidR="00873E69" w:rsidRDefault="00873E69" w:rsidP="00E47F39">
            <w:r>
              <w:t xml:space="preserve">The verification checks of survey data shall be performed by the project developer prior to verification by the Verification/Validation Body (VVB). </w:t>
            </w:r>
          </w:p>
        </w:tc>
        <w:tc>
          <w:tcPr>
            <w:tcW w:w="1682" w:type="pct"/>
            <w:tcBorders>
              <w:top w:val="single" w:sz="4" w:space="0" w:color="auto"/>
              <w:left w:val="single" w:sz="4" w:space="0" w:color="auto"/>
              <w:bottom w:val="single" w:sz="4" w:space="0" w:color="auto"/>
              <w:right w:val="single" w:sz="4" w:space="0" w:color="auto"/>
            </w:tcBorders>
          </w:tcPr>
          <w:p w14:paraId="1471FE09" w14:textId="4B73481F" w:rsidR="00873E69" w:rsidRDefault="00A51A68" w:rsidP="00E47F39">
            <w:r>
              <w:t xml:space="preserve">All the data </w:t>
            </w:r>
            <w:r w:rsidR="0038287C">
              <w:t>are</w:t>
            </w:r>
            <w:r>
              <w:t xml:space="preserve"> </w:t>
            </w:r>
            <w:r w:rsidR="00A53D22">
              <w:t xml:space="preserve">verified and </w:t>
            </w:r>
            <w:r>
              <w:t xml:space="preserve">crossed </w:t>
            </w:r>
            <w:r w:rsidR="00583292">
              <w:t>checked</w:t>
            </w:r>
            <w:r>
              <w:t xml:space="preserve"> by field manager </w:t>
            </w:r>
            <w:r w:rsidR="0038287C">
              <w:t xml:space="preserve">for any </w:t>
            </w:r>
            <w:r w:rsidR="00A53D22">
              <w:t>irregular</w:t>
            </w:r>
            <w:r w:rsidR="00A868AC">
              <w:t xml:space="preserve"> data, the enumerator</w:t>
            </w:r>
            <w:r w:rsidR="005711AB">
              <w:t>s</w:t>
            </w:r>
            <w:r w:rsidR="00A868AC">
              <w:t xml:space="preserve"> will be asked and </w:t>
            </w:r>
            <w:r w:rsidR="00DB5454">
              <w:t xml:space="preserve">a follow upcall </w:t>
            </w:r>
            <w:r w:rsidR="00134758">
              <w:t>to</w:t>
            </w:r>
            <w:r w:rsidR="00DB5454">
              <w:t xml:space="preserve"> </w:t>
            </w:r>
            <w:r w:rsidR="00134758">
              <w:t xml:space="preserve">end </w:t>
            </w:r>
            <w:r w:rsidR="00DB5454">
              <w:t xml:space="preserve">user is made. </w:t>
            </w:r>
          </w:p>
        </w:tc>
      </w:tr>
    </w:tbl>
    <w:p w14:paraId="13703216" w14:textId="77777777" w:rsidR="00873E69" w:rsidRDefault="00873E69" w:rsidP="00220989">
      <w:pPr>
        <w:jc w:val="both"/>
      </w:pPr>
    </w:p>
    <w:p w14:paraId="24613663" w14:textId="0B588F4A" w:rsidR="004343A7" w:rsidRDefault="00C6282E" w:rsidP="00220989">
      <w:pPr>
        <w:jc w:val="both"/>
      </w:pPr>
      <w:r w:rsidRPr="005133BC">
        <w:rPr>
          <w:b/>
          <w:lang w:eastAsia="ja-JP"/>
        </w:rPr>
        <w:t>Survey selection and survey teams:</w:t>
      </w:r>
    </w:p>
    <w:p w14:paraId="79B2C0C7" w14:textId="0506A6C3" w:rsidR="00C6282E" w:rsidRDefault="00C6282E" w:rsidP="00220989">
      <w:pPr>
        <w:jc w:val="both"/>
      </w:pPr>
      <w:r w:rsidRPr="005133BC">
        <w:rPr>
          <w:lang w:eastAsia="ja-JP"/>
        </w:rPr>
        <w:t xml:space="preserve">The </w:t>
      </w:r>
      <w:r>
        <w:rPr>
          <w:lang w:eastAsia="ja-JP"/>
        </w:rPr>
        <w:t>ACS</w:t>
      </w:r>
      <w:r w:rsidRPr="005133BC">
        <w:rPr>
          <w:lang w:eastAsia="ja-JP"/>
        </w:rPr>
        <w:t xml:space="preserve"> </w:t>
      </w:r>
      <w:r>
        <w:rPr>
          <w:lang w:eastAsia="ja-JP"/>
        </w:rPr>
        <w:t>Survey</w:t>
      </w:r>
      <w:r w:rsidRPr="005133BC">
        <w:rPr>
          <w:lang w:eastAsia="ja-JP"/>
        </w:rPr>
        <w:t xml:space="preserve"> Team consisted of a lead consultant</w:t>
      </w:r>
      <w:r>
        <w:rPr>
          <w:lang w:eastAsia="ja-JP"/>
        </w:rPr>
        <w:t>, field coordinator</w:t>
      </w:r>
      <w:r w:rsidRPr="005133BC">
        <w:rPr>
          <w:lang w:eastAsia="ja-JP"/>
        </w:rPr>
        <w:t xml:space="preserve"> and </w:t>
      </w:r>
      <w:r>
        <w:rPr>
          <w:lang w:eastAsia="ja-JP"/>
        </w:rPr>
        <w:t>10</w:t>
      </w:r>
      <w:r w:rsidRPr="005133BC">
        <w:rPr>
          <w:lang w:eastAsia="ja-JP"/>
        </w:rPr>
        <w:t xml:space="preserve"> trained and experience</w:t>
      </w:r>
      <w:r>
        <w:rPr>
          <w:lang w:eastAsia="ja-JP"/>
        </w:rPr>
        <w:t>d</w:t>
      </w:r>
      <w:r w:rsidRPr="005133BC">
        <w:rPr>
          <w:lang w:eastAsia="ja-JP"/>
        </w:rPr>
        <w:t xml:space="preserve"> surveyors. </w:t>
      </w:r>
      <w:r w:rsidR="00B54FC9" w:rsidRPr="005133BC">
        <w:t>All</w:t>
      </w:r>
      <w:r w:rsidRPr="005133BC">
        <w:t xml:space="preserve"> the data collectors have extensive experience in interviewing households in the rural areas. </w:t>
      </w:r>
      <w:r>
        <w:t>The field coordinator used to coordinate th</w:t>
      </w:r>
      <w:r w:rsidR="00B54FC9">
        <w:t xml:space="preserve">e US and </w:t>
      </w:r>
      <w:r>
        <w:t>CMS w</w:t>
      </w:r>
      <w:r w:rsidRPr="005133BC">
        <w:t xml:space="preserve">ith good quality of deliverables, while </w:t>
      </w:r>
      <w:r>
        <w:t>the 10 enumerator</w:t>
      </w:r>
      <w:r w:rsidR="00DE121A">
        <w:t>s</w:t>
      </w:r>
      <w:r>
        <w:t xml:space="preserve"> used to conduct similar carbon monitoring survey with the field experience from three to over ten years</w:t>
      </w:r>
      <w:r w:rsidRPr="005133BC">
        <w:rPr>
          <w:lang w:eastAsia="ja-JP"/>
        </w:rPr>
        <w:t>. To ascertain that all surveyors have the same understanding and to update their knowledge on the subject a</w:t>
      </w:r>
      <w:r>
        <w:rPr>
          <w:lang w:eastAsia="ja-JP"/>
        </w:rPr>
        <w:t xml:space="preserve"> three-day</w:t>
      </w:r>
      <w:r w:rsidRPr="005133BC">
        <w:rPr>
          <w:lang w:eastAsia="ja-JP"/>
        </w:rPr>
        <w:t xml:space="preserve"> training was organized, and this included a test in the field. A separate training report and participant list is available at request.</w:t>
      </w:r>
    </w:p>
    <w:p w14:paraId="0AED9965" w14:textId="77777777" w:rsidR="001D5D43" w:rsidRPr="005133BC" w:rsidRDefault="001D5D43" w:rsidP="001D5D43">
      <w:pPr>
        <w:jc w:val="both"/>
        <w:rPr>
          <w:lang w:eastAsia="ja-JP"/>
        </w:rPr>
      </w:pPr>
    </w:p>
    <w:p w14:paraId="58227A4D" w14:textId="7E299671" w:rsidR="001D5D43" w:rsidRPr="006B4DEB" w:rsidRDefault="001D5D43" w:rsidP="001D5D43">
      <w:pPr>
        <w:jc w:val="both"/>
        <w:rPr>
          <w:lang w:eastAsia="ja-JP"/>
        </w:rPr>
      </w:pPr>
      <w:r w:rsidRPr="006B4DEB">
        <w:rPr>
          <w:b/>
          <w:bCs/>
          <w:lang w:eastAsia="ja-JP"/>
        </w:rPr>
        <w:t>Questionnaire:</w:t>
      </w:r>
      <w:r w:rsidRPr="006B4DEB">
        <w:rPr>
          <w:lang w:eastAsia="ja-JP"/>
        </w:rPr>
        <w:t xml:space="preserve"> </w:t>
      </w:r>
      <w:r w:rsidR="00DB618B">
        <w:t>A combined questionnaire</w:t>
      </w:r>
      <w:r w:rsidR="0056001C">
        <w:rPr>
          <w:rStyle w:val="FootnoteReference"/>
        </w:rPr>
        <w:footnoteReference w:id="17"/>
      </w:r>
      <w:r w:rsidR="00DB618B">
        <w:t xml:space="preserve"> for both usage and CMS’s survey</w:t>
      </w:r>
      <w:r w:rsidR="00620B3D">
        <w:t xml:space="preserve"> and </w:t>
      </w:r>
      <w:r w:rsidR="000A3F1D">
        <w:t>PFT data collection sheet</w:t>
      </w:r>
      <w:r w:rsidR="00DB618B">
        <w:t xml:space="preserve"> </w:t>
      </w:r>
      <w:r w:rsidR="00A6215D">
        <w:t>were</w:t>
      </w:r>
      <w:r w:rsidR="00DB618B">
        <w:t xml:space="preserve"> develop</w:t>
      </w:r>
      <w:r w:rsidR="00242F7F">
        <w:t>ed by the carbon consultant, NBP and ACS</w:t>
      </w:r>
      <w:r w:rsidR="00DB618B">
        <w:t xml:space="preserve"> based on last MP usage and CMS questionnaire</w:t>
      </w:r>
      <w:r w:rsidR="00A6215D">
        <w:t xml:space="preserve"> and </w:t>
      </w:r>
      <w:r w:rsidR="00581271">
        <w:t>that of PFT</w:t>
      </w:r>
      <w:r w:rsidR="00DB618B">
        <w:t xml:space="preserve">. </w:t>
      </w:r>
      <w:r w:rsidR="00BC20E1">
        <w:t>Then, t</w:t>
      </w:r>
      <w:r w:rsidR="00DB618B">
        <w:t>he questionnaire</w:t>
      </w:r>
      <w:r w:rsidR="00132B6D">
        <w:t xml:space="preserve"> and PFT data sheet</w:t>
      </w:r>
      <w:r w:rsidR="00DB618B">
        <w:t xml:space="preserve"> w</w:t>
      </w:r>
      <w:r w:rsidR="00132B6D">
        <w:t>ere</w:t>
      </w:r>
      <w:r w:rsidR="00DB618B">
        <w:t xml:space="preserve"> </w:t>
      </w:r>
      <w:r w:rsidR="00BC20E1">
        <w:t xml:space="preserve">put into </w:t>
      </w:r>
      <w:r w:rsidR="00AE4F41">
        <w:t>d</w:t>
      </w:r>
      <w:r w:rsidR="00D44BE4" w:rsidRPr="006B4DEB">
        <w:rPr>
          <w:lang w:eastAsia="ja-JP"/>
        </w:rPr>
        <w:t>igital</w:t>
      </w:r>
      <w:r w:rsidR="00AE4F41">
        <w:rPr>
          <w:lang w:eastAsia="ja-JP"/>
        </w:rPr>
        <w:t xml:space="preserve"> format</w:t>
      </w:r>
      <w:r w:rsidR="00D44BE4" w:rsidRPr="006B4DEB">
        <w:rPr>
          <w:lang w:eastAsia="ja-JP"/>
        </w:rPr>
        <w:t xml:space="preserve"> using the application </w:t>
      </w:r>
      <w:proofErr w:type="spellStart"/>
      <w:r w:rsidR="00D44BE4" w:rsidRPr="006B4DEB">
        <w:rPr>
          <w:lang w:eastAsia="ja-JP"/>
        </w:rPr>
        <w:t>KoBoCollect</w:t>
      </w:r>
      <w:proofErr w:type="spellEnd"/>
      <w:r w:rsidR="00D44BE4">
        <w:t xml:space="preserve"> </w:t>
      </w:r>
      <w:r w:rsidR="00DB618B">
        <w:t>(</w:t>
      </w:r>
      <w:hyperlink r:id="rId48" w:history="1">
        <w:r w:rsidR="00F5305F" w:rsidRPr="0030696B">
          <w:rPr>
            <w:rStyle w:val="Hyperlink"/>
            <w:rFonts w:ascii="Verdana" w:hAnsi="Verdana"/>
            <w:sz w:val="20"/>
          </w:rPr>
          <w:t>https://www.kobotoolbox.org/</w:t>
        </w:r>
      </w:hyperlink>
      <w:r w:rsidR="00F5305F">
        <w:t xml:space="preserve"> </w:t>
      </w:r>
      <w:r w:rsidR="00DB618B">
        <w:t>) for field data collection</w:t>
      </w:r>
      <w:r w:rsidR="005B2F09">
        <w:rPr>
          <w:rStyle w:val="FootnoteReference"/>
        </w:rPr>
        <w:footnoteReference w:id="18"/>
      </w:r>
      <w:r w:rsidRPr="006B4DEB">
        <w:rPr>
          <w:lang w:eastAsia="ja-JP"/>
        </w:rPr>
        <w:t>. The aim of using this method was to improve data collection, data consistency and to reduce costs.  The questionnaire was pilot tested during the</w:t>
      </w:r>
      <w:r w:rsidR="00292CEC">
        <w:rPr>
          <w:lang w:eastAsia="ja-JP"/>
        </w:rPr>
        <w:t xml:space="preserve"> </w:t>
      </w:r>
      <w:r w:rsidRPr="006B4DEB">
        <w:rPr>
          <w:lang w:eastAsia="ja-JP"/>
        </w:rPr>
        <w:t>surveyor training using tablets or mobile phones on which the application was installed. Feedback from the field was used to finalize and improve the questionnaire</w:t>
      </w:r>
      <w:r w:rsidR="009B47F2">
        <w:rPr>
          <w:lang w:eastAsia="ja-JP"/>
        </w:rPr>
        <w:t xml:space="preserve"> and PFT data sheet</w:t>
      </w:r>
      <w:r w:rsidRPr="006B4DEB">
        <w:rPr>
          <w:lang w:eastAsia="ja-JP"/>
        </w:rPr>
        <w:t>. Subsequently, the questionnaire</w:t>
      </w:r>
      <w:r w:rsidR="009B47F2">
        <w:rPr>
          <w:lang w:eastAsia="ja-JP"/>
        </w:rPr>
        <w:t xml:space="preserve"> and data </w:t>
      </w:r>
      <w:r w:rsidR="00B368CF">
        <w:rPr>
          <w:lang w:eastAsia="ja-JP"/>
        </w:rPr>
        <w:t>sheet</w:t>
      </w:r>
      <w:r w:rsidRPr="006B4DEB">
        <w:rPr>
          <w:lang w:eastAsia="ja-JP"/>
        </w:rPr>
        <w:t xml:space="preserve"> w</w:t>
      </w:r>
      <w:r w:rsidR="00B368CF">
        <w:rPr>
          <w:lang w:eastAsia="ja-JP"/>
        </w:rPr>
        <w:t>ere</w:t>
      </w:r>
      <w:r w:rsidRPr="006B4DEB">
        <w:rPr>
          <w:lang w:eastAsia="ja-JP"/>
        </w:rPr>
        <w:t xml:space="preserve"> translated into Khmer.</w:t>
      </w:r>
    </w:p>
    <w:p w14:paraId="34BE40A5" w14:textId="5CAC603C" w:rsidR="004F754F" w:rsidRDefault="004F754F">
      <w:pPr>
        <w:spacing w:line="276" w:lineRule="auto"/>
        <w:contextualSpacing w:val="0"/>
        <w:rPr>
          <w:rFonts w:asciiTheme="majorHAnsi" w:eastAsia="Times New Roman" w:hAnsiTheme="majorHAnsi" w:cs="Arial"/>
          <w:color w:val="auto"/>
          <w:sz w:val="28"/>
          <w:szCs w:val="22"/>
          <w:lang w:val="en-GB" w:eastAsia="en-GB"/>
          <w14:cntxtAlts w14:val="0"/>
        </w:rPr>
      </w:pPr>
      <w:bookmarkStart w:id="80" w:name="_Toc315189228"/>
      <w:bookmarkStart w:id="81" w:name="_Toc317860226"/>
      <w:bookmarkStart w:id="82" w:name="_Toc341474081"/>
      <w:bookmarkStart w:id="83" w:name="_Toc40962779"/>
      <w:bookmarkStart w:id="84" w:name="_Ref47706333"/>
      <w:bookmarkStart w:id="85" w:name="_Ref49860683"/>
    </w:p>
    <w:p w14:paraId="7E3053E5" w14:textId="1B29FC3C" w:rsidR="00816579" w:rsidRPr="00241108" w:rsidRDefault="00816579" w:rsidP="009026D0">
      <w:pPr>
        <w:pStyle w:val="SectionTitle"/>
        <w:spacing w:line="276" w:lineRule="auto"/>
      </w:pPr>
      <w:r w:rsidRPr="00241108">
        <w:t xml:space="preserve">CALCULATION OF </w:t>
      </w:r>
      <w:bookmarkEnd w:id="80"/>
      <w:bookmarkEnd w:id="81"/>
      <w:bookmarkEnd w:id="82"/>
      <w:r w:rsidRPr="00241108">
        <w:t xml:space="preserve">SDG </w:t>
      </w:r>
      <w:r>
        <w:t>IMPACTS</w:t>
      </w:r>
      <w:bookmarkEnd w:id="83"/>
      <w:bookmarkEnd w:id="84"/>
      <w:bookmarkEnd w:id="85"/>
    </w:p>
    <w:p w14:paraId="1F0F7FD0" w14:textId="77777777" w:rsidR="00816579" w:rsidRPr="00241108" w:rsidRDefault="00816579">
      <w:pPr>
        <w:pStyle w:val="SectionList"/>
      </w:pPr>
      <w:bookmarkStart w:id="86" w:name="_Ref315873983"/>
      <w:bookmarkStart w:id="87" w:name="_Ref418095428"/>
      <w:bookmarkStart w:id="88" w:name="_Toc40962780"/>
      <w:r w:rsidRPr="00241108">
        <w:t xml:space="preserve">Calculation of baseline </w:t>
      </w:r>
      <w:bookmarkEnd w:id="86"/>
      <w:bookmarkEnd w:id="87"/>
      <w:r w:rsidRPr="00241108">
        <w:t xml:space="preserve">value or estimation of baseline situation of each SDG </w:t>
      </w:r>
      <w:r>
        <w:t>Impact</w:t>
      </w:r>
      <w:bookmarkEnd w:id="88"/>
    </w:p>
    <w:p w14:paraId="30A71FB6" w14:textId="2128692B" w:rsidR="00816579" w:rsidRDefault="00816579" w:rsidP="009026D0">
      <w:pPr>
        <w:spacing w:line="276" w:lineRule="auto"/>
      </w:pPr>
      <w:r w:rsidRPr="003B1DEE">
        <w:t>&gt;&gt;</w:t>
      </w:r>
    </w:p>
    <w:p w14:paraId="744BC3EE" w14:textId="77777777" w:rsidR="00E17205" w:rsidRPr="00A00831" w:rsidRDefault="00E17205" w:rsidP="00E17205">
      <w:pPr>
        <w:rPr>
          <w:rFonts w:eastAsia="MS Mincho"/>
          <w:b/>
          <w:bCs/>
        </w:rPr>
      </w:pPr>
      <w:r w:rsidRPr="00A00831">
        <w:rPr>
          <w:rFonts w:eastAsia="MS Mincho"/>
          <w:b/>
          <w:bCs/>
        </w:rPr>
        <w:t>Goal 2 contribution</w:t>
      </w:r>
    </w:p>
    <w:p w14:paraId="19A87F28" w14:textId="77777777" w:rsidR="00E17205" w:rsidRPr="00A00831" w:rsidRDefault="00E17205" w:rsidP="00E17205">
      <w:pPr>
        <w:rPr>
          <w:rFonts w:eastAsia="MS Mincho"/>
          <w:b/>
          <w:bCs/>
        </w:rPr>
      </w:pPr>
      <w:r w:rsidRPr="00A00831">
        <w:rPr>
          <w:rFonts w:eastAsia="MS Mincho"/>
          <w:b/>
          <w:bCs/>
        </w:rPr>
        <w:t xml:space="preserve">SDG 2.4.1: Proportion of agricultural area under productive and sustainable agriculture </w:t>
      </w:r>
    </w:p>
    <w:p w14:paraId="7022DCCC" w14:textId="77777777" w:rsidR="00E17205" w:rsidRPr="00E57165" w:rsidRDefault="00E17205" w:rsidP="00E17205"/>
    <w:p w14:paraId="047D71F4" w14:textId="77777777" w:rsidR="00E17205" w:rsidRPr="00E57165" w:rsidRDefault="00E17205" w:rsidP="00E17205">
      <w:pPr>
        <w:rPr>
          <w:rFonts w:eastAsia="MS Mincho"/>
        </w:rPr>
      </w:pPr>
      <w:r w:rsidRPr="00E57165">
        <w:rPr>
          <w:rFonts w:eastAsia="MS Mincho"/>
          <w:b/>
        </w:rPr>
        <w:t>Target</w:t>
      </w:r>
      <w:r w:rsidRPr="00E57165">
        <w:rPr>
          <w:rFonts w:eastAsia="MS Mincho"/>
        </w:rPr>
        <w:t xml:space="preserve">: Total area on which bio-slurry is applied </w:t>
      </w:r>
    </w:p>
    <w:p w14:paraId="5B894A39" w14:textId="77777777" w:rsidR="00E17205" w:rsidRPr="00E57165" w:rsidRDefault="00E17205" w:rsidP="00E17205">
      <w:pPr>
        <w:rPr>
          <w:rFonts w:eastAsia="MS Mincho"/>
        </w:rPr>
      </w:pPr>
    </w:p>
    <w:p w14:paraId="3CF14978" w14:textId="77777777" w:rsidR="00E17205" w:rsidRPr="00E57165" w:rsidRDefault="00E17205" w:rsidP="00E17205">
      <w:pPr>
        <w:rPr>
          <w:rFonts w:eastAsia="MS Mincho"/>
        </w:rPr>
      </w:pPr>
      <w:r w:rsidRPr="00E57165">
        <w:rPr>
          <w:rFonts w:eastAsia="MS Mincho"/>
        </w:rPr>
        <w:t>This will be calculated with the following equation</w:t>
      </w:r>
    </w:p>
    <w:p w14:paraId="0F9C557E" w14:textId="77777777" w:rsidR="00E17205" w:rsidRPr="00E57165" w:rsidRDefault="00E17205" w:rsidP="00E17205">
      <w:pPr>
        <w:rPr>
          <w:rFonts w:eastAsia="MS Mincho"/>
        </w:rPr>
      </w:pPr>
    </w:p>
    <w:p w14:paraId="7B886E87" w14:textId="51CAACC9" w:rsidR="00E17205" w:rsidRPr="00E57165" w:rsidRDefault="00160305" w:rsidP="00E17205">
      <w:pPr>
        <w:jc w:val="center"/>
        <w:rPr>
          <w:rFonts w:eastAsia="MS Mincho"/>
        </w:rPr>
      </w:pPr>
      <m:oMath>
        <m:sSub>
          <m:sSubPr>
            <m:ctrlPr>
              <w:rPr>
                <w:rFonts w:ascii="Cambria Math" w:eastAsia="MS Mincho" w:hAnsi="Cambria Math"/>
              </w:rPr>
            </m:ctrlPr>
          </m:sSubPr>
          <m:e>
            <m:r>
              <w:rPr>
                <w:rFonts w:ascii="Cambria Math" w:eastAsia="MS Mincho" w:hAnsi="Cambria Math"/>
              </w:rPr>
              <m:t>A</m:t>
            </m:r>
          </m:e>
          <m:sub>
            <m:r>
              <w:rPr>
                <w:rFonts w:ascii="Cambria Math" w:eastAsia="MS Mincho" w:hAnsi="Cambria Math"/>
              </w:rPr>
              <m:t>bs</m:t>
            </m:r>
            <m:r>
              <m:rPr>
                <m:sty m:val="p"/>
              </m:rPr>
              <w:rPr>
                <w:rFonts w:ascii="Cambria Math" w:eastAsia="MS Mincho" w:hAnsi="Cambria Math"/>
              </w:rPr>
              <m:t>,</m:t>
            </m:r>
            <m:r>
              <w:rPr>
                <w:rFonts w:ascii="Cambria Math" w:eastAsia="MS Mincho" w:hAnsi="Cambria Math"/>
              </w:rPr>
              <m:t>y</m:t>
            </m:r>
          </m:sub>
        </m:sSub>
        <m:r>
          <m:rPr>
            <m:sty m:val="p"/>
          </m:rPr>
          <w:rPr>
            <w:rFonts w:ascii="Cambria Math" w:eastAsia="MS Mincho" w:hAnsi="Cambria Math"/>
          </w:rPr>
          <m:t xml:space="preserve">= </m:t>
        </m:r>
        <m:sSub>
          <m:sSubPr>
            <m:ctrlPr>
              <w:rPr>
                <w:rFonts w:ascii="Cambria Math" w:eastAsia="MS Mincho" w:hAnsi="Cambria Math"/>
              </w:rPr>
            </m:ctrlPr>
          </m:sSubPr>
          <m:e>
            <m:r>
              <w:rPr>
                <w:rFonts w:ascii="Cambria Math" w:eastAsia="MS Mincho" w:hAnsi="Cambria Math"/>
              </w:rPr>
              <m:t>N</m:t>
            </m:r>
          </m:e>
          <m:sub>
            <m:r>
              <w:rPr>
                <w:rFonts w:ascii="Cambria Math" w:eastAsia="MS Mincho" w:hAnsi="Cambria Math"/>
              </w:rPr>
              <m:t>b</m:t>
            </m:r>
            <m:r>
              <m:rPr>
                <m:sty m:val="p"/>
              </m:rPr>
              <w:rPr>
                <w:rFonts w:ascii="Cambria Math" w:eastAsia="MS Mincho" w:hAnsi="Cambria Math"/>
              </w:rPr>
              <m:t>,</m:t>
            </m:r>
            <m:r>
              <w:rPr>
                <w:rFonts w:ascii="Cambria Math" w:eastAsia="MS Mincho" w:hAnsi="Cambria Math"/>
              </w:rPr>
              <m:t>y</m:t>
            </m:r>
          </m:sub>
        </m:sSub>
        <m:r>
          <m:rPr>
            <m:sty m:val="p"/>
          </m:rPr>
          <w:rPr>
            <w:rFonts w:ascii="Cambria Math" w:eastAsia="MS Mincho" w:hAnsi="Cambria Math"/>
          </w:rPr>
          <m:t xml:space="preserve"> × </m:t>
        </m:r>
        <m:sSub>
          <m:sSubPr>
            <m:ctrlPr>
              <w:rPr>
                <w:rFonts w:ascii="Cambria Math" w:eastAsia="MS Mincho" w:hAnsi="Cambria Math"/>
              </w:rPr>
            </m:ctrlPr>
          </m:sSubPr>
          <m:e>
            <m:r>
              <w:rPr>
                <w:rFonts w:ascii="Cambria Math" w:eastAsia="MS Mincho" w:hAnsi="Cambria Math"/>
              </w:rPr>
              <m:t>U</m:t>
            </m:r>
          </m:e>
          <m:sub>
            <m:r>
              <w:rPr>
                <w:rFonts w:ascii="Cambria Math" w:eastAsia="MS Mincho" w:hAnsi="Cambria Math"/>
              </w:rPr>
              <m:t>p,y</m:t>
            </m:r>
          </m:sub>
        </m:sSub>
        <m:r>
          <m:rPr>
            <m:sty m:val="p"/>
          </m:rPr>
          <w:rPr>
            <w:rFonts w:ascii="Cambria Math" w:eastAsia="MS Mincho" w:hAnsi="Cambria Math"/>
          </w:rPr>
          <m:t xml:space="preserve">× </m:t>
        </m:r>
        <m:sSub>
          <m:sSubPr>
            <m:ctrlPr>
              <w:rPr>
                <w:rFonts w:ascii="Cambria Math" w:eastAsia="MS Mincho" w:hAnsi="Cambria Math"/>
              </w:rPr>
            </m:ctrlPr>
          </m:sSubPr>
          <m:e>
            <m:r>
              <m:rPr>
                <m:sty m:val="p"/>
              </m:rPr>
              <w:rPr>
                <w:rFonts w:ascii="Cambria Math" w:eastAsia="MS Mincho" w:hAnsi="Cambria Math"/>
              </w:rPr>
              <m:t>%</m:t>
            </m:r>
            <m:r>
              <w:rPr>
                <w:rFonts w:ascii="Cambria Math" w:eastAsia="MS Mincho" w:hAnsi="Cambria Math"/>
              </w:rPr>
              <m:t>BS</m:t>
            </m:r>
          </m:e>
          <m:sub>
            <m:r>
              <w:rPr>
                <w:rFonts w:ascii="Cambria Math" w:eastAsia="MS Mincho" w:hAnsi="Cambria Math"/>
              </w:rPr>
              <m:t>y</m:t>
            </m:r>
          </m:sub>
        </m:sSub>
        <m:r>
          <m:rPr>
            <m:sty m:val="p"/>
          </m:rPr>
          <w:rPr>
            <w:rFonts w:ascii="Cambria Math" w:eastAsia="MS Mincho" w:hAnsi="Cambria Math"/>
          </w:rPr>
          <m:t xml:space="preserve">  × </m:t>
        </m:r>
        <m:sSub>
          <m:sSubPr>
            <m:ctrlPr>
              <w:rPr>
                <w:rFonts w:ascii="Cambria Math" w:eastAsia="MS Mincho" w:hAnsi="Cambria Math"/>
              </w:rPr>
            </m:ctrlPr>
          </m:sSubPr>
          <m:e>
            <m:r>
              <w:rPr>
                <w:rFonts w:ascii="Cambria Math" w:eastAsia="MS Mincho" w:hAnsi="Cambria Math"/>
              </w:rPr>
              <m:t>A</m:t>
            </m:r>
          </m:e>
          <m:sub>
            <m:r>
              <w:rPr>
                <w:rFonts w:ascii="Cambria Math" w:eastAsia="MS Mincho" w:hAnsi="Cambria Math"/>
              </w:rPr>
              <m:t>bs</m:t>
            </m:r>
            <m:r>
              <m:rPr>
                <m:sty m:val="p"/>
              </m:rPr>
              <w:rPr>
                <w:rFonts w:ascii="Cambria Math" w:eastAsia="MS Mincho" w:hAnsi="Cambria Math"/>
              </w:rPr>
              <m:t>,</m:t>
            </m:r>
            <m:r>
              <w:rPr>
                <w:rFonts w:ascii="Cambria Math" w:eastAsia="MS Mincho" w:hAnsi="Cambria Math"/>
              </w:rPr>
              <m:t>h</m:t>
            </m:r>
            <m:r>
              <m:rPr>
                <m:sty m:val="p"/>
              </m:rPr>
              <w:rPr>
                <w:rFonts w:ascii="Cambria Math" w:eastAsia="MS Mincho" w:hAnsi="Cambria Math"/>
              </w:rPr>
              <m:t>,</m:t>
            </m:r>
            <m:r>
              <w:rPr>
                <w:rFonts w:ascii="Cambria Math" w:eastAsia="MS Mincho" w:hAnsi="Cambria Math"/>
              </w:rPr>
              <m:t>y</m:t>
            </m:r>
          </m:sub>
        </m:sSub>
      </m:oMath>
      <w:r w:rsidR="00E17205" w:rsidRPr="00E57165">
        <w:rPr>
          <w:rFonts w:eastAsia="MS Mincho"/>
        </w:rPr>
        <w:t xml:space="preserve">     </w:t>
      </w:r>
      <w:r w:rsidR="00E17205" w:rsidRPr="00E57165">
        <w:rPr>
          <w:rFonts w:eastAsia="MS Mincho"/>
          <w:b/>
          <w:bCs/>
        </w:rPr>
        <w:t>(</w:t>
      </w:r>
      <w:r w:rsidR="00E17205">
        <w:rPr>
          <w:rFonts w:eastAsia="MS Mincho"/>
          <w:b/>
          <w:bCs/>
        </w:rPr>
        <w:t>4</w:t>
      </w:r>
      <w:r w:rsidR="00E17205" w:rsidRPr="00E57165">
        <w:rPr>
          <w:rFonts w:eastAsia="MS Mincho"/>
          <w:b/>
          <w:bCs/>
        </w:rPr>
        <w:t>)</w:t>
      </w:r>
    </w:p>
    <w:p w14:paraId="3C05343E" w14:textId="77777777" w:rsidR="00E17205" w:rsidRPr="00E57165" w:rsidRDefault="00E17205" w:rsidP="00E17205">
      <w:pPr>
        <w:rPr>
          <w:rFonts w:eastAsia="MS Mincho"/>
        </w:rPr>
      </w:pPr>
    </w:p>
    <w:p w14:paraId="2EB20A76" w14:textId="77777777" w:rsidR="00E17205" w:rsidRPr="00E57165" w:rsidRDefault="00E17205" w:rsidP="00E17205">
      <w:pPr>
        <w:rPr>
          <w:rFonts w:eastAsia="MS Mincho"/>
        </w:rPr>
      </w:pPr>
      <w:r w:rsidRPr="00E57165">
        <w:rPr>
          <w:rFonts w:eastAsia="MS Mincho"/>
        </w:rPr>
        <w:t>Where:</w:t>
      </w:r>
    </w:p>
    <w:tbl>
      <w:tblPr>
        <w:tblStyle w:val="TableGrid"/>
        <w:tblW w:w="0" w:type="auto"/>
        <w:tblInd w:w="42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92"/>
        <w:gridCol w:w="709"/>
        <w:gridCol w:w="7507"/>
      </w:tblGrid>
      <w:tr w:rsidR="00E17205" w:rsidRPr="00E57165" w14:paraId="0CC4FBD4" w14:textId="77777777" w:rsidTr="009642CA">
        <w:tc>
          <w:tcPr>
            <w:tcW w:w="992" w:type="dxa"/>
          </w:tcPr>
          <w:p w14:paraId="7F4825D5" w14:textId="77777777" w:rsidR="00E17205" w:rsidRPr="00E57165" w:rsidRDefault="00E17205" w:rsidP="009642CA">
            <w:pPr>
              <w:rPr>
                <w:rFonts w:eastAsia="MS Mincho"/>
                <w:vertAlign w:val="subscript"/>
              </w:rPr>
            </w:pPr>
            <w:proofErr w:type="spellStart"/>
            <w:proofErr w:type="gramStart"/>
            <w:r w:rsidRPr="00E57165">
              <w:rPr>
                <w:rFonts w:eastAsia="MS Mincho"/>
              </w:rPr>
              <w:t>A</w:t>
            </w:r>
            <w:r w:rsidRPr="00E57165">
              <w:rPr>
                <w:rFonts w:eastAsia="MS Mincho"/>
                <w:vertAlign w:val="subscript"/>
              </w:rPr>
              <w:t>bs</w:t>
            </w:r>
            <w:r w:rsidRPr="00E57165">
              <w:rPr>
                <w:rFonts w:eastAsia="MS Mincho"/>
              </w:rPr>
              <w:t>,</w:t>
            </w:r>
            <w:r w:rsidRPr="00E57165">
              <w:rPr>
                <w:rFonts w:eastAsia="MS Mincho"/>
                <w:vertAlign w:val="subscript"/>
              </w:rPr>
              <w:t>y</w:t>
            </w:r>
            <w:proofErr w:type="spellEnd"/>
            <w:proofErr w:type="gramEnd"/>
          </w:p>
        </w:tc>
        <w:tc>
          <w:tcPr>
            <w:tcW w:w="709" w:type="dxa"/>
          </w:tcPr>
          <w:p w14:paraId="0DE05BD6" w14:textId="77777777" w:rsidR="00E17205" w:rsidRPr="00E57165" w:rsidRDefault="00E17205" w:rsidP="009642CA">
            <w:pPr>
              <w:rPr>
                <w:rFonts w:eastAsia="MS Mincho"/>
              </w:rPr>
            </w:pPr>
            <w:r w:rsidRPr="00E57165">
              <w:rPr>
                <w:rFonts w:eastAsia="MS Mincho"/>
              </w:rPr>
              <w:t>=</w:t>
            </w:r>
          </w:p>
        </w:tc>
        <w:tc>
          <w:tcPr>
            <w:tcW w:w="7507" w:type="dxa"/>
          </w:tcPr>
          <w:p w14:paraId="732FD32B" w14:textId="77777777" w:rsidR="00E17205" w:rsidRPr="00E57165" w:rsidRDefault="00E17205" w:rsidP="009642CA">
            <w:pPr>
              <w:rPr>
                <w:rFonts w:eastAsia="MS Mincho"/>
              </w:rPr>
            </w:pPr>
            <w:r w:rsidRPr="00E57165">
              <w:rPr>
                <w:rFonts w:eastAsia="MS Mincho"/>
              </w:rPr>
              <w:t>Total area on which bio-slurry is applied in year y in hectare</w:t>
            </w:r>
          </w:p>
        </w:tc>
      </w:tr>
      <w:tr w:rsidR="00E17205" w:rsidRPr="00E57165" w14:paraId="20FAA3E7" w14:textId="77777777" w:rsidTr="009642CA">
        <w:tc>
          <w:tcPr>
            <w:tcW w:w="992" w:type="dxa"/>
          </w:tcPr>
          <w:p w14:paraId="7BFDBA5F" w14:textId="77777777" w:rsidR="00E17205" w:rsidRPr="00E57165" w:rsidRDefault="00E17205" w:rsidP="009642CA">
            <w:pPr>
              <w:rPr>
                <w:rFonts w:eastAsia="MS Mincho"/>
                <w:vertAlign w:val="subscript"/>
              </w:rPr>
            </w:pPr>
            <w:proofErr w:type="spellStart"/>
            <w:proofErr w:type="gramStart"/>
            <w:r w:rsidRPr="00E57165">
              <w:rPr>
                <w:rFonts w:eastAsia="MS Mincho"/>
              </w:rPr>
              <w:t>N</w:t>
            </w:r>
            <w:r w:rsidRPr="00E57165">
              <w:rPr>
                <w:rFonts w:eastAsia="MS Mincho"/>
                <w:vertAlign w:val="subscript"/>
              </w:rPr>
              <w:t>b,y</w:t>
            </w:r>
            <w:proofErr w:type="spellEnd"/>
            <w:proofErr w:type="gramEnd"/>
          </w:p>
        </w:tc>
        <w:tc>
          <w:tcPr>
            <w:tcW w:w="709" w:type="dxa"/>
          </w:tcPr>
          <w:p w14:paraId="4FE3BDDB" w14:textId="77777777" w:rsidR="00E17205" w:rsidRPr="00E57165" w:rsidRDefault="00E17205" w:rsidP="009642CA">
            <w:pPr>
              <w:rPr>
                <w:rFonts w:eastAsia="MS Mincho"/>
              </w:rPr>
            </w:pPr>
            <w:r w:rsidRPr="00E57165">
              <w:rPr>
                <w:rFonts w:eastAsia="MS Mincho"/>
              </w:rPr>
              <w:t>=</w:t>
            </w:r>
          </w:p>
        </w:tc>
        <w:tc>
          <w:tcPr>
            <w:tcW w:w="7507" w:type="dxa"/>
          </w:tcPr>
          <w:p w14:paraId="6EF75166" w14:textId="77777777" w:rsidR="00E17205" w:rsidRPr="00E57165" w:rsidRDefault="00E17205" w:rsidP="009642CA">
            <w:pPr>
              <w:rPr>
                <w:rFonts w:eastAsia="MS Mincho"/>
              </w:rPr>
            </w:pPr>
            <w:r w:rsidRPr="00E57165">
              <w:rPr>
                <w:rFonts w:eastAsia="MS Mincho"/>
              </w:rPr>
              <w:t>Total number of biodigesters in year y</w:t>
            </w:r>
          </w:p>
        </w:tc>
      </w:tr>
      <w:tr w:rsidR="00E17205" w:rsidRPr="00E57165" w14:paraId="34422B95" w14:textId="77777777" w:rsidTr="009642CA">
        <w:tc>
          <w:tcPr>
            <w:tcW w:w="992" w:type="dxa"/>
          </w:tcPr>
          <w:p w14:paraId="4A6E937C" w14:textId="19669C86" w:rsidR="00E17205" w:rsidRPr="00E57165" w:rsidRDefault="00E17205" w:rsidP="009642CA">
            <w:pPr>
              <w:rPr>
                <w:rFonts w:eastAsia="MS Mincho"/>
                <w:vertAlign w:val="subscript"/>
              </w:rPr>
            </w:pPr>
            <w:proofErr w:type="spellStart"/>
            <w:proofErr w:type="gramStart"/>
            <w:r w:rsidRPr="00E57165">
              <w:rPr>
                <w:rFonts w:eastAsia="MS Mincho"/>
              </w:rPr>
              <w:t>U</w:t>
            </w:r>
            <w:r w:rsidR="005D199F" w:rsidRPr="00A26003">
              <w:rPr>
                <w:rFonts w:eastAsia="MS Mincho"/>
                <w:vertAlign w:val="subscript"/>
              </w:rPr>
              <w:t>p,</w:t>
            </w:r>
            <w:r w:rsidRPr="00E57165">
              <w:rPr>
                <w:rFonts w:eastAsia="MS Mincho"/>
                <w:vertAlign w:val="subscript"/>
              </w:rPr>
              <w:t>y</w:t>
            </w:r>
            <w:proofErr w:type="spellEnd"/>
            <w:proofErr w:type="gramEnd"/>
          </w:p>
        </w:tc>
        <w:tc>
          <w:tcPr>
            <w:tcW w:w="709" w:type="dxa"/>
          </w:tcPr>
          <w:p w14:paraId="0F1CC93A" w14:textId="77777777" w:rsidR="00E17205" w:rsidRPr="00E57165" w:rsidRDefault="00E17205" w:rsidP="009642CA">
            <w:pPr>
              <w:rPr>
                <w:rFonts w:eastAsia="MS Mincho"/>
              </w:rPr>
            </w:pPr>
            <w:r w:rsidRPr="00E57165">
              <w:rPr>
                <w:rFonts w:eastAsia="MS Mincho"/>
              </w:rPr>
              <w:t>=</w:t>
            </w:r>
          </w:p>
        </w:tc>
        <w:tc>
          <w:tcPr>
            <w:tcW w:w="7507" w:type="dxa"/>
          </w:tcPr>
          <w:p w14:paraId="5E606CFE" w14:textId="77777777" w:rsidR="00E17205" w:rsidRPr="00E57165" w:rsidRDefault="00E17205" w:rsidP="009642CA">
            <w:pPr>
              <w:rPr>
                <w:rFonts w:eastAsia="MS Mincho"/>
              </w:rPr>
            </w:pPr>
            <w:r w:rsidRPr="00E57165">
              <w:rPr>
                <w:rFonts w:eastAsia="MS Mincho"/>
              </w:rPr>
              <w:t>Usage rate in year y</w:t>
            </w:r>
          </w:p>
        </w:tc>
      </w:tr>
      <w:tr w:rsidR="00E17205" w:rsidRPr="00E57165" w14:paraId="55A8814F" w14:textId="77777777" w:rsidTr="009642CA">
        <w:tc>
          <w:tcPr>
            <w:tcW w:w="992" w:type="dxa"/>
          </w:tcPr>
          <w:p w14:paraId="698ECEC4" w14:textId="77777777" w:rsidR="00E17205" w:rsidRPr="00E57165" w:rsidRDefault="00E17205" w:rsidP="009642CA">
            <w:pPr>
              <w:rPr>
                <w:rFonts w:eastAsia="MS Mincho"/>
                <w:vertAlign w:val="subscript"/>
              </w:rPr>
            </w:pPr>
            <w:r w:rsidRPr="00E57165">
              <w:rPr>
                <w:rFonts w:eastAsia="MS Mincho"/>
              </w:rPr>
              <w:t>%</w:t>
            </w:r>
            <w:proofErr w:type="spellStart"/>
            <w:r w:rsidRPr="00E57165">
              <w:rPr>
                <w:rFonts w:eastAsia="MS Mincho"/>
              </w:rPr>
              <w:t>BS</w:t>
            </w:r>
            <w:r w:rsidRPr="00E57165">
              <w:rPr>
                <w:rFonts w:eastAsia="MS Mincho"/>
                <w:vertAlign w:val="subscript"/>
              </w:rPr>
              <w:t>y</w:t>
            </w:r>
            <w:proofErr w:type="spellEnd"/>
          </w:p>
        </w:tc>
        <w:tc>
          <w:tcPr>
            <w:tcW w:w="709" w:type="dxa"/>
          </w:tcPr>
          <w:p w14:paraId="269F14AA" w14:textId="77777777" w:rsidR="00E17205" w:rsidRPr="00E57165" w:rsidRDefault="00E17205" w:rsidP="009642CA">
            <w:pPr>
              <w:rPr>
                <w:rFonts w:eastAsia="MS Mincho"/>
              </w:rPr>
            </w:pPr>
            <w:r w:rsidRPr="00E57165">
              <w:rPr>
                <w:rFonts w:eastAsia="MS Mincho"/>
              </w:rPr>
              <w:t>=</w:t>
            </w:r>
          </w:p>
        </w:tc>
        <w:tc>
          <w:tcPr>
            <w:tcW w:w="7507" w:type="dxa"/>
          </w:tcPr>
          <w:p w14:paraId="3FE880F8" w14:textId="77777777" w:rsidR="00E17205" w:rsidRPr="00E57165" w:rsidRDefault="00E17205" w:rsidP="009642CA">
            <w:pPr>
              <w:rPr>
                <w:rFonts w:eastAsia="MS Mincho"/>
              </w:rPr>
            </w:pPr>
            <w:r w:rsidRPr="00E57165">
              <w:rPr>
                <w:rFonts w:eastAsia="MS Mincho"/>
              </w:rPr>
              <w:t>Share of households that use bio-slurry for crop production in year y</w:t>
            </w:r>
          </w:p>
        </w:tc>
      </w:tr>
      <w:tr w:rsidR="00E17205" w:rsidRPr="00E57165" w14:paraId="515FBBE7" w14:textId="77777777" w:rsidTr="009642CA">
        <w:tc>
          <w:tcPr>
            <w:tcW w:w="992" w:type="dxa"/>
          </w:tcPr>
          <w:p w14:paraId="3C759E06" w14:textId="77777777" w:rsidR="00E17205" w:rsidRPr="00E57165" w:rsidRDefault="00E17205" w:rsidP="009642CA">
            <w:pPr>
              <w:rPr>
                <w:rFonts w:eastAsia="MS Mincho"/>
                <w:vertAlign w:val="subscript"/>
              </w:rPr>
            </w:pPr>
            <w:proofErr w:type="spellStart"/>
            <w:proofErr w:type="gramStart"/>
            <w:r w:rsidRPr="00E57165">
              <w:rPr>
                <w:rFonts w:eastAsia="MS Mincho"/>
              </w:rPr>
              <w:t>A</w:t>
            </w:r>
            <w:r w:rsidRPr="00E57165">
              <w:rPr>
                <w:rFonts w:eastAsia="MS Mincho"/>
                <w:vertAlign w:val="subscript"/>
              </w:rPr>
              <w:t>bs,h</w:t>
            </w:r>
            <w:proofErr w:type="gramEnd"/>
            <w:r w:rsidRPr="00E57165">
              <w:rPr>
                <w:rFonts w:eastAsia="MS Mincho"/>
                <w:vertAlign w:val="subscript"/>
              </w:rPr>
              <w:t>,y</w:t>
            </w:r>
            <w:proofErr w:type="spellEnd"/>
          </w:p>
        </w:tc>
        <w:tc>
          <w:tcPr>
            <w:tcW w:w="709" w:type="dxa"/>
          </w:tcPr>
          <w:p w14:paraId="073C1C5B" w14:textId="77777777" w:rsidR="00E17205" w:rsidRPr="00E57165" w:rsidRDefault="00E17205" w:rsidP="009642CA">
            <w:pPr>
              <w:rPr>
                <w:rFonts w:eastAsia="MS Mincho"/>
              </w:rPr>
            </w:pPr>
            <w:r w:rsidRPr="00E57165">
              <w:rPr>
                <w:rFonts w:eastAsia="MS Mincho"/>
              </w:rPr>
              <w:t xml:space="preserve">= </w:t>
            </w:r>
          </w:p>
        </w:tc>
        <w:tc>
          <w:tcPr>
            <w:tcW w:w="7507" w:type="dxa"/>
          </w:tcPr>
          <w:p w14:paraId="2818902C" w14:textId="77777777" w:rsidR="00E17205" w:rsidRPr="00E57165" w:rsidRDefault="00E17205" w:rsidP="009642CA">
            <w:pPr>
              <w:rPr>
                <w:rFonts w:eastAsia="MS Mincho"/>
              </w:rPr>
            </w:pPr>
            <w:bookmarkStart w:id="89" w:name="_Hlk536519933"/>
            <w:r w:rsidRPr="00E57165">
              <w:rPr>
                <w:rFonts w:eastAsia="MS Mincho"/>
              </w:rPr>
              <w:t>Average area per household on which bio-slurry is applied in year y</w:t>
            </w:r>
            <w:bookmarkEnd w:id="89"/>
          </w:p>
        </w:tc>
      </w:tr>
    </w:tbl>
    <w:p w14:paraId="60B8778A" w14:textId="77777777" w:rsidR="00E17205" w:rsidRPr="00E57165" w:rsidRDefault="00E17205" w:rsidP="00E17205"/>
    <w:p w14:paraId="1FCED52F" w14:textId="77777777" w:rsidR="00E17205" w:rsidRPr="000E0889" w:rsidRDefault="00E17205" w:rsidP="00E17205">
      <w:pPr>
        <w:rPr>
          <w:rFonts w:eastAsia="MS Mincho"/>
        </w:rPr>
      </w:pPr>
      <w:r w:rsidRPr="000E0889">
        <w:rPr>
          <w:rFonts w:eastAsia="MS Mincho"/>
          <w:b/>
        </w:rPr>
        <w:t>Baseline situation:</w:t>
      </w:r>
      <w:r w:rsidRPr="000E0889">
        <w:rPr>
          <w:rFonts w:eastAsia="MS Mincho"/>
        </w:rPr>
        <w:t xml:space="preserve"> In the baseline no construction of biodigesters occurred. Therefore, baseline outcome benefit is zero</w:t>
      </w:r>
    </w:p>
    <w:p w14:paraId="5CD51CB4" w14:textId="77777777" w:rsidR="00E17205" w:rsidRDefault="00E17205" w:rsidP="00E17205"/>
    <w:p w14:paraId="76BAFACE" w14:textId="77777777" w:rsidR="00E17205" w:rsidRPr="00FE30F4" w:rsidRDefault="00E17205" w:rsidP="00E17205"/>
    <w:p w14:paraId="7E34B3BB" w14:textId="77777777" w:rsidR="00E17205" w:rsidRPr="00A00831" w:rsidRDefault="00E17205" w:rsidP="00E17205">
      <w:pPr>
        <w:rPr>
          <w:rFonts w:eastAsia="MS Mincho"/>
          <w:b/>
          <w:bCs/>
        </w:rPr>
      </w:pPr>
      <w:r w:rsidRPr="00A00831">
        <w:rPr>
          <w:rFonts w:eastAsia="MS Mincho"/>
          <w:b/>
          <w:bCs/>
        </w:rPr>
        <w:t>Goal 7 contribution:</w:t>
      </w:r>
    </w:p>
    <w:p w14:paraId="46E019B9" w14:textId="77777777" w:rsidR="00E17205" w:rsidRPr="00A00831" w:rsidRDefault="00E17205" w:rsidP="00E17205">
      <w:pPr>
        <w:rPr>
          <w:rFonts w:eastAsia="MS Mincho"/>
          <w:b/>
          <w:bCs/>
        </w:rPr>
      </w:pPr>
      <w:r w:rsidRPr="00A00831">
        <w:rPr>
          <w:rFonts w:eastAsia="MS Mincho"/>
          <w:b/>
          <w:bCs/>
        </w:rPr>
        <w:t>SDG 7.2.1: Proportion of population with primary reliance on clean fuels and technology</w:t>
      </w:r>
    </w:p>
    <w:p w14:paraId="1E47B3BD" w14:textId="77777777" w:rsidR="00E17205" w:rsidRPr="00E57165" w:rsidRDefault="00E17205" w:rsidP="00E17205">
      <w:pPr>
        <w:rPr>
          <w:rFonts w:eastAsia="MS Mincho"/>
        </w:rPr>
      </w:pPr>
    </w:p>
    <w:p w14:paraId="3FC711DB" w14:textId="77777777" w:rsidR="00E17205" w:rsidRPr="00E57165" w:rsidRDefault="00E17205" w:rsidP="00E17205">
      <w:pPr>
        <w:rPr>
          <w:rFonts w:eastAsia="MS Mincho"/>
        </w:rPr>
      </w:pPr>
      <w:r w:rsidRPr="00E57165">
        <w:rPr>
          <w:rFonts w:eastAsia="MS Mincho"/>
          <w:b/>
        </w:rPr>
        <w:t>Target:</w:t>
      </w:r>
      <w:r w:rsidRPr="00E57165">
        <w:rPr>
          <w:rFonts w:eastAsia="MS Mincho"/>
        </w:rPr>
        <w:t xml:space="preserve"> Number of people benefitting from biogas</w:t>
      </w:r>
    </w:p>
    <w:p w14:paraId="5304E13D" w14:textId="77777777" w:rsidR="00E17205" w:rsidRPr="00E57165" w:rsidRDefault="00E17205" w:rsidP="00E17205">
      <w:pPr>
        <w:rPr>
          <w:rFonts w:eastAsia="MS Mincho"/>
        </w:rPr>
      </w:pPr>
    </w:p>
    <w:p w14:paraId="7D41C376" w14:textId="77777777" w:rsidR="00E17205" w:rsidRPr="00E57165" w:rsidRDefault="00E17205" w:rsidP="00E17205">
      <w:pPr>
        <w:rPr>
          <w:rFonts w:eastAsia="MS Mincho"/>
        </w:rPr>
      </w:pPr>
      <w:r w:rsidRPr="00E57165">
        <w:rPr>
          <w:rFonts w:eastAsia="MS Mincho"/>
        </w:rPr>
        <w:t>This will be calculated with the following equation</w:t>
      </w:r>
    </w:p>
    <w:p w14:paraId="5EF4920E" w14:textId="77777777" w:rsidR="00E17205" w:rsidRPr="00E57165" w:rsidRDefault="00E17205" w:rsidP="00E17205">
      <w:pPr>
        <w:rPr>
          <w:rFonts w:eastAsia="MS Mincho"/>
        </w:rPr>
      </w:pPr>
    </w:p>
    <w:p w14:paraId="67941D97" w14:textId="535A2FD7" w:rsidR="00E17205" w:rsidRPr="000E0889" w:rsidRDefault="00160305" w:rsidP="00E17205">
      <w:pPr>
        <w:jc w:val="center"/>
        <w:rPr>
          <w:rFonts w:eastAsia="MS Mincho"/>
        </w:rPr>
      </w:pPr>
      <m:oMath>
        <m:sSub>
          <m:sSubPr>
            <m:ctrlPr>
              <w:rPr>
                <w:rFonts w:ascii="Cambria Math" w:eastAsia="MS Mincho" w:hAnsi="Cambria Math"/>
              </w:rPr>
            </m:ctrlPr>
          </m:sSubPr>
          <m:e>
            <m:r>
              <w:rPr>
                <w:rFonts w:ascii="Cambria Math" w:eastAsia="MS Mincho" w:hAnsi="Cambria Math"/>
              </w:rPr>
              <m:t>P</m:t>
            </m:r>
          </m:e>
          <m:sub>
            <m:r>
              <w:rPr>
                <w:rFonts w:ascii="Cambria Math" w:eastAsia="MS Mincho" w:hAnsi="Cambria Math"/>
              </w:rPr>
              <m:t>clean</m:t>
            </m:r>
            <m:r>
              <m:rPr>
                <m:sty m:val="p"/>
              </m:rPr>
              <w:rPr>
                <w:rFonts w:ascii="Cambria Math" w:eastAsia="MS Mincho" w:hAnsi="Cambria Math"/>
              </w:rPr>
              <m:t>,</m:t>
            </m:r>
            <m:r>
              <w:rPr>
                <w:rFonts w:ascii="Cambria Math" w:eastAsia="MS Mincho" w:hAnsi="Cambria Math"/>
              </w:rPr>
              <m:t>y</m:t>
            </m:r>
          </m:sub>
        </m:sSub>
        <m:r>
          <m:rPr>
            <m:sty m:val="p"/>
          </m:rPr>
          <w:rPr>
            <w:rFonts w:ascii="Cambria Math" w:eastAsia="MS Mincho" w:hAnsi="Cambria Math"/>
          </w:rPr>
          <m:t xml:space="preserve">= </m:t>
        </m:r>
        <m:sSub>
          <m:sSubPr>
            <m:ctrlPr>
              <w:rPr>
                <w:rFonts w:ascii="Cambria Math" w:eastAsia="MS Mincho" w:hAnsi="Cambria Math"/>
              </w:rPr>
            </m:ctrlPr>
          </m:sSubPr>
          <m:e>
            <m:r>
              <w:rPr>
                <w:rFonts w:ascii="Cambria Math" w:eastAsia="MS Mincho" w:hAnsi="Cambria Math"/>
              </w:rPr>
              <m:t>N</m:t>
            </m:r>
          </m:e>
          <m:sub>
            <m:r>
              <w:rPr>
                <w:rFonts w:ascii="Cambria Math" w:eastAsia="MS Mincho" w:hAnsi="Cambria Math"/>
              </w:rPr>
              <m:t>b</m:t>
            </m:r>
            <m:r>
              <m:rPr>
                <m:sty m:val="p"/>
              </m:rPr>
              <w:rPr>
                <w:rFonts w:ascii="Cambria Math" w:eastAsia="MS Mincho" w:hAnsi="Cambria Math"/>
              </w:rPr>
              <m:t>,</m:t>
            </m:r>
            <m:r>
              <w:rPr>
                <w:rFonts w:ascii="Cambria Math" w:eastAsia="MS Mincho" w:hAnsi="Cambria Math"/>
              </w:rPr>
              <m:t>y</m:t>
            </m:r>
          </m:sub>
        </m:sSub>
        <m:r>
          <m:rPr>
            <m:sty m:val="p"/>
          </m:rPr>
          <w:rPr>
            <w:rFonts w:ascii="Cambria Math" w:eastAsia="MS Mincho" w:hAnsi="Cambria Math"/>
          </w:rPr>
          <m:t xml:space="preserve"> × </m:t>
        </m:r>
        <m:sSub>
          <m:sSubPr>
            <m:ctrlPr>
              <w:rPr>
                <w:rFonts w:ascii="Cambria Math" w:eastAsia="MS Mincho" w:hAnsi="Cambria Math"/>
              </w:rPr>
            </m:ctrlPr>
          </m:sSubPr>
          <m:e>
            <m:r>
              <w:rPr>
                <w:rFonts w:ascii="Cambria Math" w:eastAsia="MS Mincho" w:hAnsi="Cambria Math"/>
              </w:rPr>
              <m:t>U</m:t>
            </m:r>
          </m:e>
          <m:sub>
            <m:r>
              <w:rPr>
                <w:rFonts w:ascii="Cambria Math" w:eastAsia="MS Mincho" w:hAnsi="Cambria Math"/>
              </w:rPr>
              <m:t>p,y</m:t>
            </m:r>
          </m:sub>
        </m:sSub>
        <m:r>
          <m:rPr>
            <m:sty m:val="p"/>
          </m:rPr>
          <w:rPr>
            <w:rFonts w:ascii="Cambria Math" w:eastAsia="MS Mincho" w:hAnsi="Cambria Math"/>
          </w:rPr>
          <m:t xml:space="preserve">× </m:t>
        </m:r>
        <m:sSub>
          <m:sSubPr>
            <m:ctrlPr>
              <w:rPr>
                <w:rFonts w:ascii="Cambria Math" w:eastAsia="MS Mincho" w:hAnsi="Cambria Math"/>
              </w:rPr>
            </m:ctrlPr>
          </m:sSubPr>
          <m:e>
            <m:r>
              <w:rPr>
                <w:rFonts w:ascii="Cambria Math" w:eastAsia="MS Mincho" w:hAnsi="Cambria Math"/>
              </w:rPr>
              <m:t>B</m:t>
            </m:r>
          </m:e>
          <m:sub>
            <m:r>
              <w:rPr>
                <w:rFonts w:ascii="Cambria Math" w:eastAsia="MS Mincho" w:hAnsi="Cambria Math"/>
              </w:rPr>
              <m:t>daily</m:t>
            </m:r>
            <m:r>
              <m:rPr>
                <m:sty m:val="p"/>
              </m:rPr>
              <w:rPr>
                <w:rFonts w:ascii="Cambria Math" w:eastAsia="MS Mincho" w:hAnsi="Cambria Math"/>
              </w:rPr>
              <m:t xml:space="preserve"> ×   </m:t>
            </m:r>
          </m:sub>
        </m:sSub>
        <m:sSub>
          <m:sSubPr>
            <m:ctrlPr>
              <w:rPr>
                <w:rFonts w:ascii="Cambria Math" w:eastAsia="MS Mincho" w:hAnsi="Cambria Math"/>
              </w:rPr>
            </m:ctrlPr>
          </m:sSubPr>
          <m:e>
            <m:r>
              <w:rPr>
                <w:rFonts w:ascii="Cambria Math" w:eastAsia="MS Mincho" w:hAnsi="Cambria Math"/>
              </w:rPr>
              <m:t>H</m:t>
            </m:r>
          </m:e>
          <m:sub>
            <m:r>
              <w:rPr>
                <w:rFonts w:ascii="Cambria Math" w:eastAsia="MS Mincho" w:hAnsi="Cambria Math"/>
              </w:rPr>
              <m:t>s</m:t>
            </m:r>
            <m:r>
              <m:rPr>
                <m:sty m:val="p"/>
              </m:rPr>
              <w:rPr>
                <w:rFonts w:ascii="Cambria Math" w:eastAsia="MS Mincho" w:hAnsi="Cambria Math"/>
              </w:rPr>
              <m:t>,</m:t>
            </m:r>
            <m:r>
              <w:rPr>
                <w:rFonts w:ascii="Cambria Math" w:eastAsia="MS Mincho" w:hAnsi="Cambria Math"/>
              </w:rPr>
              <m:t>y</m:t>
            </m:r>
          </m:sub>
        </m:sSub>
      </m:oMath>
      <w:r w:rsidR="00E17205">
        <w:rPr>
          <w:rFonts w:eastAsia="MS Mincho"/>
        </w:rPr>
        <w:t xml:space="preserve">         </w:t>
      </w:r>
      <w:r w:rsidR="00E17205" w:rsidRPr="00153EEF">
        <w:rPr>
          <w:rFonts w:eastAsia="MS Mincho"/>
          <w:b/>
          <w:bCs/>
        </w:rPr>
        <w:t xml:space="preserve"> (</w:t>
      </w:r>
      <w:r w:rsidR="00E17205">
        <w:rPr>
          <w:rFonts w:eastAsia="MS Mincho"/>
          <w:b/>
          <w:bCs/>
        </w:rPr>
        <w:t>5</w:t>
      </w:r>
      <w:r w:rsidR="00E17205" w:rsidRPr="00153EEF">
        <w:rPr>
          <w:rFonts w:eastAsia="MS Mincho"/>
          <w:b/>
          <w:bCs/>
        </w:rPr>
        <w:t>)</w:t>
      </w:r>
    </w:p>
    <w:p w14:paraId="70009085" w14:textId="77777777" w:rsidR="005C6B27" w:rsidRDefault="005C6B27" w:rsidP="00E17205">
      <w:pPr>
        <w:rPr>
          <w:rFonts w:eastAsia="MS Mincho"/>
        </w:rPr>
      </w:pPr>
    </w:p>
    <w:p w14:paraId="2AF9ECA3" w14:textId="169F154B" w:rsidR="00E17205" w:rsidRPr="000E0889" w:rsidRDefault="00E17205" w:rsidP="00E17205">
      <w:pPr>
        <w:rPr>
          <w:rFonts w:eastAsia="MS Mincho"/>
        </w:rPr>
      </w:pPr>
      <w:r w:rsidRPr="000E0889">
        <w:rPr>
          <w:rFonts w:eastAsia="MS Mincho"/>
        </w:rPr>
        <w:t>Where:</w:t>
      </w:r>
    </w:p>
    <w:tbl>
      <w:tblPr>
        <w:tblStyle w:val="TableGrid"/>
        <w:tblW w:w="0" w:type="auto"/>
        <w:tblInd w:w="42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92"/>
        <w:gridCol w:w="709"/>
        <w:gridCol w:w="7507"/>
      </w:tblGrid>
      <w:tr w:rsidR="00E17205" w:rsidRPr="000E0889" w14:paraId="46539252" w14:textId="77777777" w:rsidTr="009642CA">
        <w:tc>
          <w:tcPr>
            <w:tcW w:w="992" w:type="dxa"/>
          </w:tcPr>
          <w:p w14:paraId="50F7F411" w14:textId="77777777" w:rsidR="00E17205" w:rsidRPr="000E0889" w:rsidRDefault="00E17205" w:rsidP="009642CA">
            <w:pPr>
              <w:rPr>
                <w:rFonts w:eastAsia="MS Mincho"/>
                <w:vertAlign w:val="subscript"/>
              </w:rPr>
            </w:pPr>
            <w:proofErr w:type="spellStart"/>
            <w:proofErr w:type="gramStart"/>
            <w:r w:rsidRPr="000E0889">
              <w:rPr>
                <w:rFonts w:eastAsia="MS Mincho"/>
              </w:rPr>
              <w:t>P</w:t>
            </w:r>
            <w:r w:rsidRPr="000E0889">
              <w:rPr>
                <w:rFonts w:eastAsia="MS Mincho"/>
                <w:vertAlign w:val="subscript"/>
              </w:rPr>
              <w:t>clean,y</w:t>
            </w:r>
            <w:proofErr w:type="spellEnd"/>
            <w:proofErr w:type="gramEnd"/>
          </w:p>
        </w:tc>
        <w:tc>
          <w:tcPr>
            <w:tcW w:w="709" w:type="dxa"/>
          </w:tcPr>
          <w:p w14:paraId="535B1B9F" w14:textId="77777777" w:rsidR="00E17205" w:rsidRPr="000E0889" w:rsidRDefault="00E17205" w:rsidP="009642CA">
            <w:pPr>
              <w:rPr>
                <w:rFonts w:eastAsia="MS Mincho"/>
              </w:rPr>
            </w:pPr>
            <w:r w:rsidRPr="000E0889">
              <w:rPr>
                <w:rFonts w:eastAsia="MS Mincho"/>
              </w:rPr>
              <w:t>=</w:t>
            </w:r>
          </w:p>
        </w:tc>
        <w:tc>
          <w:tcPr>
            <w:tcW w:w="7507" w:type="dxa"/>
          </w:tcPr>
          <w:p w14:paraId="693F8EBB" w14:textId="77777777" w:rsidR="00E17205" w:rsidRPr="000E0889" w:rsidRDefault="00E17205" w:rsidP="009642CA">
            <w:pPr>
              <w:rPr>
                <w:rFonts w:eastAsia="MS Mincho"/>
              </w:rPr>
            </w:pPr>
            <w:r w:rsidRPr="000E0889">
              <w:rPr>
                <w:rFonts w:eastAsia="MS Mincho"/>
              </w:rPr>
              <w:t>Total number of households using primarily biogas in year y</w:t>
            </w:r>
          </w:p>
        </w:tc>
      </w:tr>
      <w:tr w:rsidR="00E17205" w:rsidRPr="000E0889" w14:paraId="27FAA6EF" w14:textId="77777777" w:rsidTr="009642CA">
        <w:tc>
          <w:tcPr>
            <w:tcW w:w="992" w:type="dxa"/>
          </w:tcPr>
          <w:p w14:paraId="0F212D55" w14:textId="77777777" w:rsidR="00E17205" w:rsidRPr="000E0889" w:rsidRDefault="00E17205" w:rsidP="009642CA">
            <w:pPr>
              <w:rPr>
                <w:rFonts w:eastAsia="MS Mincho"/>
                <w:vertAlign w:val="subscript"/>
              </w:rPr>
            </w:pPr>
            <w:proofErr w:type="spellStart"/>
            <w:proofErr w:type="gramStart"/>
            <w:r w:rsidRPr="000E0889">
              <w:rPr>
                <w:rFonts w:eastAsia="MS Mincho"/>
              </w:rPr>
              <w:t>N</w:t>
            </w:r>
            <w:r w:rsidRPr="000E0889">
              <w:rPr>
                <w:rFonts w:eastAsia="MS Mincho"/>
                <w:vertAlign w:val="subscript"/>
              </w:rPr>
              <w:t>b,y</w:t>
            </w:r>
            <w:proofErr w:type="spellEnd"/>
            <w:proofErr w:type="gramEnd"/>
          </w:p>
        </w:tc>
        <w:tc>
          <w:tcPr>
            <w:tcW w:w="709" w:type="dxa"/>
          </w:tcPr>
          <w:p w14:paraId="06D4CBAE" w14:textId="77777777" w:rsidR="00E17205" w:rsidRPr="000E0889" w:rsidRDefault="00E17205" w:rsidP="009642CA">
            <w:pPr>
              <w:rPr>
                <w:rFonts w:eastAsia="MS Mincho"/>
              </w:rPr>
            </w:pPr>
            <w:r w:rsidRPr="000E0889">
              <w:rPr>
                <w:rFonts w:eastAsia="MS Mincho"/>
              </w:rPr>
              <w:t>=</w:t>
            </w:r>
          </w:p>
        </w:tc>
        <w:tc>
          <w:tcPr>
            <w:tcW w:w="7507" w:type="dxa"/>
          </w:tcPr>
          <w:p w14:paraId="2C9695B9" w14:textId="77777777" w:rsidR="00E17205" w:rsidRPr="000E0889" w:rsidRDefault="00E17205" w:rsidP="009642CA">
            <w:pPr>
              <w:rPr>
                <w:rFonts w:eastAsia="MS Mincho"/>
              </w:rPr>
            </w:pPr>
            <w:r w:rsidRPr="000E0889">
              <w:rPr>
                <w:rFonts w:eastAsia="MS Mincho"/>
              </w:rPr>
              <w:t>Total number of biodigesters in year y</w:t>
            </w:r>
          </w:p>
        </w:tc>
      </w:tr>
      <w:tr w:rsidR="00E17205" w:rsidRPr="000E0889" w14:paraId="41FEE6FF" w14:textId="77777777" w:rsidTr="009642CA">
        <w:tc>
          <w:tcPr>
            <w:tcW w:w="992" w:type="dxa"/>
          </w:tcPr>
          <w:p w14:paraId="55E2F8AA" w14:textId="24D6C770" w:rsidR="00E17205" w:rsidRPr="000E0889" w:rsidRDefault="00E17205" w:rsidP="009642CA">
            <w:pPr>
              <w:rPr>
                <w:rFonts w:eastAsia="MS Mincho"/>
                <w:vertAlign w:val="subscript"/>
              </w:rPr>
            </w:pPr>
            <w:proofErr w:type="spellStart"/>
            <w:proofErr w:type="gramStart"/>
            <w:r w:rsidRPr="000E0889">
              <w:rPr>
                <w:rFonts w:eastAsia="MS Mincho"/>
              </w:rPr>
              <w:t>U</w:t>
            </w:r>
            <w:r w:rsidR="00026A33" w:rsidRPr="00A26003">
              <w:rPr>
                <w:rFonts w:eastAsia="MS Mincho"/>
                <w:vertAlign w:val="subscript"/>
              </w:rPr>
              <w:t>p,</w:t>
            </w:r>
            <w:r w:rsidRPr="000E0889">
              <w:rPr>
                <w:rFonts w:eastAsia="MS Mincho"/>
                <w:vertAlign w:val="subscript"/>
              </w:rPr>
              <w:t>y</w:t>
            </w:r>
            <w:proofErr w:type="spellEnd"/>
            <w:proofErr w:type="gramEnd"/>
          </w:p>
        </w:tc>
        <w:tc>
          <w:tcPr>
            <w:tcW w:w="709" w:type="dxa"/>
          </w:tcPr>
          <w:p w14:paraId="7F6A636D" w14:textId="77777777" w:rsidR="00E17205" w:rsidRPr="000E0889" w:rsidRDefault="00E17205" w:rsidP="009642CA">
            <w:pPr>
              <w:rPr>
                <w:rFonts w:eastAsia="MS Mincho"/>
              </w:rPr>
            </w:pPr>
            <w:r w:rsidRPr="000E0889">
              <w:rPr>
                <w:rFonts w:eastAsia="MS Mincho"/>
              </w:rPr>
              <w:t>=</w:t>
            </w:r>
          </w:p>
        </w:tc>
        <w:tc>
          <w:tcPr>
            <w:tcW w:w="7507" w:type="dxa"/>
          </w:tcPr>
          <w:p w14:paraId="2F754C5A" w14:textId="77777777" w:rsidR="00E17205" w:rsidRPr="000E0889" w:rsidRDefault="00E17205" w:rsidP="009642CA">
            <w:pPr>
              <w:rPr>
                <w:rFonts w:eastAsia="MS Mincho"/>
              </w:rPr>
            </w:pPr>
            <w:r w:rsidRPr="000E0889">
              <w:rPr>
                <w:rFonts w:eastAsia="MS Mincho"/>
              </w:rPr>
              <w:t>Usage rate in year y</w:t>
            </w:r>
          </w:p>
        </w:tc>
      </w:tr>
      <w:tr w:rsidR="00E17205" w:rsidRPr="000E0889" w14:paraId="05EEC098" w14:textId="77777777" w:rsidTr="009642CA">
        <w:tc>
          <w:tcPr>
            <w:tcW w:w="992" w:type="dxa"/>
          </w:tcPr>
          <w:p w14:paraId="6AF0975B" w14:textId="77777777" w:rsidR="00E17205" w:rsidRPr="000E0889" w:rsidRDefault="00E17205" w:rsidP="009642CA">
            <w:pPr>
              <w:rPr>
                <w:rFonts w:eastAsia="MS Mincho"/>
                <w:vertAlign w:val="subscript"/>
              </w:rPr>
            </w:pPr>
            <w:proofErr w:type="spellStart"/>
            <w:proofErr w:type="gramStart"/>
            <w:r w:rsidRPr="000E0889">
              <w:rPr>
                <w:rFonts w:eastAsia="MS Mincho"/>
              </w:rPr>
              <w:t>B</w:t>
            </w:r>
            <w:r w:rsidRPr="000E0889">
              <w:rPr>
                <w:rFonts w:eastAsia="MS Mincho"/>
                <w:vertAlign w:val="subscript"/>
              </w:rPr>
              <w:t>daily,y</w:t>
            </w:r>
            <w:proofErr w:type="spellEnd"/>
            <w:proofErr w:type="gramEnd"/>
          </w:p>
        </w:tc>
        <w:tc>
          <w:tcPr>
            <w:tcW w:w="709" w:type="dxa"/>
          </w:tcPr>
          <w:p w14:paraId="2AEB6C48" w14:textId="77777777" w:rsidR="00E17205" w:rsidRPr="000E0889" w:rsidRDefault="00E17205" w:rsidP="009642CA">
            <w:pPr>
              <w:rPr>
                <w:rFonts w:eastAsia="MS Mincho"/>
              </w:rPr>
            </w:pPr>
            <w:r w:rsidRPr="000E0889">
              <w:rPr>
                <w:rFonts w:eastAsia="MS Mincho"/>
              </w:rPr>
              <w:t>=</w:t>
            </w:r>
          </w:p>
        </w:tc>
        <w:tc>
          <w:tcPr>
            <w:tcW w:w="7507" w:type="dxa"/>
          </w:tcPr>
          <w:p w14:paraId="24A5C120" w14:textId="77777777" w:rsidR="00E17205" w:rsidRPr="000E0889" w:rsidRDefault="00E17205" w:rsidP="009642CA">
            <w:pPr>
              <w:rPr>
                <w:rFonts w:eastAsia="MS Mincho"/>
              </w:rPr>
            </w:pPr>
            <w:r w:rsidRPr="000E0889">
              <w:rPr>
                <w:rFonts w:eastAsia="MS Mincho"/>
              </w:rPr>
              <w:t>Share of biogas households that uses biogas at least once per day for cooking in year y</w:t>
            </w:r>
          </w:p>
        </w:tc>
      </w:tr>
      <w:tr w:rsidR="00E17205" w:rsidRPr="000E0889" w14:paraId="1529EAA1" w14:textId="77777777" w:rsidTr="009642CA">
        <w:tc>
          <w:tcPr>
            <w:tcW w:w="992" w:type="dxa"/>
          </w:tcPr>
          <w:p w14:paraId="335F4423" w14:textId="77777777" w:rsidR="00E17205" w:rsidRPr="000E0889" w:rsidRDefault="00E17205" w:rsidP="009642CA">
            <w:pPr>
              <w:rPr>
                <w:rFonts w:eastAsia="MS Mincho"/>
                <w:vertAlign w:val="subscript"/>
              </w:rPr>
            </w:pPr>
            <w:proofErr w:type="spellStart"/>
            <w:proofErr w:type="gramStart"/>
            <w:r w:rsidRPr="000E0889">
              <w:rPr>
                <w:rFonts w:eastAsia="MS Mincho"/>
              </w:rPr>
              <w:t>H</w:t>
            </w:r>
            <w:r w:rsidRPr="000E0889">
              <w:rPr>
                <w:rFonts w:eastAsia="MS Mincho"/>
                <w:vertAlign w:val="subscript"/>
              </w:rPr>
              <w:t>s,y</w:t>
            </w:r>
            <w:proofErr w:type="spellEnd"/>
            <w:proofErr w:type="gramEnd"/>
          </w:p>
        </w:tc>
        <w:tc>
          <w:tcPr>
            <w:tcW w:w="709" w:type="dxa"/>
          </w:tcPr>
          <w:p w14:paraId="68C5C00A" w14:textId="77777777" w:rsidR="00E17205" w:rsidRPr="000E0889" w:rsidRDefault="00E17205" w:rsidP="009642CA">
            <w:pPr>
              <w:rPr>
                <w:rFonts w:eastAsia="MS Mincho"/>
              </w:rPr>
            </w:pPr>
            <w:r w:rsidRPr="000E0889">
              <w:rPr>
                <w:rFonts w:eastAsia="MS Mincho"/>
              </w:rPr>
              <w:t>=</w:t>
            </w:r>
          </w:p>
        </w:tc>
        <w:tc>
          <w:tcPr>
            <w:tcW w:w="7507" w:type="dxa"/>
          </w:tcPr>
          <w:p w14:paraId="05652ADC" w14:textId="74EC37B2" w:rsidR="00E17205" w:rsidRPr="000E0889" w:rsidRDefault="00E17205" w:rsidP="009642CA">
            <w:pPr>
              <w:rPr>
                <w:rFonts w:eastAsia="MS Mincho"/>
              </w:rPr>
            </w:pPr>
            <w:r w:rsidRPr="000E0889">
              <w:rPr>
                <w:rFonts w:eastAsia="MS Mincho"/>
              </w:rPr>
              <w:t>Number of family members permanent residing in the household in year y</w:t>
            </w:r>
          </w:p>
        </w:tc>
      </w:tr>
    </w:tbl>
    <w:p w14:paraId="041AD884" w14:textId="77777777" w:rsidR="00E17205" w:rsidRPr="000E0889" w:rsidRDefault="00E17205" w:rsidP="00E17205">
      <w:pPr>
        <w:rPr>
          <w:rFonts w:eastAsia="MS Mincho"/>
        </w:rPr>
      </w:pPr>
    </w:p>
    <w:p w14:paraId="14F0F202" w14:textId="77777777" w:rsidR="00E17205" w:rsidRPr="000E0889" w:rsidRDefault="00E17205" w:rsidP="00E17205">
      <w:pPr>
        <w:rPr>
          <w:rFonts w:eastAsia="MS Mincho"/>
        </w:rPr>
      </w:pPr>
    </w:p>
    <w:p w14:paraId="7A80F716" w14:textId="77777777" w:rsidR="00E17205" w:rsidRPr="000E0889" w:rsidRDefault="00E17205" w:rsidP="00E17205">
      <w:pPr>
        <w:rPr>
          <w:rFonts w:eastAsia="MS Mincho"/>
        </w:rPr>
      </w:pPr>
      <w:r w:rsidRPr="000E0889">
        <w:rPr>
          <w:rFonts w:eastAsia="MS Mincho"/>
          <w:b/>
        </w:rPr>
        <w:t>Baseline situation:</w:t>
      </w:r>
      <w:r w:rsidRPr="000E0889">
        <w:rPr>
          <w:rFonts w:eastAsia="MS Mincho"/>
        </w:rPr>
        <w:t xml:space="preserve"> In the baseline no construction of biodigesters occurred. Therefore, baseline outcome benefit is zero</w:t>
      </w:r>
    </w:p>
    <w:p w14:paraId="40940852" w14:textId="77777777" w:rsidR="00E17205" w:rsidRPr="00FE30F4" w:rsidRDefault="00E17205" w:rsidP="00E17205">
      <w:pPr>
        <w:rPr>
          <w:rFonts w:eastAsia="MS Mincho"/>
        </w:rPr>
      </w:pPr>
    </w:p>
    <w:p w14:paraId="0A0FF90D" w14:textId="77777777" w:rsidR="00E17205" w:rsidRDefault="00E17205" w:rsidP="00E17205">
      <w:pPr>
        <w:rPr>
          <w:rFonts w:eastAsia="MS Mincho"/>
        </w:rPr>
      </w:pPr>
    </w:p>
    <w:p w14:paraId="21D2113C" w14:textId="032EDCF8" w:rsidR="00E17205" w:rsidRPr="00A00831" w:rsidRDefault="00CA7EA3" w:rsidP="00E17205">
      <w:pPr>
        <w:rPr>
          <w:rFonts w:eastAsia="MS Mincho"/>
          <w:b/>
          <w:bCs/>
        </w:rPr>
      </w:pPr>
      <w:r>
        <w:rPr>
          <w:rFonts w:eastAsia="MS Mincho"/>
          <w:b/>
          <w:bCs/>
        </w:rPr>
        <w:t xml:space="preserve">Goal </w:t>
      </w:r>
      <w:r w:rsidR="00E17205" w:rsidRPr="00A00831">
        <w:rPr>
          <w:rFonts w:eastAsia="MS Mincho"/>
          <w:b/>
          <w:bCs/>
        </w:rPr>
        <w:t>13: Baseline estimate/ emission reductions</w:t>
      </w:r>
    </w:p>
    <w:p w14:paraId="12EBF667" w14:textId="77777777" w:rsidR="00E17205" w:rsidRPr="00A00831" w:rsidRDefault="00E17205" w:rsidP="00E17205">
      <w:pPr>
        <w:rPr>
          <w:b/>
          <w:bCs/>
        </w:rPr>
      </w:pPr>
    </w:p>
    <w:p w14:paraId="01588B76" w14:textId="2D8BAE61" w:rsidR="00E17205" w:rsidRPr="00A00831" w:rsidRDefault="00CA7EA3" w:rsidP="00CA7EA3">
      <w:pPr>
        <w:jc w:val="both"/>
        <w:rPr>
          <w:rFonts w:eastAsia="MS Mincho"/>
          <w:b/>
          <w:bCs/>
        </w:rPr>
      </w:pPr>
      <w:r w:rsidRPr="00A00831">
        <w:rPr>
          <w:rFonts w:eastAsia="MS Mincho"/>
          <w:b/>
          <w:bCs/>
        </w:rPr>
        <w:t>SDG</w:t>
      </w:r>
      <w:r w:rsidRPr="00CA7EA3">
        <w:rPr>
          <w:rFonts w:eastAsia="MS Mincho"/>
          <w:b/>
          <w:bCs/>
        </w:rPr>
        <w:t xml:space="preserve"> </w:t>
      </w:r>
      <w:r w:rsidR="00E17205" w:rsidRPr="00CA7EA3">
        <w:rPr>
          <w:rFonts w:eastAsia="MS Mincho"/>
          <w:b/>
          <w:bCs/>
        </w:rPr>
        <w:t>13.2.1 “</w:t>
      </w:r>
      <w:r w:rsidR="00E17205" w:rsidRPr="00BD04B4">
        <w:rPr>
          <w:rFonts w:eastAsia="MS Mincho"/>
          <w:b/>
          <w:bCs/>
        </w:rPr>
        <w:t xml:space="preserve">Number of countries that have communicated the establishment or </w:t>
      </w:r>
      <w:proofErr w:type="spellStart"/>
      <w:r w:rsidR="00E17205" w:rsidRPr="00BD04B4">
        <w:rPr>
          <w:rFonts w:eastAsia="MS Mincho"/>
          <w:b/>
          <w:bCs/>
        </w:rPr>
        <w:t>operationalisation</w:t>
      </w:r>
      <w:proofErr w:type="spellEnd"/>
      <w:r w:rsidR="00E17205" w:rsidRPr="00A00831">
        <w:rPr>
          <w:rFonts w:ascii="Avenir Book" w:eastAsia="MS Mincho" w:hAnsi="Avenir Book"/>
          <w:b/>
          <w:bCs/>
        </w:rPr>
        <w:t xml:space="preserve"> </w:t>
      </w:r>
      <w:r w:rsidR="00E17205" w:rsidRPr="00A00831">
        <w:rPr>
          <w:rFonts w:eastAsia="MS Mincho"/>
          <w:b/>
          <w:bCs/>
        </w:rPr>
        <w:t xml:space="preserve">of an integrated policy/strategy/plan which increases their ability to adapt to the adverse impacts of climate change, and foster climate resilience and low greenhouse gas emissions development in a manner that does not threaten food production </w:t>
      </w:r>
    </w:p>
    <w:p w14:paraId="3CEAF0A1" w14:textId="77777777" w:rsidR="00E17205" w:rsidRPr="00E57165" w:rsidRDefault="00E17205" w:rsidP="00E17205">
      <w:pPr>
        <w:rPr>
          <w:rFonts w:eastAsia="MS Mincho"/>
        </w:rPr>
      </w:pPr>
    </w:p>
    <w:p w14:paraId="1C1E2443" w14:textId="77777777" w:rsidR="00E17205" w:rsidRPr="00E57165" w:rsidRDefault="00E17205" w:rsidP="00E17205">
      <w:r w:rsidRPr="00E57165">
        <w:t>The baseline for this project is determined in accordance with the following paragraph from the applied methodology:</w:t>
      </w:r>
    </w:p>
    <w:p w14:paraId="4B61E020" w14:textId="77777777" w:rsidR="00E17205" w:rsidRPr="00324953" w:rsidRDefault="00E17205" w:rsidP="00E17205">
      <w:pPr>
        <w:rPr>
          <w:i/>
          <w:iCs/>
        </w:rPr>
      </w:pPr>
    </w:p>
    <w:p w14:paraId="24019817" w14:textId="3B966112" w:rsidR="00E17205" w:rsidRPr="00160305" w:rsidRDefault="00E17205" w:rsidP="00160305">
      <w:pPr>
        <w:jc w:val="both"/>
        <w:rPr>
          <w:i/>
          <w:iCs/>
        </w:rPr>
      </w:pPr>
      <w:r w:rsidRPr="00324953">
        <w:rPr>
          <w:i/>
          <w:iCs/>
        </w:rPr>
        <w:t>“</w:t>
      </w:r>
      <w:proofErr w:type="gramStart"/>
      <w:r w:rsidRPr="00324953">
        <w:rPr>
          <w:i/>
          <w:iCs/>
        </w:rPr>
        <w:t>the</w:t>
      </w:r>
      <w:proofErr w:type="gramEnd"/>
      <w:r w:rsidRPr="00324953">
        <w:rPr>
          <w:i/>
          <w:iCs/>
        </w:rPr>
        <w:t xml:space="preserve"> baseline emissions involve emission from use of fossil fuel and non-renewable biomass for cooking and heating, and emissions from the handling of animal waste in the baseline situation”</w:t>
      </w:r>
    </w:p>
    <w:p w14:paraId="6C347368" w14:textId="77777777" w:rsidR="00E17205" w:rsidRPr="00FB03AD" w:rsidRDefault="00E17205" w:rsidP="00E17205"/>
    <w:p w14:paraId="333C60CE" w14:textId="77777777" w:rsidR="00E17205" w:rsidRPr="00A00831" w:rsidRDefault="00E17205" w:rsidP="00E17205">
      <w:pPr>
        <w:rPr>
          <w:b/>
          <w:bCs/>
        </w:rPr>
      </w:pPr>
      <w:r w:rsidRPr="00A00831">
        <w:rPr>
          <w:b/>
          <w:bCs/>
        </w:rPr>
        <w:t>1.</w:t>
      </w:r>
      <w:r w:rsidRPr="00A00831">
        <w:rPr>
          <w:b/>
          <w:bCs/>
        </w:rPr>
        <w:tab/>
        <w:t>Estimation of the baseline emission from the thermal energy demand (</w:t>
      </w:r>
      <w:proofErr w:type="spellStart"/>
      <w:r w:rsidRPr="00A00831">
        <w:rPr>
          <w:b/>
          <w:bCs/>
        </w:rPr>
        <w:t>BE</w:t>
      </w:r>
      <w:r w:rsidRPr="00A00831">
        <w:rPr>
          <w:b/>
          <w:bCs/>
          <w:vertAlign w:val="subscript"/>
        </w:rPr>
        <w:t>th</w:t>
      </w:r>
      <w:proofErr w:type="spellEnd"/>
      <w:r w:rsidRPr="00A00831">
        <w:rPr>
          <w:b/>
          <w:bCs/>
        </w:rPr>
        <w:t>)</w:t>
      </w:r>
    </w:p>
    <w:p w14:paraId="2E5A9AC6" w14:textId="77777777" w:rsidR="00E17205" w:rsidRPr="00FB03AD" w:rsidRDefault="00E17205" w:rsidP="00E17205"/>
    <w:p w14:paraId="7774BAA4" w14:textId="50BF5B76" w:rsidR="00E17205" w:rsidRDefault="00E17205" w:rsidP="00E17205">
      <w:r w:rsidRPr="00FB03AD">
        <w:t xml:space="preserve">Emission reductions are credited by comparing fuel consumption in a project scenario to the three baseline scenarios. As the baseline fuel and the project fuel and the corresponding emission factors are different, the overall GHG reductions achieved in year </w:t>
      </w:r>
      <w:r w:rsidRPr="00FB03AD">
        <w:rPr>
          <w:i/>
        </w:rPr>
        <w:t>y</w:t>
      </w:r>
      <w:r w:rsidRPr="00FB03AD">
        <w:t xml:space="preserve"> </w:t>
      </w:r>
      <w:proofErr w:type="gramStart"/>
      <w:r w:rsidRPr="00FB03AD">
        <w:t>are</w:t>
      </w:r>
      <w:proofErr w:type="gramEnd"/>
      <w:r w:rsidRPr="00FB03AD">
        <w:t xml:space="preserve"> calculated as follows (equation 2 TPDDTEC V3.1):</w:t>
      </w:r>
    </w:p>
    <w:p w14:paraId="542924A8" w14:textId="77777777" w:rsidR="00E17205" w:rsidRPr="00153EEF" w:rsidRDefault="00160305" w:rsidP="00E17205">
      <w:pPr>
        <w:rPr>
          <w:b/>
        </w:rPr>
      </w:pPr>
      <m:oMath>
        <m:sSub>
          <m:sSubPr>
            <m:ctrlPr>
              <w:rPr>
                <w:rFonts w:ascii="Cambria Math" w:eastAsia="Calibri" w:hAnsi="Cambria Math"/>
                <w:b/>
                <w:lang w:val="de-DE"/>
              </w:rPr>
            </m:ctrlPr>
          </m:sSubPr>
          <m:e>
            <m:r>
              <m:rPr>
                <m:sty m:val="b"/>
              </m:rPr>
              <w:rPr>
                <w:rFonts w:ascii="Cambria Math" w:eastAsia="Calibri" w:hAnsi="Cambria Math"/>
                <w:lang w:val="de-DE"/>
              </w:rPr>
              <m:t>ER</m:t>
            </m:r>
          </m:e>
          <m:sub>
            <m:r>
              <m:rPr>
                <m:sty m:val="b"/>
              </m:rPr>
              <w:rPr>
                <w:rFonts w:ascii="Cambria Math" w:eastAsia="Calibri" w:hAnsi="Cambria Math"/>
                <w:lang w:val="de-DE"/>
              </w:rPr>
              <m:t>y</m:t>
            </m:r>
          </m:sub>
        </m:sSub>
        <m:r>
          <m:rPr>
            <m:sty m:val="bi"/>
          </m:rPr>
          <w:rPr>
            <w:rFonts w:ascii="Cambria Math" w:eastAsia="Calibri" w:hAnsi="Cambria Math"/>
          </w:rPr>
          <m:t>=</m:t>
        </m:r>
        <m:nary>
          <m:naryPr>
            <m:chr m:val="∑"/>
            <m:limLoc m:val="subSup"/>
            <m:supHide m:val="1"/>
            <m:ctrlPr>
              <w:rPr>
                <w:rFonts w:ascii="Cambria Math" w:eastAsia="Calibri" w:hAnsi="Cambria Math"/>
                <w:b/>
                <w:i/>
                <w:lang w:val="de-DE"/>
              </w:rPr>
            </m:ctrlPr>
          </m:naryPr>
          <m:sub>
            <m:r>
              <m:rPr>
                <m:sty m:val="p"/>
              </m:rPr>
              <w:rPr>
                <w:rFonts w:ascii="Cambria Math" w:eastAsia="Calibri" w:hAnsi="Cambria Math"/>
              </w:rPr>
              <m:t>b,p1</m:t>
            </m:r>
          </m:sub>
          <m:sup/>
          <m:e>
            <m:sSub>
              <m:sSubPr>
                <m:ctrlPr>
                  <w:rPr>
                    <w:rFonts w:ascii="Cambria Math" w:eastAsia="Calibri" w:hAnsi="Cambria Math"/>
                    <w:b/>
                    <w:i/>
                    <w:lang w:val="de-DE"/>
                  </w:rPr>
                </m:ctrlPr>
              </m:sSubPr>
              <m:e>
                <m:r>
                  <m:rPr>
                    <m:sty m:val="p"/>
                  </m:rPr>
                  <w:rPr>
                    <w:rFonts w:ascii="Cambria Math" w:eastAsia="Calibri" w:hAnsi="Cambria Math"/>
                  </w:rPr>
                  <m:t>N</m:t>
                </m:r>
              </m:e>
              <m:sub>
                <m:r>
                  <m:rPr>
                    <m:sty m:val="p"/>
                  </m:rPr>
                  <w:rPr>
                    <w:rFonts w:ascii="Cambria Math" w:eastAsia="Calibri" w:hAnsi="Cambria Math"/>
                  </w:rPr>
                  <m:t>p1,y</m:t>
                </m:r>
              </m:sub>
            </m:sSub>
          </m:e>
        </m:nary>
        <m:r>
          <m:rPr>
            <m:sty m:val="bi"/>
          </m:rPr>
          <w:rPr>
            <w:rFonts w:ascii="Cambria Math" w:eastAsia="Calibri" w:hAnsi="Cambria Math"/>
          </w:rPr>
          <m:t>*</m:t>
        </m:r>
        <m:sSub>
          <m:sSubPr>
            <m:ctrlPr>
              <w:rPr>
                <w:rFonts w:ascii="Cambria Math" w:eastAsia="Calibri" w:hAnsi="Cambria Math"/>
                <w:lang w:val="de-DE"/>
              </w:rPr>
            </m:ctrlPr>
          </m:sSubPr>
          <m:e>
            <m:r>
              <m:rPr>
                <m:sty m:val="p"/>
              </m:rPr>
              <w:rPr>
                <w:rFonts w:ascii="Cambria Math" w:eastAsia="Calibri" w:hAnsi="Cambria Math"/>
              </w:rPr>
              <m:t>U</m:t>
            </m:r>
          </m:e>
          <m:sub>
            <m:r>
              <m:rPr>
                <m:sty m:val="p"/>
              </m:rPr>
              <w:rPr>
                <w:rFonts w:ascii="Cambria Math" w:eastAsia="Calibri" w:hAnsi="Cambria Math"/>
              </w:rPr>
              <m:t>p,y</m:t>
            </m:r>
          </m:sub>
        </m:sSub>
        <m:r>
          <m:rPr>
            <m:sty m:val="p"/>
          </m:rPr>
          <w:rPr>
            <w:rFonts w:ascii="Cambria Math" w:eastAsia="Calibri" w:hAnsi="Cambria Math"/>
          </w:rPr>
          <m:t>*</m:t>
        </m:r>
        <m:d>
          <m:dPr>
            <m:ctrlPr>
              <w:rPr>
                <w:rFonts w:ascii="Cambria Math" w:eastAsia="Calibri" w:hAnsi="Cambria Math"/>
                <w:lang w:val="de-DE"/>
              </w:rPr>
            </m:ctrlPr>
          </m:dPr>
          <m:e>
            <m:sSub>
              <m:sSubPr>
                <m:ctrlPr>
                  <w:rPr>
                    <w:rFonts w:ascii="Cambria Math" w:eastAsia="Calibri" w:hAnsi="Cambria Math"/>
                    <w:i/>
                    <w:lang w:val="de-DE"/>
                  </w:rPr>
                </m:ctrlPr>
              </m:sSubPr>
              <m:e>
                <m:r>
                  <w:rPr>
                    <w:rFonts w:ascii="Cambria Math" w:eastAsia="Calibri" w:hAnsi="Cambria Math"/>
                    <w:lang w:val="de-DE"/>
                  </w:rPr>
                  <m:t>f</m:t>
                </m:r>
              </m:e>
              <m:sub>
                <m:r>
                  <m:rPr>
                    <m:sty m:val="p"/>
                  </m:rPr>
                  <w:rPr>
                    <w:rFonts w:ascii="Cambria Math" w:eastAsia="Calibri" w:hAnsi="Cambria Math"/>
                  </w:rPr>
                  <m:t>NRB</m:t>
                </m:r>
              </m:sub>
            </m:sSub>
            <m:r>
              <w:rPr>
                <w:rFonts w:ascii="Cambria Math" w:eastAsia="Calibri" w:hAnsi="Cambria Math"/>
              </w:rPr>
              <m:t xml:space="preserve">* </m:t>
            </m:r>
            <m:sSub>
              <m:sSubPr>
                <m:ctrlPr>
                  <w:rPr>
                    <w:rFonts w:ascii="Cambria Math" w:eastAsia="Calibri" w:hAnsi="Cambria Math"/>
                    <w:lang w:val="de-DE"/>
                  </w:rPr>
                </m:ctrlPr>
              </m:sSubPr>
              <m:e>
                <m:r>
                  <m:rPr>
                    <m:sty m:val="p"/>
                  </m:rPr>
                  <w:rPr>
                    <w:rFonts w:ascii="Cambria Math" w:eastAsia="Calibri" w:hAnsi="Cambria Math"/>
                  </w:rPr>
                  <m:t>ER</m:t>
                </m:r>
              </m:e>
              <m:sub>
                <m:r>
                  <m:rPr>
                    <m:sty m:val="p"/>
                  </m:rPr>
                  <w:rPr>
                    <w:rFonts w:ascii="Cambria Math" w:eastAsia="Calibri" w:hAnsi="Cambria Math"/>
                  </w:rPr>
                  <m:t>b,p,y, CO2</m:t>
                </m:r>
              </m:sub>
            </m:sSub>
            <m:r>
              <w:rPr>
                <w:rFonts w:ascii="Cambria Math" w:eastAsia="Calibri" w:hAnsi="Cambria Math"/>
              </w:rPr>
              <m:t>+</m:t>
            </m:r>
            <m:sSub>
              <m:sSubPr>
                <m:ctrlPr>
                  <w:rPr>
                    <w:rFonts w:ascii="Cambria Math" w:eastAsia="Calibri" w:hAnsi="Cambria Math"/>
                    <w:lang w:val="de-DE"/>
                  </w:rPr>
                </m:ctrlPr>
              </m:sSubPr>
              <m:e>
                <m:r>
                  <m:rPr>
                    <m:sty m:val="p"/>
                  </m:rPr>
                  <w:rPr>
                    <w:rFonts w:ascii="Cambria Math" w:eastAsia="Calibri" w:hAnsi="Cambria Math"/>
                  </w:rPr>
                  <m:t>ER</m:t>
                </m:r>
              </m:e>
              <m:sub>
                <m:r>
                  <m:rPr>
                    <m:sty m:val="p"/>
                  </m:rPr>
                  <w:rPr>
                    <w:rFonts w:ascii="Cambria Math" w:eastAsia="Calibri" w:hAnsi="Cambria Math"/>
                  </w:rPr>
                  <m:t>b,p,y,non-CO2</m:t>
                </m:r>
              </m:sub>
            </m:sSub>
          </m:e>
        </m:d>
        <m:r>
          <w:rPr>
            <w:rFonts w:ascii="Cambria Math" w:eastAsia="Calibri" w:hAnsi="Cambria Math"/>
          </w:rPr>
          <m:t xml:space="preserve">- </m:t>
        </m:r>
        <m:nary>
          <m:naryPr>
            <m:chr m:val="∑"/>
            <m:limLoc m:val="undOvr"/>
            <m:subHide m:val="1"/>
            <m:supHide m:val="1"/>
            <m:ctrlPr>
              <w:rPr>
                <w:rFonts w:ascii="Cambria Math" w:eastAsia="Calibri" w:hAnsi="Cambria Math"/>
                <w:i/>
                <w:lang w:val="de-DE"/>
              </w:rPr>
            </m:ctrlPr>
          </m:naryPr>
          <m:sub/>
          <m:sup/>
          <m:e>
            <m:sSub>
              <m:sSubPr>
                <m:ctrlPr>
                  <w:rPr>
                    <w:rFonts w:ascii="Cambria Math" w:eastAsia="Calibri" w:hAnsi="Cambria Math"/>
                    <w:lang w:val="de-DE"/>
                  </w:rPr>
                </m:ctrlPr>
              </m:sSubPr>
              <m:e>
                <m:r>
                  <m:rPr>
                    <m:sty m:val="p"/>
                  </m:rPr>
                  <w:rPr>
                    <w:rFonts w:ascii="Cambria Math" w:eastAsia="Calibri" w:hAnsi="Cambria Math"/>
                  </w:rPr>
                  <m:t>LE</m:t>
                </m:r>
              </m:e>
              <m:sub>
                <m:r>
                  <m:rPr>
                    <m:sty m:val="p"/>
                  </m:rPr>
                  <w:rPr>
                    <w:rFonts w:ascii="Cambria Math" w:eastAsia="Calibri" w:hAnsi="Cambria Math"/>
                  </w:rPr>
                  <m:t>p1,y</m:t>
                </m:r>
              </m:sub>
            </m:sSub>
          </m:e>
        </m:nary>
      </m:oMath>
      <w:r w:rsidR="00E17205">
        <w:t xml:space="preserve">                   </w:t>
      </w:r>
      <w:r w:rsidR="00E17205" w:rsidRPr="00153EEF">
        <w:rPr>
          <w:b/>
        </w:rPr>
        <w:t>(</w:t>
      </w:r>
      <w:r w:rsidR="00E17205">
        <w:rPr>
          <w:b/>
        </w:rPr>
        <w:t>6</w:t>
      </w:r>
      <w:r w:rsidR="00E17205" w:rsidRPr="00153EEF">
        <w:rPr>
          <w:b/>
        </w:rPr>
        <w:t>)</w:t>
      </w:r>
    </w:p>
    <w:p w14:paraId="49701D45" w14:textId="77777777" w:rsidR="00E17205" w:rsidRDefault="00E17205" w:rsidP="00E17205"/>
    <w:p w14:paraId="5DB30085" w14:textId="50DC242F" w:rsidR="00E17205" w:rsidRDefault="00E17205" w:rsidP="00E17205">
      <w:r>
        <w:t xml:space="preserve">Where: </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2"/>
        <w:gridCol w:w="6378"/>
      </w:tblGrid>
      <w:tr w:rsidR="00E17205" w14:paraId="6BA0970E" w14:textId="77777777" w:rsidTr="009642CA">
        <w:trPr>
          <w:jc w:val="center"/>
        </w:trPr>
        <w:tc>
          <w:tcPr>
            <w:tcW w:w="2122" w:type="dxa"/>
          </w:tcPr>
          <w:p w14:paraId="3727C383" w14:textId="77777777" w:rsidR="00E17205" w:rsidRDefault="00E17205" w:rsidP="009642CA">
            <w:r>
              <w:rPr>
                <w:lang w:eastAsia="ar-SA"/>
              </w:rPr>
              <w:t>∑</w:t>
            </w:r>
            <w:proofErr w:type="spellStart"/>
            <w:proofErr w:type="gramStart"/>
            <w:r>
              <w:rPr>
                <w:vertAlign w:val="subscript"/>
                <w:lang w:eastAsia="ar-SA"/>
              </w:rPr>
              <w:t>b,p</w:t>
            </w:r>
            <w:proofErr w:type="spellEnd"/>
            <w:proofErr w:type="gramEnd"/>
          </w:p>
        </w:tc>
        <w:tc>
          <w:tcPr>
            <w:tcW w:w="6378" w:type="dxa"/>
          </w:tcPr>
          <w:p w14:paraId="0B84403A" w14:textId="77777777" w:rsidR="00E17205" w:rsidRDefault="00E17205" w:rsidP="009642CA">
            <w:r w:rsidRPr="00FA4FA1">
              <w:rPr>
                <w:lang w:eastAsia="ar-SA"/>
              </w:rPr>
              <w:t>Sum over all relevant (Baseline b/project p) couples</w:t>
            </w:r>
          </w:p>
        </w:tc>
      </w:tr>
      <w:tr w:rsidR="00E17205" w14:paraId="4E9F2D94" w14:textId="77777777" w:rsidTr="009642CA">
        <w:trPr>
          <w:jc w:val="center"/>
        </w:trPr>
        <w:tc>
          <w:tcPr>
            <w:tcW w:w="2122" w:type="dxa"/>
          </w:tcPr>
          <w:p w14:paraId="0ACFF7D0" w14:textId="77777777" w:rsidR="00E17205" w:rsidRDefault="00E17205" w:rsidP="009642CA">
            <w:proofErr w:type="spellStart"/>
            <w:proofErr w:type="gramStart"/>
            <w:r w:rsidRPr="00FA4FA1">
              <w:rPr>
                <w:lang w:eastAsia="ar-SA"/>
              </w:rPr>
              <w:t>N</w:t>
            </w:r>
            <w:r w:rsidRPr="00FA4FA1">
              <w:rPr>
                <w:vertAlign w:val="subscript"/>
                <w:lang w:eastAsia="ar-SA"/>
              </w:rPr>
              <w:t>p,y</w:t>
            </w:r>
            <w:proofErr w:type="spellEnd"/>
            <w:proofErr w:type="gramEnd"/>
          </w:p>
        </w:tc>
        <w:tc>
          <w:tcPr>
            <w:tcW w:w="6378" w:type="dxa"/>
          </w:tcPr>
          <w:p w14:paraId="6762A6A0" w14:textId="77777777" w:rsidR="00E17205" w:rsidRDefault="00E17205" w:rsidP="009642CA">
            <w:r w:rsidRPr="00FA4FA1">
              <w:rPr>
                <w:lang w:eastAsia="ar-SA"/>
              </w:rPr>
              <w:t>Cumulative number of biodigesters months</w:t>
            </w:r>
            <w:r w:rsidRPr="00FA4FA1">
              <w:rPr>
                <w:rStyle w:val="FootnoteReference"/>
                <w:lang w:eastAsia="ar-SA"/>
              </w:rPr>
              <w:footnoteReference w:id="19"/>
            </w:r>
            <w:r w:rsidRPr="00FA4FA1">
              <w:rPr>
                <w:lang w:eastAsia="ar-SA"/>
              </w:rPr>
              <w:t xml:space="preserve"> included in the project database for project scenario p in against baseline scenario b in year y.  </w:t>
            </w:r>
            <w:proofErr w:type="spellStart"/>
            <w:proofErr w:type="gramStart"/>
            <w:r w:rsidRPr="00FA4FA1">
              <w:rPr>
                <w:lang w:eastAsia="ar-SA"/>
              </w:rPr>
              <w:t>N</w:t>
            </w:r>
            <w:r w:rsidRPr="00FA4FA1">
              <w:rPr>
                <w:vertAlign w:val="subscript"/>
                <w:lang w:eastAsia="ar-SA"/>
              </w:rPr>
              <w:t>p,y</w:t>
            </w:r>
            <w:proofErr w:type="spellEnd"/>
            <w:proofErr w:type="gramEnd"/>
            <w:r w:rsidRPr="00FA4FA1">
              <w:rPr>
                <w:vertAlign w:val="subscript"/>
                <w:lang w:eastAsia="ar-SA"/>
              </w:rPr>
              <w:t xml:space="preserve"> </w:t>
            </w:r>
            <w:r w:rsidRPr="00FA4FA1">
              <w:rPr>
                <w:lang w:eastAsia="ar-SA"/>
              </w:rPr>
              <w:t>applied is the value of last month to allow for a 1 month period for digester starting up. This is conservative because in most cases within 2 weeks biogas is being produced</w:t>
            </w:r>
          </w:p>
        </w:tc>
      </w:tr>
      <w:tr w:rsidR="00E17205" w14:paraId="439B6CDA" w14:textId="77777777" w:rsidTr="009642CA">
        <w:trPr>
          <w:jc w:val="center"/>
        </w:trPr>
        <w:tc>
          <w:tcPr>
            <w:tcW w:w="2122" w:type="dxa"/>
          </w:tcPr>
          <w:p w14:paraId="4BA45E5B" w14:textId="77777777" w:rsidR="00E17205" w:rsidRDefault="00E17205" w:rsidP="009642CA">
            <w:proofErr w:type="spellStart"/>
            <w:proofErr w:type="gramStart"/>
            <w:r w:rsidRPr="00FA4FA1">
              <w:rPr>
                <w:lang w:eastAsia="ar-SA"/>
              </w:rPr>
              <w:t>U</w:t>
            </w:r>
            <w:r w:rsidRPr="00FA4FA1">
              <w:rPr>
                <w:vertAlign w:val="subscript"/>
                <w:lang w:eastAsia="ar-SA"/>
              </w:rPr>
              <w:t>p,y</w:t>
            </w:r>
            <w:proofErr w:type="spellEnd"/>
            <w:proofErr w:type="gramEnd"/>
          </w:p>
        </w:tc>
        <w:tc>
          <w:tcPr>
            <w:tcW w:w="6378" w:type="dxa"/>
          </w:tcPr>
          <w:p w14:paraId="7BC4AFDB" w14:textId="77777777" w:rsidR="00E17205" w:rsidRDefault="00E17205" w:rsidP="009642CA">
            <w:r w:rsidRPr="00FA4FA1">
              <w:rPr>
                <w:lang w:eastAsia="ar-SA"/>
              </w:rPr>
              <w:t>Cumulative usage rate for technologies in project scenario p1 in year y, based on cumulative adoption rate and drop off rate (fraction)</w:t>
            </w:r>
          </w:p>
        </w:tc>
      </w:tr>
      <w:tr w:rsidR="00E17205" w14:paraId="121FCB34" w14:textId="77777777" w:rsidTr="009642CA">
        <w:trPr>
          <w:jc w:val="center"/>
        </w:trPr>
        <w:tc>
          <w:tcPr>
            <w:tcW w:w="2122" w:type="dxa"/>
          </w:tcPr>
          <w:p w14:paraId="3CABD09F" w14:textId="77777777" w:rsidR="00E17205" w:rsidRDefault="00E17205" w:rsidP="009642CA">
            <w:proofErr w:type="gramStart"/>
            <w:r w:rsidRPr="00FA4FA1">
              <w:rPr>
                <w:lang w:eastAsia="ar-SA"/>
              </w:rPr>
              <w:t>ER</w:t>
            </w:r>
            <w:r w:rsidRPr="00FA4FA1">
              <w:rPr>
                <w:vertAlign w:val="subscript"/>
                <w:lang w:eastAsia="ar-SA"/>
              </w:rPr>
              <w:t>b,p</w:t>
            </w:r>
            <w:proofErr w:type="gramEnd"/>
            <w:r w:rsidRPr="00FA4FA1">
              <w:rPr>
                <w:vertAlign w:val="subscript"/>
                <w:lang w:eastAsia="ar-SA"/>
              </w:rPr>
              <w:t>,y,CO2</w:t>
            </w:r>
          </w:p>
        </w:tc>
        <w:tc>
          <w:tcPr>
            <w:tcW w:w="6378" w:type="dxa"/>
          </w:tcPr>
          <w:p w14:paraId="266F2D0B" w14:textId="77777777" w:rsidR="00E17205" w:rsidRDefault="00E17205" w:rsidP="009642CA">
            <w:r w:rsidRPr="00FA4FA1">
              <w:rPr>
                <w:lang w:eastAsia="ar-SA"/>
              </w:rPr>
              <w:t>Specific CO</w:t>
            </w:r>
            <w:r w:rsidRPr="00FA4FA1">
              <w:rPr>
                <w:vertAlign w:val="subscript"/>
                <w:lang w:eastAsia="ar-SA"/>
              </w:rPr>
              <w:t>2</w:t>
            </w:r>
            <w:r w:rsidRPr="00FA4FA1">
              <w:rPr>
                <w:lang w:eastAsia="ar-SA"/>
              </w:rPr>
              <w:t xml:space="preserve"> emission savings for an individual technology of project p1 against an individual technology of baseline b1, b2, b3 in year y, in tCO</w:t>
            </w:r>
            <w:r w:rsidRPr="00FA4FA1">
              <w:rPr>
                <w:vertAlign w:val="subscript"/>
                <w:lang w:eastAsia="ar-SA"/>
              </w:rPr>
              <w:t>2</w:t>
            </w:r>
            <w:r w:rsidRPr="00FA4FA1">
              <w:rPr>
                <w:lang w:eastAsia="ar-SA"/>
              </w:rPr>
              <w:t>/year, and as derived from the statistical analysis of the data collected from the field tests</w:t>
            </w:r>
          </w:p>
        </w:tc>
      </w:tr>
      <w:tr w:rsidR="00E17205" w14:paraId="7A54A2E0" w14:textId="77777777" w:rsidTr="009642CA">
        <w:trPr>
          <w:jc w:val="center"/>
        </w:trPr>
        <w:tc>
          <w:tcPr>
            <w:tcW w:w="2122" w:type="dxa"/>
          </w:tcPr>
          <w:p w14:paraId="68C332F3" w14:textId="77777777" w:rsidR="00E17205" w:rsidRDefault="00E17205" w:rsidP="009642CA">
            <w:proofErr w:type="gramStart"/>
            <w:r w:rsidRPr="00FA4FA1">
              <w:rPr>
                <w:lang w:eastAsia="ar-SA"/>
              </w:rPr>
              <w:t>ER</w:t>
            </w:r>
            <w:r w:rsidRPr="00FA4FA1">
              <w:rPr>
                <w:vertAlign w:val="subscript"/>
                <w:lang w:eastAsia="ar-SA"/>
              </w:rPr>
              <w:t>b,p</w:t>
            </w:r>
            <w:proofErr w:type="gramEnd"/>
            <w:r w:rsidRPr="00FA4FA1">
              <w:rPr>
                <w:vertAlign w:val="subscript"/>
                <w:lang w:eastAsia="ar-SA"/>
              </w:rPr>
              <w:t>,y,non-CO2</w:t>
            </w:r>
          </w:p>
        </w:tc>
        <w:tc>
          <w:tcPr>
            <w:tcW w:w="6378" w:type="dxa"/>
          </w:tcPr>
          <w:p w14:paraId="238682CC" w14:textId="77777777" w:rsidR="00E17205" w:rsidRDefault="00E17205" w:rsidP="009642CA">
            <w:r w:rsidRPr="00FA4FA1">
              <w:rPr>
                <w:lang w:eastAsia="ar-SA"/>
              </w:rPr>
              <w:t>Specific non-CO</w:t>
            </w:r>
            <w:r w:rsidRPr="00FA4FA1">
              <w:rPr>
                <w:vertAlign w:val="subscript"/>
                <w:lang w:eastAsia="ar-SA"/>
              </w:rPr>
              <w:t>2</w:t>
            </w:r>
            <w:r w:rsidRPr="00FA4FA1">
              <w:rPr>
                <w:lang w:eastAsia="ar-SA"/>
              </w:rPr>
              <w:t xml:space="preserve"> emission savings for an individual technology of project p1 against an individual technology of baseline b1, b2, b3 in year y, converted in tCO</w:t>
            </w:r>
            <w:r w:rsidRPr="00FA4FA1">
              <w:rPr>
                <w:vertAlign w:val="subscript"/>
                <w:lang w:eastAsia="ar-SA"/>
              </w:rPr>
              <w:t>2</w:t>
            </w:r>
            <w:r w:rsidRPr="00FA4FA1">
              <w:rPr>
                <w:lang w:eastAsia="ar-SA"/>
              </w:rPr>
              <w:t>/year, and as derived from the statistical analysis of the data collected from the field tests</w:t>
            </w:r>
          </w:p>
        </w:tc>
      </w:tr>
      <w:tr w:rsidR="00E17205" w14:paraId="7F8D58E6" w14:textId="77777777" w:rsidTr="009642CA">
        <w:trPr>
          <w:jc w:val="center"/>
        </w:trPr>
        <w:tc>
          <w:tcPr>
            <w:tcW w:w="2122" w:type="dxa"/>
          </w:tcPr>
          <w:p w14:paraId="1BF95241" w14:textId="77777777" w:rsidR="00E17205" w:rsidRPr="00FA4FA1" w:rsidRDefault="00E17205" w:rsidP="009642CA">
            <w:pPr>
              <w:rPr>
                <w:lang w:eastAsia="ar-SA"/>
              </w:rPr>
            </w:pPr>
            <w:proofErr w:type="spellStart"/>
            <w:r w:rsidRPr="00FA4FA1">
              <w:rPr>
                <w:i/>
                <w:lang w:eastAsia="ar-SA"/>
              </w:rPr>
              <w:t>f</w:t>
            </w:r>
            <w:r w:rsidRPr="00FA4FA1">
              <w:rPr>
                <w:vertAlign w:val="subscript"/>
                <w:lang w:eastAsia="ar-SA"/>
              </w:rPr>
              <w:t>NRB</w:t>
            </w:r>
            <w:proofErr w:type="spellEnd"/>
          </w:p>
        </w:tc>
        <w:tc>
          <w:tcPr>
            <w:tcW w:w="6378" w:type="dxa"/>
          </w:tcPr>
          <w:p w14:paraId="46D54A39" w14:textId="77777777" w:rsidR="00E17205" w:rsidRPr="00FA4FA1" w:rsidRDefault="00E17205" w:rsidP="009642CA">
            <w:pPr>
              <w:rPr>
                <w:lang w:eastAsia="ar-SA"/>
              </w:rPr>
            </w:pPr>
            <w:r w:rsidRPr="00FA4FA1">
              <w:rPr>
                <w:lang w:eastAsia="ar-SA"/>
              </w:rPr>
              <w:t>Fraction of biomass used that can be established as non-renewable biomass</w:t>
            </w:r>
          </w:p>
        </w:tc>
      </w:tr>
      <w:tr w:rsidR="00E17205" w14:paraId="107C9DF6" w14:textId="77777777" w:rsidTr="009642CA">
        <w:trPr>
          <w:jc w:val="center"/>
        </w:trPr>
        <w:tc>
          <w:tcPr>
            <w:tcW w:w="2122" w:type="dxa"/>
          </w:tcPr>
          <w:p w14:paraId="6C987AD8" w14:textId="77777777" w:rsidR="00E17205" w:rsidRPr="00FA4FA1" w:rsidRDefault="00E17205" w:rsidP="009642CA">
            <w:pPr>
              <w:rPr>
                <w:lang w:eastAsia="ar-SA"/>
              </w:rPr>
            </w:pPr>
            <w:r w:rsidRPr="00FA4FA1">
              <w:rPr>
                <w:lang w:eastAsia="ar-SA"/>
              </w:rPr>
              <w:t>LE</w:t>
            </w:r>
            <w:r w:rsidRPr="00FA4FA1">
              <w:rPr>
                <w:vertAlign w:val="subscript"/>
                <w:lang w:eastAsia="ar-SA"/>
              </w:rPr>
              <w:t>p</w:t>
            </w:r>
            <w:proofErr w:type="gramStart"/>
            <w:r w:rsidRPr="00FA4FA1">
              <w:rPr>
                <w:vertAlign w:val="subscript"/>
                <w:lang w:eastAsia="ar-SA"/>
              </w:rPr>
              <w:t>1,y</w:t>
            </w:r>
            <w:proofErr w:type="gramEnd"/>
          </w:p>
        </w:tc>
        <w:tc>
          <w:tcPr>
            <w:tcW w:w="6378" w:type="dxa"/>
          </w:tcPr>
          <w:p w14:paraId="30ADA416" w14:textId="77777777" w:rsidR="00E17205" w:rsidRPr="00FA4FA1" w:rsidRDefault="00E17205" w:rsidP="009642CA">
            <w:pPr>
              <w:rPr>
                <w:lang w:eastAsia="ar-SA"/>
              </w:rPr>
            </w:pPr>
            <w:r w:rsidRPr="00FA4FA1">
              <w:rPr>
                <w:lang w:eastAsia="ar-SA"/>
              </w:rPr>
              <w:t>Leakage for project scenario p1 in year y (tCO</w:t>
            </w:r>
            <w:r w:rsidRPr="00FA4FA1">
              <w:rPr>
                <w:vertAlign w:val="subscript"/>
                <w:lang w:eastAsia="ar-SA"/>
              </w:rPr>
              <w:t>2</w:t>
            </w:r>
            <w:r w:rsidRPr="00FA4FA1">
              <w:rPr>
                <w:lang w:eastAsia="ar-SA"/>
              </w:rPr>
              <w:t>e/</w:t>
            </w:r>
            <w:proofErr w:type="spellStart"/>
            <w:r w:rsidRPr="00FA4FA1">
              <w:rPr>
                <w:lang w:eastAsia="ar-SA"/>
              </w:rPr>
              <w:t>yr</w:t>
            </w:r>
            <w:proofErr w:type="spellEnd"/>
            <w:r w:rsidRPr="00FA4FA1">
              <w:rPr>
                <w:lang w:eastAsia="ar-SA"/>
              </w:rPr>
              <w:t>)</w:t>
            </w:r>
          </w:p>
        </w:tc>
      </w:tr>
    </w:tbl>
    <w:p w14:paraId="1FA931CD" w14:textId="5BECC75C" w:rsidR="00E17205" w:rsidRPr="00324953" w:rsidRDefault="00E17205" w:rsidP="00E17205">
      <w:pPr>
        <w:rPr>
          <w:lang w:eastAsia="ar-SA"/>
        </w:rPr>
      </w:pPr>
    </w:p>
    <w:p w14:paraId="02A3ECF9" w14:textId="46A27C67" w:rsidR="00E17205" w:rsidRPr="00312982" w:rsidRDefault="00E17205" w:rsidP="00E17205">
      <w:pPr>
        <w:rPr>
          <w:i/>
          <w:lang w:eastAsia="ar-SA"/>
        </w:rPr>
      </w:pPr>
      <w:r w:rsidRPr="00153EEF">
        <w:t>Charcoal emissions will be calculated by expressing the total amount of charcoal consumed in wood equivalents and multiplying this with the wood emission factors. The applied charcoal to wood ratio is 1 to 6 as per IPCC 1996 revised guidelines chapter 1 page 45</w:t>
      </w:r>
      <w:r w:rsidRPr="00153EEF">
        <w:rPr>
          <w:rStyle w:val="FootnoteReference"/>
          <w:bCs/>
        </w:rPr>
        <w:footnoteReference w:id="20"/>
      </w:r>
      <w:r w:rsidRPr="00153EEF">
        <w:t xml:space="preserve">. </w:t>
      </w:r>
    </w:p>
    <w:p w14:paraId="65C6CF5E" w14:textId="77777777" w:rsidR="00E17205" w:rsidRPr="00153EEF" w:rsidRDefault="00E17205" w:rsidP="00E17205"/>
    <w:p w14:paraId="170E2ADC" w14:textId="77777777" w:rsidR="00E17205" w:rsidRPr="00153EEF" w:rsidRDefault="00E17205" w:rsidP="00E17205">
      <w:r w:rsidRPr="00153EEF">
        <w:t>As specific non-CO</w:t>
      </w:r>
      <w:r w:rsidRPr="00153EEF">
        <w:rPr>
          <w:vertAlign w:val="subscript"/>
        </w:rPr>
        <w:t>2</w:t>
      </w:r>
      <w:r w:rsidRPr="00153EEF">
        <w:t xml:space="preserve"> emission savings are treated in a separate equation: see</w:t>
      </w:r>
    </w:p>
    <w:p w14:paraId="158EFF02" w14:textId="77777777" w:rsidR="00E17205" w:rsidRPr="00153EEF" w:rsidRDefault="00E17205" w:rsidP="00E17205"/>
    <w:p w14:paraId="29D9B556" w14:textId="77777777" w:rsidR="00E17205" w:rsidRPr="00153EEF" w:rsidRDefault="00160305" w:rsidP="00E17205">
      <w:pPr>
        <w:jc w:val="center"/>
      </w:pPr>
      <m:oMath>
        <m:nary>
          <m:naryPr>
            <m:chr m:val="∑"/>
            <m:limLoc m:val="undOvr"/>
            <m:subHide m:val="1"/>
            <m:supHide m:val="1"/>
            <m:ctrlPr>
              <w:rPr>
                <w:rFonts w:ascii="Cambria Math" w:eastAsia="Calibri" w:hAnsi="Cambria Math"/>
                <w:i/>
                <w:lang w:val="de-DE"/>
              </w:rPr>
            </m:ctrlPr>
          </m:naryPr>
          <m:sub/>
          <m:sup/>
          <m:e>
            <m:sSub>
              <m:sSubPr>
                <m:ctrlPr>
                  <w:rPr>
                    <w:rFonts w:ascii="Cambria Math" w:eastAsia="Calibri" w:hAnsi="Cambria Math"/>
                    <w:lang w:val="de-DE"/>
                  </w:rPr>
                </m:ctrlPr>
              </m:sSubPr>
              <m:e>
                <m:r>
                  <m:rPr>
                    <m:sty m:val="p"/>
                  </m:rPr>
                  <w:rPr>
                    <w:rFonts w:ascii="Cambria Math" w:hAnsi="Cambria Math"/>
                  </w:rPr>
                  <m:t>ER</m:t>
                </m:r>
              </m:e>
              <m:sub>
                <m:r>
                  <m:rPr>
                    <m:sty m:val="p"/>
                  </m:rPr>
                  <w:rPr>
                    <w:rFonts w:ascii="Cambria Math" w:hAnsi="Cambria Math"/>
                  </w:rPr>
                  <m:t>CO2,y</m:t>
                </m:r>
              </m:sub>
            </m:sSub>
          </m:e>
        </m:nary>
        <m:r>
          <w:rPr>
            <w:rFonts w:ascii="Cambria Math" w:hAnsi="Cambria Math"/>
          </w:rPr>
          <m:t>=(</m:t>
        </m:r>
        <m:nary>
          <m:naryPr>
            <m:chr m:val="∑"/>
            <m:limLoc m:val="undOvr"/>
            <m:subHide m:val="1"/>
            <m:supHide m:val="1"/>
            <m:ctrlPr>
              <w:rPr>
                <w:rFonts w:ascii="Cambria Math" w:eastAsia="Calibri" w:hAnsi="Cambria Math"/>
                <w:i/>
                <w:lang w:val="de-DE"/>
              </w:rPr>
            </m:ctrlPr>
          </m:naryPr>
          <m:sub/>
          <m:sup/>
          <m:e>
            <m:sSub>
              <m:sSubPr>
                <m:ctrlPr>
                  <w:rPr>
                    <w:rFonts w:ascii="Cambria Math" w:eastAsia="Calibri" w:hAnsi="Cambria Math"/>
                    <w:lang w:val="de-DE"/>
                  </w:rPr>
                </m:ctrlPr>
              </m:sSubPr>
              <m:e>
                <m:r>
                  <m:rPr>
                    <m:sty m:val="p"/>
                  </m:rPr>
                  <w:rPr>
                    <w:rFonts w:ascii="Cambria Math" w:hAnsi="Cambria Math"/>
                  </w:rPr>
                  <m:t>BE</m:t>
                </m:r>
              </m:e>
              <m:sub>
                <m:r>
                  <m:rPr>
                    <m:sty m:val="p"/>
                  </m:rPr>
                  <w:rPr>
                    <w:rFonts w:ascii="Cambria Math" w:hAnsi="Cambria Math"/>
                  </w:rPr>
                  <m:t>b,CO2,y</m:t>
                </m:r>
              </m:sub>
            </m:sSub>
          </m:e>
        </m:nary>
        <m:r>
          <w:rPr>
            <w:rFonts w:ascii="Cambria Math" w:hAnsi="Cambria Math"/>
          </w:rPr>
          <m:t xml:space="preserve">- </m:t>
        </m:r>
        <m:nary>
          <m:naryPr>
            <m:chr m:val="∑"/>
            <m:limLoc m:val="undOvr"/>
            <m:subHide m:val="1"/>
            <m:supHide m:val="1"/>
            <m:ctrlPr>
              <w:rPr>
                <w:rFonts w:ascii="Cambria Math" w:eastAsia="Calibri" w:hAnsi="Cambria Math"/>
                <w:i/>
                <w:lang w:val="de-DE"/>
              </w:rPr>
            </m:ctrlPr>
          </m:naryPr>
          <m:sub/>
          <m:sup/>
          <m:e>
            <m:sSub>
              <m:sSubPr>
                <m:ctrlPr>
                  <w:rPr>
                    <w:rFonts w:ascii="Cambria Math" w:eastAsia="Calibri" w:hAnsi="Cambria Math"/>
                    <w:lang w:val="de-DE"/>
                  </w:rPr>
                </m:ctrlPr>
              </m:sSubPr>
              <m:e>
                <m:r>
                  <m:rPr>
                    <m:sty m:val="p"/>
                  </m:rPr>
                  <w:rPr>
                    <w:rFonts w:ascii="Cambria Math" w:hAnsi="Cambria Math"/>
                  </w:rPr>
                  <m:t>PE</m:t>
                </m:r>
              </m:e>
              <m:sub>
                <m:r>
                  <m:rPr>
                    <m:sty m:val="p"/>
                  </m:rPr>
                  <w:rPr>
                    <w:rFonts w:ascii="Cambria Math" w:hAnsi="Cambria Math"/>
                  </w:rPr>
                  <m:t>p1,CO2,y</m:t>
                </m:r>
              </m:sub>
            </m:sSub>
          </m:e>
        </m:nary>
        <m:r>
          <w:rPr>
            <w:rFonts w:ascii="Cambria Math" w:hAnsi="Cambria Math"/>
          </w:rPr>
          <m:t xml:space="preserve">- </m:t>
        </m:r>
        <m:nary>
          <m:naryPr>
            <m:chr m:val="∑"/>
            <m:limLoc m:val="undOvr"/>
            <m:subHide m:val="1"/>
            <m:supHide m:val="1"/>
            <m:ctrlPr>
              <w:rPr>
                <w:rFonts w:ascii="Cambria Math" w:eastAsia="Calibri" w:hAnsi="Cambria Math"/>
                <w:i/>
                <w:lang w:val="de-DE"/>
              </w:rPr>
            </m:ctrlPr>
          </m:naryPr>
          <m:sub/>
          <m:sup/>
          <m:e>
            <m:sSub>
              <m:sSubPr>
                <m:ctrlPr>
                  <w:rPr>
                    <w:rFonts w:ascii="Cambria Math" w:eastAsia="Calibri" w:hAnsi="Cambria Math"/>
                    <w:lang w:val="de-DE"/>
                  </w:rPr>
                </m:ctrlPr>
              </m:sSubPr>
              <m:e>
                <m:r>
                  <m:rPr>
                    <m:sty m:val="p"/>
                  </m:rPr>
                  <w:rPr>
                    <w:rFonts w:ascii="Cambria Math" w:hAnsi="Cambria Math"/>
                  </w:rPr>
                  <m:t>LE</m:t>
                </m:r>
              </m:e>
              <m:sub>
                <m:r>
                  <m:rPr>
                    <m:sty m:val="p"/>
                  </m:rPr>
                  <w:rPr>
                    <w:rFonts w:ascii="Cambria Math" w:hAnsi="Cambria Math"/>
                  </w:rPr>
                  <m:t>p1,CO2,y</m:t>
                </m:r>
              </m:sub>
            </m:sSub>
          </m:e>
        </m:nary>
        <m:r>
          <w:rPr>
            <w:rFonts w:ascii="Cambria Math" w:hAnsi="Cambria Math"/>
          </w:rPr>
          <m:t xml:space="preserve"> ) </m:t>
        </m:r>
        <m:r>
          <m:rPr>
            <m:sty m:val="p"/>
          </m:rPr>
          <w:rPr>
            <w:rFonts w:ascii="Cambria Math" w:hAnsi="Cambria Math"/>
          </w:rPr>
          <m:t xml:space="preserve">* </m:t>
        </m:r>
        <m:sSub>
          <m:sSubPr>
            <m:ctrlPr>
              <w:rPr>
                <w:rFonts w:ascii="Cambria Math" w:eastAsia="Calibri" w:hAnsi="Cambria Math"/>
              </w:rPr>
            </m:ctrlPr>
          </m:sSubPr>
          <m:e>
            <m:r>
              <m:rPr>
                <m:sty m:val="p"/>
              </m:rPr>
              <w:rPr>
                <w:rFonts w:ascii="Cambria Math" w:hAnsi="Cambria Math"/>
              </w:rPr>
              <m:t>U</m:t>
            </m:r>
          </m:e>
          <m:sub>
            <m:r>
              <m:rPr>
                <m:sty m:val="p"/>
              </m:rPr>
              <w:rPr>
                <w:rFonts w:ascii="Cambria Math" w:hAnsi="Cambria Math"/>
              </w:rPr>
              <m:t>p1,y</m:t>
            </m:r>
          </m:sub>
        </m:sSub>
      </m:oMath>
      <w:r w:rsidR="00E17205" w:rsidRPr="00153EEF">
        <w:rPr>
          <w:b/>
        </w:rPr>
        <w:t xml:space="preserve">               </w:t>
      </w:r>
      <w:r w:rsidR="00E17205" w:rsidRPr="00153EEF">
        <w:rPr>
          <w:b/>
        </w:rPr>
        <w:tab/>
      </w:r>
      <w:r w:rsidR="00E17205" w:rsidRPr="00153EEF">
        <w:rPr>
          <w:b/>
        </w:rPr>
        <w:tab/>
        <w:t xml:space="preserve">       (</w:t>
      </w:r>
      <w:r w:rsidR="00E17205">
        <w:rPr>
          <w:b/>
        </w:rPr>
        <w:t>7</w:t>
      </w:r>
      <w:r w:rsidR="00E17205" w:rsidRPr="00153EEF">
        <w:rPr>
          <w:b/>
        </w:rPr>
        <w:t>)</w:t>
      </w:r>
    </w:p>
    <w:p w14:paraId="200E7445" w14:textId="77777777" w:rsidR="00E17205" w:rsidRPr="00153EEF" w:rsidRDefault="00E17205" w:rsidP="00E17205">
      <w:r w:rsidRPr="00153EEF">
        <w:tab/>
      </w:r>
      <w:r w:rsidRPr="00153EEF">
        <w:tab/>
      </w:r>
      <w:r w:rsidRPr="00153EEF">
        <w:tab/>
        <w:t xml:space="preserve">   </w:t>
      </w:r>
      <w:r w:rsidRPr="00153EEF">
        <w:rPr>
          <w:b/>
        </w:rPr>
        <w:tab/>
      </w:r>
    </w:p>
    <w:p w14:paraId="658F2E3E" w14:textId="77777777" w:rsidR="00E17205" w:rsidRPr="00153EEF" w:rsidRDefault="00E17205" w:rsidP="00E17205">
      <w:r w:rsidRPr="00153EEF">
        <w:t xml:space="preserve">Where: </w:t>
      </w:r>
    </w:p>
    <w:p w14:paraId="40EDDCAF" w14:textId="77777777" w:rsidR="00E17205" w:rsidRPr="00153EEF" w:rsidRDefault="00E17205" w:rsidP="00E17205"/>
    <w:p w14:paraId="00380F74" w14:textId="77777777" w:rsidR="00E17205" w:rsidRPr="00153EEF" w:rsidRDefault="00E17205" w:rsidP="00E17205">
      <w:pPr>
        <w:ind w:left="1440" w:hanging="1440"/>
        <w:rPr>
          <w:lang w:eastAsia="ar-SA"/>
        </w:rPr>
      </w:pPr>
      <w:r w:rsidRPr="00153EEF">
        <w:rPr>
          <w:lang w:eastAsia="ar-SA"/>
        </w:rPr>
        <w:t>∑ER</w:t>
      </w:r>
      <w:r w:rsidRPr="00153EEF">
        <w:rPr>
          <w:vertAlign w:val="subscript"/>
          <w:lang w:eastAsia="ar-SA"/>
        </w:rPr>
        <w:t>CO</w:t>
      </w:r>
      <w:proofErr w:type="gramStart"/>
      <w:r w:rsidRPr="00153EEF">
        <w:rPr>
          <w:vertAlign w:val="subscript"/>
          <w:lang w:eastAsia="ar-SA"/>
        </w:rPr>
        <w:t>2,y</w:t>
      </w:r>
      <w:proofErr w:type="gramEnd"/>
      <w:r w:rsidRPr="00153EEF">
        <w:rPr>
          <w:lang w:eastAsia="ar-SA"/>
        </w:rPr>
        <w:tab/>
        <w:t xml:space="preserve">Cumulative </w:t>
      </w:r>
      <w:r w:rsidRPr="00153EEF">
        <w:rPr>
          <w:lang w:eastAsia="nl-NL"/>
        </w:rPr>
        <w:t>CO</w:t>
      </w:r>
      <w:r w:rsidRPr="00153EEF">
        <w:rPr>
          <w:vertAlign w:val="subscript"/>
          <w:lang w:eastAsia="nl-NL"/>
        </w:rPr>
        <w:t>2</w:t>
      </w:r>
      <w:r w:rsidRPr="00153EEF">
        <w:rPr>
          <w:lang w:eastAsia="ar-SA"/>
        </w:rPr>
        <w:t xml:space="preserve"> emission reductions from the substitution of non-renewable biomass and fossil fuels</w:t>
      </w:r>
    </w:p>
    <w:p w14:paraId="01B57B82" w14:textId="77777777" w:rsidR="00E17205" w:rsidRPr="00153EEF" w:rsidRDefault="00E17205" w:rsidP="00E17205">
      <w:pPr>
        <w:rPr>
          <w:lang w:eastAsia="ar-SA"/>
        </w:rPr>
      </w:pPr>
    </w:p>
    <w:p w14:paraId="2A4FDDB5" w14:textId="77777777" w:rsidR="00E17205" w:rsidRPr="00153EEF" w:rsidRDefault="00E17205" w:rsidP="00E17205">
      <w:pPr>
        <w:rPr>
          <w:lang w:eastAsia="ar-SA"/>
        </w:rPr>
      </w:pPr>
      <w:r w:rsidRPr="00153EEF">
        <w:rPr>
          <w:lang w:eastAsia="ar-SA"/>
        </w:rPr>
        <w:t>∑</w:t>
      </w:r>
      <w:proofErr w:type="gramStart"/>
      <w:r w:rsidRPr="00153EEF">
        <w:rPr>
          <w:lang w:eastAsia="ar-SA"/>
        </w:rPr>
        <w:t>BE</w:t>
      </w:r>
      <w:r w:rsidRPr="00153EEF">
        <w:rPr>
          <w:vertAlign w:val="subscript"/>
          <w:lang w:eastAsia="ar-SA"/>
        </w:rPr>
        <w:t>b,CO2</w:t>
      </w:r>
      <w:proofErr w:type="gramEnd"/>
      <w:r w:rsidRPr="00153EEF">
        <w:rPr>
          <w:vertAlign w:val="subscript"/>
          <w:lang w:eastAsia="ar-SA"/>
        </w:rPr>
        <w:t>,y</w:t>
      </w:r>
      <w:r w:rsidRPr="00153EEF">
        <w:rPr>
          <w:lang w:eastAsia="ar-SA"/>
        </w:rPr>
        <w:tab/>
        <w:t>Cumulative baseline emissions as calculated below under formula (</w:t>
      </w:r>
      <w:r>
        <w:rPr>
          <w:b/>
          <w:lang w:eastAsia="ar-SA"/>
        </w:rPr>
        <w:t>8</w:t>
      </w:r>
      <w:r w:rsidRPr="00153EEF">
        <w:rPr>
          <w:lang w:eastAsia="ar-SA"/>
        </w:rPr>
        <w:t xml:space="preserve">) </w:t>
      </w:r>
    </w:p>
    <w:p w14:paraId="54F92270" w14:textId="77777777" w:rsidR="00E17205" w:rsidRPr="00153EEF" w:rsidRDefault="00E17205" w:rsidP="00E17205">
      <w:pPr>
        <w:rPr>
          <w:lang w:eastAsia="ar-SA"/>
        </w:rPr>
      </w:pPr>
    </w:p>
    <w:p w14:paraId="74AAF764" w14:textId="77777777" w:rsidR="00E17205" w:rsidRPr="00153EEF" w:rsidRDefault="00E17205" w:rsidP="00E17205">
      <w:pPr>
        <w:rPr>
          <w:lang w:eastAsia="ar-SA"/>
        </w:rPr>
      </w:pPr>
      <w:r w:rsidRPr="00153EEF">
        <w:rPr>
          <w:lang w:eastAsia="ar-SA"/>
        </w:rPr>
        <w:t>∑PE</w:t>
      </w:r>
      <w:r w:rsidRPr="00153EEF">
        <w:rPr>
          <w:vertAlign w:val="subscript"/>
          <w:lang w:eastAsia="ar-SA"/>
        </w:rPr>
        <w:t>p</w:t>
      </w:r>
      <w:proofErr w:type="gramStart"/>
      <w:r w:rsidRPr="00153EEF">
        <w:rPr>
          <w:vertAlign w:val="subscript"/>
          <w:lang w:eastAsia="ar-SA"/>
        </w:rPr>
        <w:t>1,CO2</w:t>
      </w:r>
      <w:proofErr w:type="gramEnd"/>
      <w:r w:rsidRPr="00153EEF">
        <w:rPr>
          <w:vertAlign w:val="subscript"/>
          <w:lang w:eastAsia="ar-SA"/>
        </w:rPr>
        <w:t>,y</w:t>
      </w:r>
      <w:r w:rsidRPr="00153EEF">
        <w:rPr>
          <w:lang w:eastAsia="ar-SA"/>
        </w:rPr>
        <w:tab/>
        <w:t>Cumulative project emissions as calculated below under formula (</w:t>
      </w:r>
      <w:r>
        <w:rPr>
          <w:b/>
          <w:lang w:eastAsia="ar-SA"/>
        </w:rPr>
        <w:t>14</w:t>
      </w:r>
      <w:r w:rsidRPr="00153EEF">
        <w:rPr>
          <w:lang w:eastAsia="ar-SA"/>
        </w:rPr>
        <w:t xml:space="preserve">) </w:t>
      </w:r>
    </w:p>
    <w:p w14:paraId="5DE1B19C" w14:textId="77777777" w:rsidR="00E17205" w:rsidRPr="00153EEF" w:rsidRDefault="00E17205" w:rsidP="00E17205">
      <w:pPr>
        <w:rPr>
          <w:lang w:eastAsia="ar-SA"/>
        </w:rPr>
      </w:pPr>
    </w:p>
    <w:p w14:paraId="3667984C" w14:textId="77777777" w:rsidR="00E17205" w:rsidRPr="00153EEF" w:rsidRDefault="00E17205" w:rsidP="00E17205">
      <w:pPr>
        <w:rPr>
          <w:lang w:eastAsia="ar-SA"/>
        </w:rPr>
      </w:pPr>
      <w:r w:rsidRPr="00153EEF">
        <w:rPr>
          <w:lang w:eastAsia="ar-SA"/>
        </w:rPr>
        <w:t>∑LE</w:t>
      </w:r>
      <w:r w:rsidRPr="00153EEF">
        <w:rPr>
          <w:vertAlign w:val="subscript"/>
          <w:lang w:eastAsia="ar-SA"/>
        </w:rPr>
        <w:t>p</w:t>
      </w:r>
      <w:proofErr w:type="gramStart"/>
      <w:r w:rsidRPr="00153EEF">
        <w:rPr>
          <w:vertAlign w:val="subscript"/>
          <w:lang w:eastAsia="ar-SA"/>
        </w:rPr>
        <w:t>1,CO2</w:t>
      </w:r>
      <w:proofErr w:type="gramEnd"/>
      <w:r w:rsidRPr="00153EEF">
        <w:rPr>
          <w:vertAlign w:val="subscript"/>
          <w:lang w:eastAsia="ar-SA"/>
        </w:rPr>
        <w:t>,y</w:t>
      </w:r>
      <w:r w:rsidRPr="00153EEF">
        <w:rPr>
          <w:lang w:eastAsia="ar-SA"/>
        </w:rPr>
        <w:tab/>
        <w:t>Cumulative leakage as per methodology guidance</w:t>
      </w:r>
      <w:r w:rsidRPr="00153EEF">
        <w:rPr>
          <w:vertAlign w:val="superscript"/>
          <w:lang w:eastAsia="ar-SA"/>
        </w:rPr>
        <w:footnoteReference w:id="21"/>
      </w:r>
      <w:r w:rsidRPr="00153EEF">
        <w:rPr>
          <w:lang w:eastAsia="ar-SA"/>
        </w:rPr>
        <w:t xml:space="preserve"> </w:t>
      </w:r>
    </w:p>
    <w:p w14:paraId="3F4A614B" w14:textId="77777777" w:rsidR="00E17205" w:rsidRPr="00153EEF" w:rsidRDefault="00E17205" w:rsidP="00E17205">
      <w:pPr>
        <w:rPr>
          <w:lang w:eastAsia="ar-SA"/>
        </w:rPr>
      </w:pPr>
    </w:p>
    <w:p w14:paraId="2383513D" w14:textId="77777777" w:rsidR="00E17205" w:rsidRPr="00153EEF" w:rsidRDefault="00E17205" w:rsidP="00E17205">
      <w:pPr>
        <w:ind w:left="1440" w:hanging="1440"/>
        <w:rPr>
          <w:lang w:eastAsia="ar-SA"/>
        </w:rPr>
      </w:pPr>
      <w:r w:rsidRPr="00153EEF">
        <w:rPr>
          <w:lang w:eastAsia="ar-SA"/>
        </w:rPr>
        <w:t>U</w:t>
      </w:r>
      <w:r w:rsidRPr="00153EEF">
        <w:rPr>
          <w:vertAlign w:val="subscript"/>
          <w:lang w:eastAsia="ar-SA"/>
        </w:rPr>
        <w:t>p</w:t>
      </w:r>
      <w:proofErr w:type="gramStart"/>
      <w:r w:rsidRPr="00153EEF">
        <w:rPr>
          <w:vertAlign w:val="subscript"/>
          <w:lang w:eastAsia="ar-SA"/>
        </w:rPr>
        <w:t>1,y</w:t>
      </w:r>
      <w:proofErr w:type="gramEnd"/>
      <w:r w:rsidRPr="00153EEF">
        <w:rPr>
          <w:vertAlign w:val="subscript"/>
          <w:lang w:eastAsia="ar-SA"/>
        </w:rPr>
        <w:t xml:space="preserve"> </w:t>
      </w:r>
      <w:r w:rsidRPr="00153EEF">
        <w:rPr>
          <w:lang w:eastAsia="ar-SA"/>
        </w:rPr>
        <w:tab/>
        <w:t>Cumulative usage rate for technologies in project scenario p1 in year y, based on cumulative adoption rate and drop off rate (fraction)</w:t>
      </w:r>
    </w:p>
    <w:p w14:paraId="7FD06693" w14:textId="77777777" w:rsidR="00E17205" w:rsidRPr="00153EEF" w:rsidRDefault="00E17205" w:rsidP="00E17205"/>
    <w:p w14:paraId="78FC184D" w14:textId="77777777" w:rsidR="00E17205" w:rsidRDefault="00E17205" w:rsidP="00E17205">
      <w:r w:rsidRPr="00153EEF">
        <w:t>The following formula</w:t>
      </w:r>
      <w:r>
        <w:t xml:space="preserve"> calculates the baseline emissions per </w:t>
      </w:r>
      <w:proofErr w:type="gramStart"/>
      <w:r>
        <w:t>household  (</w:t>
      </w:r>
      <w:proofErr w:type="gramEnd"/>
      <w:r>
        <w:t>equation 3 of TPDDTEC v3.1):</w:t>
      </w:r>
    </w:p>
    <w:p w14:paraId="7A3D2865" w14:textId="77777777" w:rsidR="00E17205" w:rsidRDefault="00E17205" w:rsidP="00E17205"/>
    <w:p w14:paraId="1743B696" w14:textId="77777777" w:rsidR="00E17205" w:rsidRPr="004D2BDF" w:rsidRDefault="00E17205" w:rsidP="00E17205">
      <w:pPr>
        <w:pStyle w:val="Caption"/>
        <w:rPr>
          <w:lang w:val="es-ES"/>
        </w:rPr>
      </w:pPr>
      <w:r>
        <w:rPr>
          <w:rFonts w:ascii="Calibri" w:eastAsia="Calibri" w:hAnsi="Calibri" w:cs="Calibri"/>
          <w:sz w:val="22"/>
        </w:rPr>
        <w:tab/>
      </w:r>
      <w:proofErr w:type="spellStart"/>
      <w:proofErr w:type="gramStart"/>
      <w:r w:rsidRPr="008F6B22">
        <w:rPr>
          <w:b w:val="0"/>
          <w:lang w:val="es-ES"/>
        </w:rPr>
        <w:t>BE</w:t>
      </w:r>
      <w:r w:rsidRPr="008F6B22">
        <w:rPr>
          <w:b w:val="0"/>
          <w:sz w:val="16"/>
          <w:lang w:val="es-ES"/>
        </w:rPr>
        <w:t>b,y</w:t>
      </w:r>
      <w:proofErr w:type="spellEnd"/>
      <w:proofErr w:type="gramEnd"/>
      <w:r w:rsidRPr="008F6B22">
        <w:rPr>
          <w:b w:val="0"/>
          <w:lang w:val="es-ES"/>
        </w:rPr>
        <w:t xml:space="preserve"> = </w:t>
      </w:r>
      <w:proofErr w:type="spellStart"/>
      <w:r w:rsidRPr="008F6B22">
        <w:rPr>
          <w:b w:val="0"/>
          <w:lang w:val="es-ES"/>
        </w:rPr>
        <w:t>B</w:t>
      </w:r>
      <w:r w:rsidRPr="008F6B22">
        <w:rPr>
          <w:b w:val="0"/>
          <w:sz w:val="16"/>
          <w:lang w:val="es-ES"/>
        </w:rPr>
        <w:t>b,y</w:t>
      </w:r>
      <w:proofErr w:type="spellEnd"/>
      <w:r w:rsidRPr="008F6B22">
        <w:rPr>
          <w:b w:val="0"/>
          <w:lang w:val="es-ES"/>
        </w:rPr>
        <w:t xml:space="preserve"> </w:t>
      </w:r>
      <w:r w:rsidRPr="008F6B22">
        <w:rPr>
          <w:b w:val="0"/>
          <w:sz w:val="18"/>
          <w:lang w:val="es-ES"/>
        </w:rPr>
        <w:t>*</w:t>
      </w:r>
      <w:r w:rsidRPr="008F6B22">
        <w:rPr>
          <w:b w:val="0"/>
          <w:lang w:val="es-ES"/>
        </w:rPr>
        <w:t xml:space="preserve"> ((</w:t>
      </w:r>
      <w:r w:rsidRPr="008F6B22">
        <w:rPr>
          <w:rFonts w:eastAsia="Calibri"/>
          <w:b w:val="0"/>
          <w:i/>
          <w:lang w:val="es-ES"/>
        </w:rPr>
        <w:t xml:space="preserve">f </w:t>
      </w:r>
      <w:r w:rsidRPr="008F6B22">
        <w:rPr>
          <w:b w:val="0"/>
          <w:sz w:val="13"/>
          <w:lang w:val="es-ES"/>
        </w:rPr>
        <w:t>NRB, y</w:t>
      </w:r>
      <w:r w:rsidRPr="008F6B22">
        <w:rPr>
          <w:b w:val="0"/>
          <w:lang w:val="es-ES"/>
        </w:rPr>
        <w:t xml:space="preserve"> </w:t>
      </w:r>
      <w:r w:rsidRPr="008F6B22">
        <w:rPr>
          <w:b w:val="0"/>
          <w:sz w:val="18"/>
          <w:lang w:val="es-ES"/>
        </w:rPr>
        <w:t xml:space="preserve">* </w:t>
      </w:r>
      <w:proofErr w:type="spellStart"/>
      <w:r w:rsidRPr="008F6B22">
        <w:rPr>
          <w:b w:val="0"/>
          <w:lang w:val="es-ES"/>
        </w:rPr>
        <w:t>EF</w:t>
      </w:r>
      <w:r w:rsidRPr="008F6B22">
        <w:rPr>
          <w:b w:val="0"/>
          <w:sz w:val="16"/>
          <w:lang w:val="es-ES"/>
        </w:rPr>
        <w:t>b</w:t>
      </w:r>
      <w:r w:rsidRPr="008F6B22">
        <w:rPr>
          <w:b w:val="0"/>
          <w:lang w:val="es-ES"/>
        </w:rPr>
        <w:t>,</w:t>
      </w:r>
      <w:r w:rsidRPr="008F6B22">
        <w:rPr>
          <w:b w:val="0"/>
          <w:sz w:val="16"/>
          <w:lang w:val="es-ES"/>
        </w:rPr>
        <w:t>fuel</w:t>
      </w:r>
      <w:proofErr w:type="spellEnd"/>
      <w:r w:rsidRPr="008F6B22">
        <w:rPr>
          <w:b w:val="0"/>
          <w:sz w:val="16"/>
          <w:lang w:val="es-ES"/>
        </w:rPr>
        <w:t>, CO2</w:t>
      </w:r>
      <w:r w:rsidRPr="008F6B22">
        <w:rPr>
          <w:b w:val="0"/>
          <w:lang w:val="es-ES"/>
        </w:rPr>
        <w:t xml:space="preserve">) + </w:t>
      </w:r>
      <w:proofErr w:type="spellStart"/>
      <w:r w:rsidRPr="008F6B22">
        <w:rPr>
          <w:b w:val="0"/>
          <w:lang w:val="es-ES"/>
        </w:rPr>
        <w:t>EF</w:t>
      </w:r>
      <w:r w:rsidRPr="008F6B22">
        <w:rPr>
          <w:b w:val="0"/>
          <w:sz w:val="16"/>
          <w:lang w:val="es-ES"/>
        </w:rPr>
        <w:t>b,fuel</w:t>
      </w:r>
      <w:proofErr w:type="spellEnd"/>
      <w:r w:rsidRPr="008F6B22">
        <w:rPr>
          <w:b w:val="0"/>
          <w:sz w:val="16"/>
          <w:lang w:val="es-ES"/>
        </w:rPr>
        <w:t>, nonCO2</w:t>
      </w:r>
      <w:r w:rsidRPr="008F6B22">
        <w:rPr>
          <w:b w:val="0"/>
          <w:lang w:val="es-ES"/>
        </w:rPr>
        <w:t xml:space="preserve">) </w:t>
      </w:r>
      <w:r w:rsidRPr="008F6B22">
        <w:rPr>
          <w:b w:val="0"/>
          <w:sz w:val="18"/>
          <w:lang w:val="es-ES"/>
        </w:rPr>
        <w:t>*</w:t>
      </w:r>
      <w:r w:rsidRPr="008F6B22">
        <w:rPr>
          <w:rFonts w:eastAsia="Calibri"/>
          <w:b w:val="0"/>
          <w:i/>
          <w:sz w:val="13"/>
          <w:lang w:val="es-ES"/>
        </w:rPr>
        <w:t xml:space="preserve"> </w:t>
      </w:r>
      <w:r w:rsidRPr="008F6B22">
        <w:rPr>
          <w:b w:val="0"/>
          <w:lang w:val="es-ES"/>
        </w:rPr>
        <w:t xml:space="preserve">NCV </w:t>
      </w:r>
      <w:r w:rsidRPr="008F6B22">
        <w:rPr>
          <w:b w:val="0"/>
          <w:sz w:val="13"/>
          <w:lang w:val="es-ES"/>
        </w:rPr>
        <w:t>b,</w:t>
      </w:r>
      <w:r w:rsidRPr="008F6B22">
        <w:rPr>
          <w:b w:val="0"/>
          <w:lang w:val="es-ES"/>
        </w:rPr>
        <w:t xml:space="preserve"> </w:t>
      </w:r>
      <w:r w:rsidRPr="008F6B22">
        <w:rPr>
          <w:b w:val="0"/>
          <w:sz w:val="16"/>
          <w:lang w:val="es-ES"/>
        </w:rPr>
        <w:t>fuel</w:t>
      </w:r>
      <w:r w:rsidRPr="008F6B22">
        <w:rPr>
          <w:b w:val="0"/>
          <w:lang w:val="es-ES"/>
        </w:rPr>
        <w:t xml:space="preserve">  </w:t>
      </w:r>
      <w:r w:rsidRPr="00FB03AD">
        <w:rPr>
          <w:lang w:val="es-ES"/>
        </w:rPr>
        <w:t xml:space="preserve">    </w:t>
      </w:r>
      <w:r w:rsidRPr="004D2BDF">
        <w:rPr>
          <w:lang w:val="es-ES"/>
        </w:rPr>
        <w:t>(</w:t>
      </w:r>
      <w:r>
        <w:rPr>
          <w:lang w:val="es-ES"/>
        </w:rPr>
        <w:t>8</w:t>
      </w:r>
      <w:r w:rsidRPr="004D2BDF">
        <w:rPr>
          <w:lang w:val="es-ES"/>
        </w:rPr>
        <w:t>)</w:t>
      </w:r>
      <w:r w:rsidRPr="004D2BDF">
        <w:rPr>
          <w:sz w:val="23"/>
          <w:lang w:val="es-ES"/>
        </w:rPr>
        <w:t xml:space="preserve"> </w:t>
      </w:r>
    </w:p>
    <w:p w14:paraId="1BC050C4" w14:textId="77777777" w:rsidR="00E17205" w:rsidRPr="004D2BDF" w:rsidRDefault="00E17205" w:rsidP="00E17205">
      <w:pPr>
        <w:rPr>
          <w:lang w:val="es-ES"/>
        </w:rPr>
      </w:pPr>
      <w:r w:rsidRPr="004D2BDF">
        <w:rPr>
          <w:lang w:val="es-ES"/>
        </w:rPr>
        <w:t xml:space="preserve"> </w:t>
      </w:r>
    </w:p>
    <w:p w14:paraId="3BE7327D" w14:textId="77777777" w:rsidR="00E17205" w:rsidRPr="00153EEF" w:rsidRDefault="00E17205" w:rsidP="00E17205">
      <w:r w:rsidRPr="00153EEF">
        <w:t xml:space="preserve">Where: </w:t>
      </w:r>
    </w:p>
    <w:p w14:paraId="2F88C399" w14:textId="77777777" w:rsidR="00E17205" w:rsidRPr="00153EEF" w:rsidRDefault="00E17205" w:rsidP="00E17205">
      <w:r w:rsidRPr="00153EEF">
        <w:t xml:space="preserve"> </w:t>
      </w:r>
    </w:p>
    <w:tbl>
      <w:tblPr>
        <w:tblStyle w:val="TableGrid0"/>
        <w:tblW w:w="9087" w:type="dxa"/>
        <w:tblInd w:w="360" w:type="dxa"/>
        <w:tblLook w:val="04A0" w:firstRow="1" w:lastRow="0" w:firstColumn="1" w:lastColumn="0" w:noHBand="0" w:noVBand="1"/>
      </w:tblPr>
      <w:tblGrid>
        <w:gridCol w:w="2187"/>
        <w:gridCol w:w="6900"/>
      </w:tblGrid>
      <w:tr w:rsidR="00E17205" w:rsidRPr="00153EEF" w14:paraId="7A4D239B" w14:textId="77777777" w:rsidTr="009642CA">
        <w:trPr>
          <w:trHeight w:val="383"/>
        </w:trPr>
        <w:tc>
          <w:tcPr>
            <w:tcW w:w="2187" w:type="dxa"/>
          </w:tcPr>
          <w:p w14:paraId="2CC4846C" w14:textId="77777777" w:rsidR="00E17205" w:rsidRPr="00153EEF" w:rsidRDefault="00E17205" w:rsidP="009642CA">
            <w:proofErr w:type="spellStart"/>
            <w:proofErr w:type="gramStart"/>
            <w:r w:rsidRPr="00153EEF">
              <w:t>BE</w:t>
            </w:r>
            <w:r w:rsidRPr="008F6B22">
              <w:rPr>
                <w:vertAlign w:val="subscript"/>
              </w:rPr>
              <w:t>b,y</w:t>
            </w:r>
            <w:proofErr w:type="spellEnd"/>
            <w:proofErr w:type="gramEnd"/>
            <w:r w:rsidRPr="008F6B22">
              <w:rPr>
                <w:vertAlign w:val="subscript"/>
              </w:rPr>
              <w:t xml:space="preserve">  </w:t>
            </w:r>
            <w:r w:rsidRPr="00153EEF">
              <w:tab/>
              <w:t xml:space="preserve">  </w:t>
            </w:r>
          </w:p>
        </w:tc>
        <w:tc>
          <w:tcPr>
            <w:tcW w:w="6900" w:type="dxa"/>
          </w:tcPr>
          <w:p w14:paraId="0A18F3C9" w14:textId="77777777" w:rsidR="00E17205" w:rsidRPr="00153EEF" w:rsidRDefault="00E17205" w:rsidP="009642CA">
            <w:r w:rsidRPr="00153EEF">
              <w:t xml:space="preserve"> Emissions for baseline scenario b during the year y in tCO2e </w:t>
            </w:r>
          </w:p>
        </w:tc>
      </w:tr>
      <w:tr w:rsidR="00E17205" w:rsidRPr="00153EEF" w14:paraId="43031508" w14:textId="77777777" w:rsidTr="009642CA">
        <w:trPr>
          <w:trHeight w:val="421"/>
        </w:trPr>
        <w:tc>
          <w:tcPr>
            <w:tcW w:w="2187" w:type="dxa"/>
          </w:tcPr>
          <w:p w14:paraId="70132BE7" w14:textId="372B06D2" w:rsidR="00E17205" w:rsidRPr="00153EEF" w:rsidRDefault="00E17205" w:rsidP="004B1D04">
            <w:proofErr w:type="spellStart"/>
            <w:proofErr w:type="gramStart"/>
            <w:r w:rsidRPr="00153EEF">
              <w:t>B</w:t>
            </w:r>
            <w:r w:rsidRPr="008F6B22">
              <w:rPr>
                <w:vertAlign w:val="subscript"/>
              </w:rPr>
              <w:t>b,y</w:t>
            </w:r>
            <w:proofErr w:type="spellEnd"/>
            <w:proofErr w:type="gramEnd"/>
            <w:r w:rsidRPr="008F6B22">
              <w:rPr>
                <w:vertAlign w:val="subscript"/>
              </w:rPr>
              <w:t xml:space="preserve">  </w:t>
            </w:r>
            <w:r w:rsidRPr="00153EEF">
              <w:t xml:space="preserve"> </w:t>
            </w:r>
          </w:p>
        </w:tc>
        <w:tc>
          <w:tcPr>
            <w:tcW w:w="6900" w:type="dxa"/>
          </w:tcPr>
          <w:p w14:paraId="2A881E67" w14:textId="77777777" w:rsidR="00E17205" w:rsidRPr="00153EEF" w:rsidRDefault="00E17205" w:rsidP="009642CA">
            <w:r w:rsidRPr="00153EEF">
              <w:t xml:space="preserve">Quantity of fuel consumed in baseline scenario b during year y, in tons, as per by-default factors (cases with project performance field test only) </w:t>
            </w:r>
          </w:p>
        </w:tc>
      </w:tr>
      <w:tr w:rsidR="00E17205" w:rsidRPr="00153EEF" w14:paraId="474AFE6F" w14:textId="77777777" w:rsidTr="009642CA">
        <w:trPr>
          <w:trHeight w:val="893"/>
        </w:trPr>
        <w:tc>
          <w:tcPr>
            <w:tcW w:w="2187" w:type="dxa"/>
          </w:tcPr>
          <w:p w14:paraId="15319BF7" w14:textId="08B185AE" w:rsidR="00E17205" w:rsidRPr="00153EEF" w:rsidRDefault="00E17205" w:rsidP="004B1D04">
            <w:proofErr w:type="spellStart"/>
            <w:r w:rsidRPr="00153EEF">
              <w:rPr>
                <w:rFonts w:eastAsia="Calibri"/>
                <w:i/>
              </w:rPr>
              <w:t>f</w:t>
            </w:r>
            <w:r w:rsidRPr="008F6B22">
              <w:rPr>
                <w:vertAlign w:val="subscript"/>
              </w:rPr>
              <w:t>NRB</w:t>
            </w:r>
            <w:proofErr w:type="spellEnd"/>
            <w:r w:rsidRPr="008F6B22">
              <w:rPr>
                <w:vertAlign w:val="subscript"/>
              </w:rPr>
              <w:t xml:space="preserve">, y </w:t>
            </w:r>
            <w:r w:rsidRPr="00153EEF">
              <w:t xml:space="preserve"> </w:t>
            </w:r>
          </w:p>
        </w:tc>
        <w:tc>
          <w:tcPr>
            <w:tcW w:w="6900" w:type="dxa"/>
          </w:tcPr>
          <w:p w14:paraId="2B3910EC" w14:textId="77777777" w:rsidR="00E17205" w:rsidRPr="00153EEF" w:rsidRDefault="00E17205" w:rsidP="009642CA">
            <w:r w:rsidRPr="00153EEF">
              <w:t xml:space="preserve">Fraction of biomass used during year y for the considered scenario that can be established as non-renewable biomass (drop this term from the equation when using a fossil fuel baseline scenario) </w:t>
            </w:r>
          </w:p>
        </w:tc>
      </w:tr>
      <w:tr w:rsidR="00E17205" w:rsidRPr="00153EEF" w14:paraId="5FDAFFB1" w14:textId="77777777" w:rsidTr="009642CA">
        <w:trPr>
          <w:trHeight w:val="565"/>
        </w:trPr>
        <w:tc>
          <w:tcPr>
            <w:tcW w:w="2187" w:type="dxa"/>
          </w:tcPr>
          <w:p w14:paraId="230FB3DB" w14:textId="77777777" w:rsidR="00E17205" w:rsidRPr="00153EEF" w:rsidRDefault="00E17205" w:rsidP="009642CA">
            <w:proofErr w:type="spellStart"/>
            <w:proofErr w:type="gramStart"/>
            <w:r w:rsidRPr="00153EEF">
              <w:t>NCV</w:t>
            </w:r>
            <w:r w:rsidRPr="00153EEF">
              <w:rPr>
                <w:vertAlign w:val="subscript"/>
              </w:rPr>
              <w:t>b</w:t>
            </w:r>
            <w:r w:rsidRPr="00153EEF">
              <w:t>,fuel</w:t>
            </w:r>
            <w:proofErr w:type="spellEnd"/>
            <w:proofErr w:type="gramEnd"/>
            <w:r w:rsidRPr="00153EEF">
              <w:t xml:space="preserve"> </w:t>
            </w:r>
          </w:p>
          <w:p w14:paraId="2C738FA2" w14:textId="77777777" w:rsidR="00E17205" w:rsidRPr="00153EEF" w:rsidRDefault="00E17205" w:rsidP="009642CA">
            <w:r w:rsidRPr="00153EEF">
              <w:t xml:space="preserve"> </w:t>
            </w:r>
          </w:p>
        </w:tc>
        <w:tc>
          <w:tcPr>
            <w:tcW w:w="6900" w:type="dxa"/>
          </w:tcPr>
          <w:p w14:paraId="685A00BB" w14:textId="77777777" w:rsidR="00E17205" w:rsidRPr="00153EEF" w:rsidRDefault="00E17205" w:rsidP="009642CA">
            <w:r>
              <w:t>N</w:t>
            </w:r>
            <w:r w:rsidRPr="00153EEF">
              <w:t xml:space="preserve">et calorific value of the fuel that is substituted or reduced (IPCC default for wood fuel, 0.015 TJ/ton) </w:t>
            </w:r>
          </w:p>
        </w:tc>
      </w:tr>
      <w:tr w:rsidR="00E17205" w:rsidRPr="00153EEF" w14:paraId="6576EC68" w14:textId="77777777" w:rsidTr="009642CA">
        <w:trPr>
          <w:trHeight w:val="545"/>
        </w:trPr>
        <w:tc>
          <w:tcPr>
            <w:tcW w:w="2187" w:type="dxa"/>
          </w:tcPr>
          <w:p w14:paraId="6F900982" w14:textId="77777777" w:rsidR="00E17205" w:rsidRPr="00153EEF" w:rsidRDefault="00E17205" w:rsidP="009642CA">
            <w:proofErr w:type="gramStart"/>
            <w:r w:rsidRPr="00153EEF">
              <w:t>EF</w:t>
            </w:r>
            <w:r w:rsidRPr="008F6B22">
              <w:rPr>
                <w:vertAlign w:val="subscript"/>
              </w:rPr>
              <w:t>b,fuel</w:t>
            </w:r>
            <w:proofErr w:type="gramEnd"/>
            <w:r w:rsidRPr="008F6B22">
              <w:rPr>
                <w:vertAlign w:val="subscript"/>
              </w:rPr>
              <w:t xml:space="preserve">,CO2         </w:t>
            </w:r>
          </w:p>
        </w:tc>
        <w:tc>
          <w:tcPr>
            <w:tcW w:w="6900" w:type="dxa"/>
          </w:tcPr>
          <w:p w14:paraId="6975C0EB" w14:textId="63C6F3A8" w:rsidR="00E17205" w:rsidRDefault="00E17205" w:rsidP="009642CA">
            <w:r w:rsidRPr="00153EEF">
              <w:t>CO</w:t>
            </w:r>
            <w:r w:rsidRPr="00153EEF">
              <w:rPr>
                <w:vertAlign w:val="subscript"/>
              </w:rPr>
              <w:t>2</w:t>
            </w:r>
            <w:r w:rsidRPr="00153EEF">
              <w:t xml:space="preserve"> emission factor of the fuel that is substituted or reduced. 112 tCO2/TJ for Wood/Wood Waste, or the IPCC default value of other relevant fuel </w:t>
            </w:r>
          </w:p>
        </w:tc>
      </w:tr>
      <w:tr w:rsidR="00E17205" w:rsidRPr="00153EEF" w14:paraId="7C5338BA" w14:textId="77777777" w:rsidTr="009642CA">
        <w:trPr>
          <w:trHeight w:val="486"/>
        </w:trPr>
        <w:tc>
          <w:tcPr>
            <w:tcW w:w="2187" w:type="dxa"/>
          </w:tcPr>
          <w:p w14:paraId="1E584759" w14:textId="77777777" w:rsidR="00E17205" w:rsidRPr="00153EEF" w:rsidRDefault="00E17205" w:rsidP="009642CA">
            <w:proofErr w:type="gramStart"/>
            <w:r w:rsidRPr="00153EEF">
              <w:t>EF</w:t>
            </w:r>
            <w:r w:rsidRPr="008F6B22">
              <w:rPr>
                <w:vertAlign w:val="subscript"/>
              </w:rPr>
              <w:t>b,fuel</w:t>
            </w:r>
            <w:proofErr w:type="gramEnd"/>
            <w:r w:rsidRPr="008F6B22">
              <w:rPr>
                <w:vertAlign w:val="subscript"/>
              </w:rPr>
              <w:t xml:space="preserve">,nonCO2   </w:t>
            </w:r>
          </w:p>
        </w:tc>
        <w:tc>
          <w:tcPr>
            <w:tcW w:w="6900" w:type="dxa"/>
          </w:tcPr>
          <w:p w14:paraId="49A93B42" w14:textId="1D621118" w:rsidR="00E17205" w:rsidRDefault="00E17205" w:rsidP="004B1D04">
            <w:r w:rsidRPr="00153EEF">
              <w:t>Non-CO</w:t>
            </w:r>
            <w:r w:rsidRPr="00153EEF">
              <w:rPr>
                <w:vertAlign w:val="subscript"/>
              </w:rPr>
              <w:t>2</w:t>
            </w:r>
            <w:r w:rsidRPr="00153EEF">
              <w:t xml:space="preserve"> emission factor of the fuel that is substituted or reduced </w:t>
            </w:r>
          </w:p>
        </w:tc>
      </w:tr>
    </w:tbl>
    <w:p w14:paraId="077C13CC" w14:textId="77777777" w:rsidR="00E17205" w:rsidRPr="00FE30F4" w:rsidRDefault="00E17205" w:rsidP="00E17205"/>
    <w:p w14:paraId="3E1029E3" w14:textId="77777777" w:rsidR="00E17205" w:rsidRPr="00312982" w:rsidRDefault="00E17205" w:rsidP="00E17205">
      <w:pPr>
        <w:rPr>
          <w:b/>
          <w:bCs/>
        </w:rPr>
      </w:pPr>
      <w:r w:rsidRPr="00312982">
        <w:rPr>
          <w:b/>
          <w:bCs/>
        </w:rPr>
        <w:t>2.</w:t>
      </w:r>
      <w:r w:rsidRPr="00312982">
        <w:rPr>
          <w:b/>
          <w:bCs/>
        </w:rPr>
        <w:tab/>
        <w:t>Baseline and project emissions from AWMS:</w:t>
      </w:r>
    </w:p>
    <w:p w14:paraId="31756896" w14:textId="77777777" w:rsidR="00E17205" w:rsidRPr="00E57165" w:rsidRDefault="00E17205" w:rsidP="00E17205">
      <w:r w:rsidRPr="00FE30F4">
        <w:t xml:space="preserve">The </w:t>
      </w:r>
      <w:r w:rsidRPr="00E57165">
        <w:t xml:space="preserve">emissions from the animal waste management system of the baseline are determined using the IPCC 2006 Tier 2 approach. This approach is applicable for households with distinctive animal waste management system, where </w:t>
      </w:r>
      <w:proofErr w:type="gramStart"/>
      <w:r w:rsidRPr="00E57165">
        <w:t>the majority of</w:t>
      </w:r>
      <w:proofErr w:type="gramEnd"/>
      <w:r w:rsidRPr="00E57165">
        <w:t xml:space="preserve"> the waste is collected and where the animals are kept near the houses. The following formulas are used to estimate the animal waste management emissions.</w:t>
      </w:r>
    </w:p>
    <w:p w14:paraId="003A033C" w14:textId="77777777" w:rsidR="00E17205" w:rsidRPr="00E57165" w:rsidRDefault="00E17205" w:rsidP="00E17205"/>
    <w:tbl>
      <w:tblPr>
        <w:tblStyle w:val="TableGrid0"/>
        <w:tblW w:w="8891" w:type="dxa"/>
        <w:tblInd w:w="360" w:type="dxa"/>
        <w:tblLook w:val="04A0" w:firstRow="1" w:lastRow="0" w:firstColumn="1" w:lastColumn="0" w:noHBand="0" w:noVBand="1"/>
      </w:tblPr>
      <w:tblGrid>
        <w:gridCol w:w="8424"/>
        <w:gridCol w:w="467"/>
      </w:tblGrid>
      <w:tr w:rsidR="00E17205" w:rsidRPr="00E57165" w14:paraId="68A5FB3D" w14:textId="77777777" w:rsidTr="009642CA">
        <w:trPr>
          <w:trHeight w:val="554"/>
        </w:trPr>
        <w:tc>
          <w:tcPr>
            <w:tcW w:w="8891" w:type="dxa"/>
            <w:gridSpan w:val="2"/>
            <w:tcBorders>
              <w:top w:val="nil"/>
              <w:left w:val="nil"/>
              <w:bottom w:val="nil"/>
              <w:right w:val="nil"/>
            </w:tcBorders>
            <w:vAlign w:val="bottom"/>
          </w:tcPr>
          <w:p w14:paraId="4C9AC5E0" w14:textId="77777777" w:rsidR="00E17205" w:rsidRPr="00E57165" w:rsidRDefault="00E17205" w:rsidP="009642CA">
            <w:pPr>
              <w:jc w:val="center"/>
              <w:rPr>
                <w:lang w:val="de-DE"/>
              </w:rPr>
            </w:pPr>
            <w:bookmarkStart w:id="90" w:name="OLE_LINK1"/>
            <w:proofErr w:type="spellStart"/>
            <w:proofErr w:type="gramStart"/>
            <w:r w:rsidRPr="00E57165">
              <w:rPr>
                <w:lang w:val="de-DE"/>
              </w:rPr>
              <w:t>BE</w:t>
            </w:r>
            <w:r w:rsidRPr="008F6B22">
              <w:rPr>
                <w:vertAlign w:val="subscript"/>
                <w:lang w:val="de-DE"/>
              </w:rPr>
              <w:t>awms,h</w:t>
            </w:r>
            <w:proofErr w:type="spellEnd"/>
            <w:proofErr w:type="gramEnd"/>
            <w:r w:rsidRPr="008F6B22">
              <w:rPr>
                <w:vertAlign w:val="subscript"/>
                <w:lang w:val="de-DE"/>
              </w:rPr>
              <w:t xml:space="preserve"> </w:t>
            </w:r>
            <w:r w:rsidRPr="00E57165">
              <w:rPr>
                <w:rFonts w:eastAsia="Segoe UI Symbol"/>
                <w:lang w:val="de-DE"/>
              </w:rPr>
              <w:t>=</w:t>
            </w:r>
            <w:r w:rsidRPr="00E57165">
              <w:rPr>
                <w:lang w:val="de-DE"/>
              </w:rPr>
              <w:t>GWP</w:t>
            </w:r>
            <w:r w:rsidRPr="008F6B22">
              <w:rPr>
                <w:vertAlign w:val="subscript"/>
                <w:lang w:val="de-DE"/>
              </w:rPr>
              <w:t xml:space="preserve">CH 4 </w:t>
            </w:r>
            <w:r w:rsidRPr="00E57165">
              <w:rPr>
                <w:lang w:val="de-DE"/>
              </w:rPr>
              <w:t>*</w:t>
            </w:r>
            <m:oMath>
              <m:nary>
                <m:naryPr>
                  <m:chr m:val="∑"/>
                  <m:limLoc m:val="undOvr"/>
                  <m:supHide m:val="1"/>
                  <m:ctrlPr>
                    <w:rPr>
                      <w:rFonts w:ascii="Cambria Math" w:hAnsi="Cambria Math"/>
                      <w:lang w:val="de-DE"/>
                    </w:rPr>
                  </m:ctrlPr>
                </m:naryPr>
                <m:sub>
                  <m:r>
                    <w:rPr>
                      <w:rFonts w:ascii="Cambria Math" w:hAnsi="Cambria Math"/>
                      <w:lang w:val="de-DE"/>
                    </w:rPr>
                    <m:t>T</m:t>
                  </m:r>
                </m:sub>
                <m:sup/>
                <m:e>
                  <m:r>
                    <m:rPr>
                      <m:sty m:val="p"/>
                    </m:rPr>
                    <w:rPr>
                      <w:rFonts w:ascii="Cambria Math" w:eastAsia="Segoe UI Symbol" w:hAnsi="Cambria Math"/>
                      <w:lang w:val="de-DE"/>
                    </w:rPr>
                    <m:t>(</m:t>
                  </m:r>
                  <m:r>
                    <w:rPr>
                      <w:rFonts w:ascii="Cambria Math" w:hAnsi="Cambria Math"/>
                      <w:lang w:val="de-DE"/>
                    </w:rPr>
                    <m:t>EFawms</m:t>
                  </m:r>
                  <m:r>
                    <m:rPr>
                      <m:sty m:val="p"/>
                    </m:rPr>
                    <w:rPr>
                      <w:rFonts w:ascii="Cambria Math" w:hAnsi="Cambria Math"/>
                      <w:lang w:val="de-DE"/>
                    </w:rPr>
                    <m:t>(</m:t>
                  </m:r>
                  <m:r>
                    <w:rPr>
                      <w:rFonts w:ascii="Cambria Math" w:hAnsi="Cambria Math"/>
                      <w:lang w:val="de-DE"/>
                    </w:rPr>
                    <m:t>T</m:t>
                  </m:r>
                  <m:r>
                    <m:rPr>
                      <m:sty m:val="p"/>
                    </m:rPr>
                    <w:rPr>
                      <w:rFonts w:ascii="Cambria Math" w:hAnsi="Cambria Math"/>
                      <w:lang w:val="de-DE"/>
                    </w:rPr>
                    <m:t xml:space="preserve"> ) *</m:t>
                  </m:r>
                  <m:r>
                    <w:rPr>
                      <w:rFonts w:ascii="Cambria Math" w:hAnsi="Cambria Math"/>
                      <w:lang w:val="de-DE"/>
                    </w:rPr>
                    <m:t>N</m:t>
                  </m:r>
                  <m:r>
                    <m:rPr>
                      <m:sty m:val="p"/>
                    </m:rPr>
                    <w:rPr>
                      <w:rFonts w:ascii="Cambria Math" w:hAnsi="Cambria Math"/>
                      <w:lang w:val="de-DE"/>
                    </w:rPr>
                    <m:t>(</m:t>
                  </m:r>
                  <m:r>
                    <w:rPr>
                      <w:rFonts w:ascii="Cambria Math" w:hAnsi="Cambria Math"/>
                      <w:lang w:val="de-DE"/>
                    </w:rPr>
                    <m:t>T</m:t>
                  </m:r>
                  <m:r>
                    <m:rPr>
                      <m:sty m:val="p"/>
                    </m:rPr>
                    <w:rPr>
                      <w:rFonts w:ascii="Cambria Math" w:hAnsi="Cambria Math"/>
                      <w:lang w:val="de-DE"/>
                    </w:rPr>
                    <m:t xml:space="preserve"> ),</m:t>
                  </m:r>
                  <m:r>
                    <w:rPr>
                      <w:rFonts w:ascii="Cambria Math" w:hAnsi="Cambria Math"/>
                      <w:lang w:val="de-DE"/>
                    </w:rPr>
                    <m:t>h</m:t>
                  </m:r>
                  <m:r>
                    <m:rPr>
                      <m:sty m:val="p"/>
                    </m:rPr>
                    <w:rPr>
                      <w:rFonts w:ascii="Cambria Math" w:hAnsi="Cambria Math"/>
                      <w:lang w:val="de-DE"/>
                    </w:rPr>
                    <m:t xml:space="preserve"> </m:t>
                  </m:r>
                  <m:r>
                    <m:rPr>
                      <m:sty m:val="p"/>
                    </m:rPr>
                    <w:rPr>
                      <w:rFonts w:ascii="Cambria Math" w:eastAsia="Segoe UI Symbol" w:hAnsi="Cambria Math"/>
                      <w:lang w:val="de-DE"/>
                    </w:rPr>
                    <m:t>)</m:t>
                  </m:r>
                </m:e>
              </m:nary>
            </m:oMath>
            <w:r w:rsidRPr="00E57165" w:rsidDel="00F32ADC">
              <w:rPr>
                <w:lang w:val="de-DE"/>
              </w:rPr>
              <w:t xml:space="preserve"> </w:t>
            </w:r>
            <w:bookmarkEnd w:id="90"/>
            <w:r w:rsidRPr="00E57165">
              <w:rPr>
                <w:lang w:val="de-DE"/>
              </w:rPr>
              <w:t xml:space="preserve">                     (9)</w:t>
            </w:r>
          </w:p>
        </w:tc>
      </w:tr>
      <w:tr w:rsidR="00E17205" w:rsidRPr="00E57165" w14:paraId="152479B1" w14:textId="77777777" w:rsidTr="009642CA">
        <w:trPr>
          <w:trHeight w:val="3590"/>
        </w:trPr>
        <w:tc>
          <w:tcPr>
            <w:tcW w:w="1243" w:type="dxa"/>
            <w:tcBorders>
              <w:top w:val="nil"/>
              <w:left w:val="nil"/>
              <w:bottom w:val="nil"/>
              <w:right w:val="nil"/>
            </w:tcBorders>
          </w:tcPr>
          <w:p w14:paraId="42A44BB8" w14:textId="77777777" w:rsidR="00E17205" w:rsidRPr="00E57165" w:rsidRDefault="00E17205" w:rsidP="009642CA"/>
          <w:p w14:paraId="33F9B5A6" w14:textId="07F30232" w:rsidR="00E17205" w:rsidRDefault="00E17205" w:rsidP="009642CA">
            <w:proofErr w:type="gramStart"/>
            <w:r w:rsidRPr="00E57165">
              <w:t>Where</w:t>
            </w:r>
            <w:proofErr w:type="gramEnd"/>
          </w:p>
          <w:tbl>
            <w:tblPr>
              <w:tblStyle w:val="TableGrid"/>
              <w:tblW w:w="842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34"/>
              <w:gridCol w:w="568"/>
              <w:gridCol w:w="6522"/>
            </w:tblGrid>
            <w:tr w:rsidR="00E17205" w:rsidRPr="00E57165" w14:paraId="12A72C93" w14:textId="77777777" w:rsidTr="009642CA">
              <w:trPr>
                <w:trHeight w:val="781"/>
              </w:trPr>
              <w:tc>
                <w:tcPr>
                  <w:tcW w:w="792" w:type="pct"/>
                </w:tcPr>
                <w:p w14:paraId="45C28FBC" w14:textId="77777777" w:rsidR="00E17205" w:rsidRPr="00E57165" w:rsidRDefault="00E17205" w:rsidP="009642CA">
                  <w:proofErr w:type="spellStart"/>
                  <w:proofErr w:type="gramStart"/>
                  <w:r w:rsidRPr="00E57165">
                    <w:t>BE</w:t>
                  </w:r>
                  <w:r w:rsidRPr="008F6B22">
                    <w:rPr>
                      <w:vertAlign w:val="subscript"/>
                    </w:rPr>
                    <w:t>awms,h</w:t>
                  </w:r>
                  <w:proofErr w:type="spellEnd"/>
                  <w:proofErr w:type="gramEnd"/>
                </w:p>
              </w:tc>
              <w:tc>
                <w:tcPr>
                  <w:tcW w:w="337" w:type="pct"/>
                </w:tcPr>
                <w:p w14:paraId="5410F8FC" w14:textId="77777777" w:rsidR="00E17205" w:rsidRPr="00E57165" w:rsidRDefault="00E17205" w:rsidP="009642CA">
                  <w:r w:rsidRPr="00E57165">
                    <w:t>=</w:t>
                  </w:r>
                </w:p>
              </w:tc>
              <w:tc>
                <w:tcPr>
                  <w:tcW w:w="3871" w:type="pct"/>
                </w:tcPr>
                <w:p w14:paraId="2A2CC5A6" w14:textId="77777777" w:rsidR="00E17205" w:rsidRPr="00E57165" w:rsidRDefault="00E17205" w:rsidP="009642CA">
                  <w:r w:rsidRPr="00E57165">
                    <w:t>The baseline emission from handling of animal waste in for premise h (tCO</w:t>
                  </w:r>
                  <w:r w:rsidRPr="00E57165">
                    <w:rPr>
                      <w:vertAlign w:val="subscript"/>
                    </w:rPr>
                    <w:t>2e</w:t>
                  </w:r>
                  <w:r w:rsidRPr="00E57165">
                    <w:t xml:space="preserve"> per year)</w:t>
                  </w:r>
                </w:p>
              </w:tc>
            </w:tr>
            <w:tr w:rsidR="00E17205" w:rsidRPr="00E57165" w14:paraId="08ED4C5C" w14:textId="77777777" w:rsidTr="009642CA">
              <w:tc>
                <w:tcPr>
                  <w:tcW w:w="792" w:type="pct"/>
                </w:tcPr>
                <w:p w14:paraId="3265D0E1" w14:textId="77777777" w:rsidR="00E17205" w:rsidRPr="00E57165" w:rsidRDefault="00E17205" w:rsidP="009642CA">
                  <w:r w:rsidRPr="00E57165">
                    <w:t>N(T</w:t>
                  </w:r>
                  <w:proofErr w:type="gramStart"/>
                  <w:r w:rsidRPr="00E57165">
                    <w:t>)</w:t>
                  </w:r>
                  <w:r>
                    <w:t>,</w:t>
                  </w:r>
                  <w:r w:rsidRPr="00E57165">
                    <w:t>h</w:t>
                  </w:r>
                  <w:proofErr w:type="gramEnd"/>
                </w:p>
              </w:tc>
              <w:tc>
                <w:tcPr>
                  <w:tcW w:w="337" w:type="pct"/>
                </w:tcPr>
                <w:p w14:paraId="070B1A8A" w14:textId="77777777" w:rsidR="00E17205" w:rsidRPr="00E57165" w:rsidRDefault="00E17205" w:rsidP="009642CA">
                  <w:r w:rsidRPr="00E57165">
                    <w:t>=</w:t>
                  </w:r>
                </w:p>
              </w:tc>
              <w:tc>
                <w:tcPr>
                  <w:tcW w:w="3871" w:type="pct"/>
                </w:tcPr>
                <w:p w14:paraId="5005C898" w14:textId="77777777" w:rsidR="00E17205" w:rsidRPr="00E57165" w:rsidRDefault="00E17205" w:rsidP="009642CA">
                  <w:r w:rsidRPr="00E57165">
                    <w:t xml:space="preserve">Number of animals of livestock category T in premise h </w:t>
                  </w:r>
                </w:p>
              </w:tc>
            </w:tr>
            <w:tr w:rsidR="00E17205" w:rsidRPr="00E57165" w14:paraId="1777012F" w14:textId="77777777" w:rsidTr="009642CA">
              <w:tc>
                <w:tcPr>
                  <w:tcW w:w="792" w:type="pct"/>
                </w:tcPr>
                <w:p w14:paraId="1297106F" w14:textId="77777777" w:rsidR="00E17205" w:rsidRPr="00E57165" w:rsidRDefault="00E17205" w:rsidP="009642CA">
                  <w:proofErr w:type="spellStart"/>
                  <w:proofErr w:type="gramStart"/>
                  <w:r w:rsidRPr="00E57165">
                    <w:t>EF</w:t>
                  </w:r>
                  <w:r w:rsidRPr="008F6B22">
                    <w:rPr>
                      <w:vertAlign w:val="subscript"/>
                    </w:rPr>
                    <w:t>awms</w:t>
                  </w:r>
                  <w:proofErr w:type="spellEnd"/>
                  <w:r w:rsidRPr="008F6B22">
                    <w:rPr>
                      <w:vertAlign w:val="subscript"/>
                    </w:rPr>
                    <w:t>,</w:t>
                  </w:r>
                  <w:r>
                    <w:rPr>
                      <w:vertAlign w:val="subscript"/>
                    </w:rPr>
                    <w:t>(</w:t>
                  </w:r>
                  <w:proofErr w:type="gramEnd"/>
                  <w:r w:rsidRPr="008F6B22">
                    <w:rPr>
                      <w:vertAlign w:val="subscript"/>
                    </w:rPr>
                    <w:t>T</w:t>
                  </w:r>
                  <w:r>
                    <w:rPr>
                      <w:vertAlign w:val="subscript"/>
                    </w:rPr>
                    <w:t>)</w:t>
                  </w:r>
                </w:p>
              </w:tc>
              <w:tc>
                <w:tcPr>
                  <w:tcW w:w="337" w:type="pct"/>
                </w:tcPr>
                <w:p w14:paraId="485E2FD7" w14:textId="77777777" w:rsidR="00E17205" w:rsidRPr="00E57165" w:rsidRDefault="00E17205" w:rsidP="009642CA">
                  <w:r w:rsidRPr="00E57165">
                    <w:t>=</w:t>
                  </w:r>
                </w:p>
              </w:tc>
              <w:tc>
                <w:tcPr>
                  <w:tcW w:w="3871" w:type="pct"/>
                </w:tcPr>
                <w:p w14:paraId="605E29D0" w14:textId="77777777" w:rsidR="00E17205" w:rsidRPr="00E57165" w:rsidRDefault="00E17205" w:rsidP="009642CA">
                  <w:r w:rsidRPr="00E57165">
                    <w:t xml:space="preserve">Emission factor for the defined livestock category T, (tonCH4 per animal per year) </w:t>
                  </w:r>
                </w:p>
              </w:tc>
            </w:tr>
            <w:tr w:rsidR="00E17205" w:rsidRPr="00E57165" w14:paraId="2818DDF7" w14:textId="77777777" w:rsidTr="009642CA">
              <w:trPr>
                <w:trHeight w:val="428"/>
              </w:trPr>
              <w:tc>
                <w:tcPr>
                  <w:tcW w:w="792" w:type="pct"/>
                </w:tcPr>
                <w:p w14:paraId="4B751BC6" w14:textId="77777777" w:rsidR="00E17205" w:rsidRPr="00E57165" w:rsidRDefault="00E17205" w:rsidP="009642CA">
                  <w:r w:rsidRPr="00E57165">
                    <w:t>GWP</w:t>
                  </w:r>
                  <w:r w:rsidRPr="00E57165">
                    <w:rPr>
                      <w:vertAlign w:val="subscript"/>
                    </w:rPr>
                    <w:t>CH4</w:t>
                  </w:r>
                </w:p>
              </w:tc>
              <w:tc>
                <w:tcPr>
                  <w:tcW w:w="337" w:type="pct"/>
                </w:tcPr>
                <w:p w14:paraId="66B76181" w14:textId="77777777" w:rsidR="00E17205" w:rsidRPr="00E57165" w:rsidRDefault="00E17205" w:rsidP="009642CA">
                  <w:r w:rsidRPr="00E57165">
                    <w:t>=</w:t>
                  </w:r>
                </w:p>
              </w:tc>
              <w:tc>
                <w:tcPr>
                  <w:tcW w:w="3871" w:type="pct"/>
                </w:tcPr>
                <w:p w14:paraId="24248541" w14:textId="2E57D5B3" w:rsidR="00E17205" w:rsidRPr="00E57165" w:rsidRDefault="00E17205" w:rsidP="009642CA">
                  <w:r w:rsidRPr="00E57165">
                    <w:t>Global warming potential of methane (tCO</w:t>
                  </w:r>
                  <w:r w:rsidRPr="00E57165">
                    <w:rPr>
                      <w:vertAlign w:val="subscript"/>
                    </w:rPr>
                    <w:t>2</w:t>
                  </w:r>
                  <w:r w:rsidRPr="00E57165">
                    <w:t xml:space="preserve">e per tCH4): </w:t>
                  </w:r>
                  <w:r w:rsidR="00274278">
                    <w:t>28</w:t>
                  </w:r>
                </w:p>
              </w:tc>
            </w:tr>
          </w:tbl>
          <w:p w14:paraId="5D080DEB" w14:textId="77777777" w:rsidR="00E17205" w:rsidRPr="00E57165" w:rsidRDefault="00E17205" w:rsidP="009642CA"/>
        </w:tc>
        <w:tc>
          <w:tcPr>
            <w:tcW w:w="7648" w:type="dxa"/>
            <w:tcBorders>
              <w:top w:val="nil"/>
              <w:left w:val="nil"/>
              <w:bottom w:val="nil"/>
              <w:right w:val="nil"/>
            </w:tcBorders>
          </w:tcPr>
          <w:p w14:paraId="190ACB43" w14:textId="77777777" w:rsidR="00E17205" w:rsidRPr="00E57165" w:rsidRDefault="00E17205" w:rsidP="009642CA"/>
          <w:p w14:paraId="4E24897A" w14:textId="77777777" w:rsidR="00E17205" w:rsidRPr="00E57165" w:rsidRDefault="00E17205" w:rsidP="009642CA"/>
          <w:p w14:paraId="6ABAF9BD" w14:textId="77777777" w:rsidR="00E17205" w:rsidRPr="00E57165" w:rsidRDefault="00E17205" w:rsidP="009642CA"/>
          <w:p w14:paraId="220BC17F" w14:textId="77777777" w:rsidR="00E17205" w:rsidRPr="00E57165" w:rsidRDefault="00E17205" w:rsidP="009642CA"/>
          <w:p w14:paraId="380AE5F3" w14:textId="77777777" w:rsidR="00E17205" w:rsidRPr="00E57165" w:rsidRDefault="00E17205" w:rsidP="009642CA"/>
        </w:tc>
      </w:tr>
    </w:tbl>
    <w:p w14:paraId="335D29AF" w14:textId="77777777" w:rsidR="00E17205" w:rsidRPr="00E57165" w:rsidRDefault="00E17205" w:rsidP="00E17205">
      <w:pPr>
        <w:rPr>
          <w:b/>
          <w:bCs/>
          <w:szCs w:val="20"/>
          <w:u w:val="single"/>
        </w:rPr>
      </w:pPr>
      <w:r w:rsidRPr="00E57165">
        <w:t>The emission factor (</w:t>
      </w:r>
      <w:proofErr w:type="spellStart"/>
      <w:r w:rsidRPr="00E57165">
        <w:t>EF</w:t>
      </w:r>
      <w:r w:rsidRPr="00E57165">
        <w:rPr>
          <w:vertAlign w:val="subscript"/>
        </w:rPr>
        <w:t>awms</w:t>
      </w:r>
      <w:proofErr w:type="spellEnd"/>
      <w:r w:rsidRPr="00E57165">
        <w:rPr>
          <w:vertAlign w:val="subscript"/>
        </w:rPr>
        <w:t xml:space="preserve">(T)) </w:t>
      </w:r>
      <w:r w:rsidRPr="00E57165">
        <w:t>for tier 2 approach is calculated as follows (equation 16 of the applied methodology),</w:t>
      </w:r>
    </w:p>
    <w:p w14:paraId="1814E2C3" w14:textId="77777777" w:rsidR="00E17205" w:rsidRPr="00E57165" w:rsidRDefault="00E17205" w:rsidP="00E17205"/>
    <w:p w14:paraId="744C118D" w14:textId="77777777" w:rsidR="00E17205" w:rsidRPr="00E57165" w:rsidRDefault="00160305" w:rsidP="00E17205">
      <w:pPr>
        <w:jc w:val="center"/>
      </w:pPr>
      <m:oMath>
        <m:sSub>
          <m:sSubPr>
            <m:ctrlPr>
              <w:rPr>
                <w:rFonts w:ascii="Cambria Math" w:hAnsi="Cambria Math"/>
              </w:rPr>
            </m:ctrlPr>
          </m:sSubPr>
          <m:e>
            <m:r>
              <w:rPr>
                <w:rFonts w:ascii="Cambria Math" w:hAnsi="Cambria Math"/>
              </w:rPr>
              <m:t>EF</m:t>
            </m:r>
          </m:e>
          <m:sub>
            <m:r>
              <w:rPr>
                <w:rFonts w:ascii="Cambria Math" w:hAnsi="Cambria Math"/>
              </w:rPr>
              <m:t>awms(T)</m:t>
            </m:r>
          </m:sub>
        </m:sSub>
        <m:r>
          <m:rPr>
            <m:sty m:val="p"/>
          </m:rPr>
          <w:rPr>
            <w:rFonts w:ascii="Cambria Math" w:hAnsi="Cambria Math"/>
          </w:rPr>
          <m:t>=</m:t>
        </m:r>
        <m:d>
          <m:dPr>
            <m:ctrlPr>
              <w:rPr>
                <w:rFonts w:ascii="Cambria Math" w:hAnsi="Cambria Math"/>
              </w:rPr>
            </m:ctrlPr>
          </m:dPr>
          <m:e>
            <m:sSub>
              <m:sSubPr>
                <m:ctrlPr>
                  <w:rPr>
                    <w:rFonts w:ascii="Cambria Math" w:hAnsi="Cambria Math"/>
                  </w:rPr>
                </m:ctrlPr>
              </m:sSubPr>
              <m:e>
                <m:r>
                  <w:rPr>
                    <w:rFonts w:ascii="Cambria Math" w:hAnsi="Cambria Math"/>
                  </w:rPr>
                  <m:t>VS</m:t>
                </m:r>
              </m:e>
              <m:sub>
                <m:r>
                  <m:rPr>
                    <m:sty m:val="p"/>
                  </m:rPr>
                  <w:rPr>
                    <w:rFonts w:ascii="Cambria Math" w:hAnsi="Cambria Math"/>
                  </w:rPr>
                  <m:t>T</m:t>
                </m:r>
              </m:sub>
            </m:sSub>
            <m:r>
              <m:rPr>
                <m:sty m:val="p"/>
              </m:rPr>
              <w:rPr>
                <w:rFonts w:ascii="Cambria Math" w:hAnsi="Cambria Math"/>
              </w:rPr>
              <m:t xml:space="preserve"> ×365</m:t>
            </m:r>
          </m:e>
        </m:d>
        <m:r>
          <w:rPr>
            <w:rFonts w:ascii="Cambria Math" w:hAnsi="Cambria Math"/>
          </w:rPr>
          <m:t>×</m:t>
        </m:r>
        <m:d>
          <m:dPr>
            <m:begChr m:val="⌈"/>
            <m:endChr m:val="⌉"/>
            <m:ctrlPr>
              <w:rPr>
                <w:rFonts w:ascii="Cambria Math" w:hAnsi="Cambria Math"/>
              </w:rPr>
            </m:ctrlPr>
          </m:dPr>
          <m:e>
            <m:sSub>
              <m:sSubPr>
                <m:ctrlPr>
                  <w:rPr>
                    <w:rFonts w:ascii="Cambria Math" w:hAnsi="Cambria Math"/>
                  </w:rPr>
                </m:ctrlPr>
              </m:sSubPr>
              <m:e>
                <m:r>
                  <w:rPr>
                    <w:rFonts w:ascii="Cambria Math" w:hAnsi="Cambria Math"/>
                  </w:rPr>
                  <m:t>Bo</m:t>
                </m:r>
              </m:e>
              <m:sub>
                <m:r>
                  <m:rPr>
                    <m:sty m:val="p"/>
                  </m:rPr>
                  <w:rPr>
                    <w:rFonts w:ascii="Cambria Math" w:hAnsi="Cambria Math"/>
                  </w:rPr>
                  <m:t>T</m:t>
                </m:r>
              </m:sub>
            </m:sSub>
            <m:r>
              <m:rPr>
                <m:sty m:val="p"/>
              </m:rPr>
              <w:rPr>
                <w:rFonts w:ascii="Cambria Math" w:hAnsi="Cambria Math"/>
              </w:rPr>
              <m:t>×</m:t>
            </m:r>
            <m:f>
              <m:fPr>
                <m:ctrlPr>
                  <w:rPr>
                    <w:rFonts w:ascii="Cambria Math" w:hAnsi="Cambria Math"/>
                  </w:rPr>
                </m:ctrlPr>
              </m:fPr>
              <m:num>
                <m:r>
                  <m:rPr>
                    <m:sty m:val="p"/>
                  </m:rPr>
                  <w:rPr>
                    <w:rFonts w:ascii="Cambria Math" w:hAnsi="Cambria Math"/>
                  </w:rPr>
                  <m:t>0.67</m:t>
                </m:r>
                <m:r>
                  <w:rPr>
                    <w:rFonts w:ascii="Cambria Math" w:hAnsi="Cambria Math"/>
                  </w:rPr>
                  <m:t>kg</m:t>
                </m:r>
              </m:num>
              <m:den>
                <m:sSup>
                  <m:sSupPr>
                    <m:ctrlPr>
                      <w:rPr>
                        <w:rFonts w:ascii="Cambria Math" w:hAnsi="Cambria Math"/>
                      </w:rPr>
                    </m:ctrlPr>
                  </m:sSupPr>
                  <m:e>
                    <m:r>
                      <w:rPr>
                        <w:rFonts w:ascii="Cambria Math" w:hAnsi="Cambria Math"/>
                      </w:rPr>
                      <m:t>m</m:t>
                    </m:r>
                  </m:e>
                  <m:sup>
                    <m:r>
                      <m:rPr>
                        <m:sty m:val="p"/>
                      </m:rPr>
                      <w:rPr>
                        <w:rFonts w:ascii="Cambria Math" w:hAnsi="Cambria Math"/>
                      </w:rPr>
                      <m:t>3</m:t>
                    </m:r>
                  </m:sup>
                </m:sSup>
              </m:den>
            </m:f>
            <m:r>
              <m:rPr>
                <m:sty m:val="p"/>
              </m:rPr>
              <w:rPr>
                <w:rFonts w:ascii="Cambria Math" w:hAnsi="Cambria Math"/>
              </w:rPr>
              <m:t>×</m:t>
            </m:r>
            <m:nary>
              <m:naryPr>
                <m:chr m:val="∑"/>
                <m:limLoc m:val="undOvr"/>
                <m:ctrlPr>
                  <w:rPr>
                    <w:rFonts w:ascii="Cambria Math" w:hAnsi="Cambria Math"/>
                  </w:rPr>
                </m:ctrlPr>
              </m:naryPr>
              <m:sub>
                <m:r>
                  <w:rPr>
                    <w:rFonts w:ascii="Cambria Math" w:hAnsi="Cambria Math"/>
                  </w:rPr>
                  <m:t>k</m:t>
                </m:r>
              </m:sub>
              <m:sup>
                <m:r>
                  <w:rPr>
                    <w:rFonts w:ascii="Cambria Math" w:hAnsi="Cambria Math"/>
                  </w:rPr>
                  <m:t>1</m:t>
                </m:r>
              </m:sup>
              <m:e>
                <m:f>
                  <m:fPr>
                    <m:ctrlPr>
                      <w:rPr>
                        <w:rFonts w:ascii="Cambria Math" w:hAnsi="Cambria Math"/>
                      </w:rPr>
                    </m:ctrlPr>
                  </m:fPr>
                  <m:num>
                    <m:sSub>
                      <m:sSubPr>
                        <m:ctrlPr>
                          <w:rPr>
                            <w:rFonts w:ascii="Cambria Math" w:hAnsi="Cambria Math"/>
                          </w:rPr>
                        </m:ctrlPr>
                      </m:sSubPr>
                      <m:e>
                        <m:r>
                          <w:rPr>
                            <w:rFonts w:ascii="Cambria Math" w:hAnsi="Cambria Math"/>
                          </w:rPr>
                          <m:t>MCF</m:t>
                        </m:r>
                      </m:e>
                      <m:sub>
                        <m:r>
                          <w:rPr>
                            <w:rFonts w:ascii="Cambria Math" w:hAnsi="Cambria Math"/>
                          </w:rPr>
                          <m:t>T,k</m:t>
                        </m:r>
                      </m:sub>
                    </m:sSub>
                  </m:num>
                  <m:den>
                    <m:r>
                      <m:rPr>
                        <m:sty m:val="p"/>
                      </m:rPr>
                      <w:rPr>
                        <w:rFonts w:ascii="Cambria Math" w:hAnsi="Cambria Math"/>
                      </w:rPr>
                      <m:t>100</m:t>
                    </m:r>
                  </m:den>
                </m:f>
                <m:r>
                  <m:rPr>
                    <m:sty m:val="p"/>
                  </m:rPr>
                  <w:rPr>
                    <w:rFonts w:ascii="Cambria Math" w:hAnsi="Cambria Math"/>
                  </w:rPr>
                  <m:t>×</m:t>
                </m:r>
                <m:sSub>
                  <m:sSubPr>
                    <m:ctrlPr>
                      <w:rPr>
                        <w:rFonts w:ascii="Cambria Math" w:hAnsi="Cambria Math"/>
                      </w:rPr>
                    </m:ctrlPr>
                  </m:sSubPr>
                  <m:e>
                    <m:r>
                      <w:rPr>
                        <w:rFonts w:ascii="Cambria Math" w:hAnsi="Cambria Math"/>
                      </w:rPr>
                      <m:t>MS</m:t>
                    </m:r>
                  </m:e>
                  <m:sub>
                    <m:r>
                      <m:rPr>
                        <m:sty m:val="p"/>
                      </m:rPr>
                      <w:rPr>
                        <w:rFonts w:ascii="Cambria Math" w:hAnsi="Cambria Math"/>
                      </w:rPr>
                      <m:t>(T,k)</m:t>
                    </m:r>
                  </m:sub>
                </m:sSub>
              </m:e>
            </m:nary>
          </m:e>
        </m:d>
      </m:oMath>
      <w:r w:rsidR="00E17205" w:rsidRPr="00E57165">
        <w:rPr>
          <w:b/>
          <w:bCs/>
        </w:rPr>
        <w:t xml:space="preserve">      (10)</w:t>
      </w:r>
    </w:p>
    <w:p w14:paraId="254A4FB3" w14:textId="77777777" w:rsidR="00E17205" w:rsidRPr="00E57165" w:rsidRDefault="00E17205" w:rsidP="00E17205"/>
    <w:p w14:paraId="2EE05B13" w14:textId="77777777" w:rsidR="00E17205" w:rsidRPr="00E57165" w:rsidRDefault="00E17205" w:rsidP="00E17205">
      <w:r w:rsidRPr="00E57165">
        <w:t>Where:</w:t>
      </w:r>
    </w:p>
    <w:tbl>
      <w:tblPr>
        <w:tblW w:w="0" w:type="auto"/>
        <w:tblLook w:val="00A0" w:firstRow="1" w:lastRow="0" w:firstColumn="1" w:lastColumn="0" w:noHBand="0" w:noVBand="0"/>
      </w:tblPr>
      <w:tblGrid>
        <w:gridCol w:w="1098"/>
        <w:gridCol w:w="450"/>
        <w:gridCol w:w="8023"/>
      </w:tblGrid>
      <w:tr w:rsidR="00E17205" w:rsidRPr="00E57165" w14:paraId="3EA1ED32" w14:textId="77777777" w:rsidTr="009642CA">
        <w:tc>
          <w:tcPr>
            <w:tcW w:w="1098" w:type="dxa"/>
          </w:tcPr>
          <w:p w14:paraId="7012A198" w14:textId="77777777" w:rsidR="00E17205" w:rsidRPr="00E57165" w:rsidRDefault="00E17205" w:rsidP="009642CA">
            <w:proofErr w:type="spellStart"/>
            <w:r w:rsidRPr="00E57165">
              <w:t>EF</w:t>
            </w:r>
            <w:r w:rsidRPr="00E57165">
              <w:rPr>
                <w:vertAlign w:val="subscript"/>
              </w:rPr>
              <w:t>awms</w:t>
            </w:r>
            <w:proofErr w:type="spellEnd"/>
            <w:r w:rsidRPr="00E57165">
              <w:rPr>
                <w:vertAlign w:val="subscript"/>
              </w:rPr>
              <w:t>(T)</w:t>
            </w:r>
          </w:p>
        </w:tc>
        <w:tc>
          <w:tcPr>
            <w:tcW w:w="450" w:type="dxa"/>
          </w:tcPr>
          <w:p w14:paraId="15CE3F2E" w14:textId="77777777" w:rsidR="00E17205" w:rsidRPr="00E57165" w:rsidRDefault="00E17205" w:rsidP="009642CA">
            <w:r w:rsidRPr="00E57165">
              <w:t>=</w:t>
            </w:r>
          </w:p>
        </w:tc>
        <w:tc>
          <w:tcPr>
            <w:tcW w:w="8023" w:type="dxa"/>
          </w:tcPr>
          <w:p w14:paraId="245A7E09" w14:textId="77777777" w:rsidR="00E17205" w:rsidRPr="00E57165" w:rsidRDefault="00E17205" w:rsidP="009642CA">
            <w:pPr>
              <w:rPr>
                <w:szCs w:val="20"/>
              </w:rPr>
            </w:pPr>
            <w:r w:rsidRPr="00E57165">
              <w:t>CH</w:t>
            </w:r>
            <w:r w:rsidRPr="00E57165">
              <w:rPr>
                <w:vertAlign w:val="subscript"/>
              </w:rPr>
              <w:t>4</w:t>
            </w:r>
            <w:r w:rsidRPr="00E57165">
              <w:t xml:space="preserve"> emission factor for livestock category T, (tCH</w:t>
            </w:r>
            <w:r w:rsidRPr="00E57165">
              <w:rPr>
                <w:vertAlign w:val="subscript"/>
              </w:rPr>
              <w:t>4</w:t>
            </w:r>
            <w:r w:rsidRPr="00E57165">
              <w:t xml:space="preserve"> per animal per year)</w:t>
            </w:r>
          </w:p>
        </w:tc>
      </w:tr>
      <w:tr w:rsidR="00E17205" w:rsidRPr="00E57165" w14:paraId="4DA5836D" w14:textId="77777777" w:rsidTr="009642CA">
        <w:tc>
          <w:tcPr>
            <w:tcW w:w="1098" w:type="dxa"/>
          </w:tcPr>
          <w:p w14:paraId="41C4ACCE" w14:textId="77777777" w:rsidR="00E17205" w:rsidRPr="00E57165" w:rsidRDefault="00E17205" w:rsidP="009642CA">
            <w:r w:rsidRPr="00E57165">
              <w:t>VS</w:t>
            </w:r>
            <w:r w:rsidRPr="00E57165">
              <w:rPr>
                <w:vertAlign w:val="subscript"/>
              </w:rPr>
              <w:t>(T)</w:t>
            </w:r>
          </w:p>
        </w:tc>
        <w:tc>
          <w:tcPr>
            <w:tcW w:w="450" w:type="dxa"/>
          </w:tcPr>
          <w:p w14:paraId="31263BB8" w14:textId="77777777" w:rsidR="00E17205" w:rsidRPr="00E57165" w:rsidRDefault="00E17205" w:rsidP="009642CA">
            <w:r w:rsidRPr="00E57165">
              <w:t>=</w:t>
            </w:r>
          </w:p>
        </w:tc>
        <w:tc>
          <w:tcPr>
            <w:tcW w:w="8023" w:type="dxa"/>
          </w:tcPr>
          <w:p w14:paraId="22CDD65D" w14:textId="77777777" w:rsidR="00E17205" w:rsidRPr="00E57165" w:rsidRDefault="00E17205" w:rsidP="009642CA">
            <w:r w:rsidRPr="00E57165">
              <w:t xml:space="preserve">Daily volatile solid excreted for livestock category T, kg </w:t>
            </w:r>
            <w:proofErr w:type="spellStart"/>
            <w:proofErr w:type="gramStart"/>
            <w:r w:rsidRPr="00E57165">
              <w:t>VS.animal</w:t>
            </w:r>
            <w:proofErr w:type="spellEnd"/>
            <w:proofErr w:type="gramEnd"/>
            <w:r w:rsidRPr="00E57165">
              <w:t xml:space="preserve"> </w:t>
            </w:r>
            <w:r w:rsidRPr="00E57165">
              <w:rPr>
                <w:vertAlign w:val="superscript"/>
              </w:rPr>
              <w:t>-1</w:t>
            </w:r>
          </w:p>
        </w:tc>
      </w:tr>
      <w:tr w:rsidR="00E17205" w:rsidRPr="00E57165" w14:paraId="6EDA4BA8" w14:textId="77777777" w:rsidTr="009642CA">
        <w:tc>
          <w:tcPr>
            <w:tcW w:w="1098" w:type="dxa"/>
          </w:tcPr>
          <w:p w14:paraId="61AFDE0A" w14:textId="77777777" w:rsidR="00E17205" w:rsidRPr="00E57165" w:rsidRDefault="00E17205" w:rsidP="009642CA">
            <w:r w:rsidRPr="00E57165">
              <w:t>365</w:t>
            </w:r>
          </w:p>
        </w:tc>
        <w:tc>
          <w:tcPr>
            <w:tcW w:w="450" w:type="dxa"/>
          </w:tcPr>
          <w:p w14:paraId="32E5FF9F" w14:textId="77777777" w:rsidR="00E17205" w:rsidRPr="00E57165" w:rsidRDefault="00E17205" w:rsidP="009642CA">
            <w:r w:rsidRPr="00E57165">
              <w:t>=</w:t>
            </w:r>
          </w:p>
        </w:tc>
        <w:tc>
          <w:tcPr>
            <w:tcW w:w="8023" w:type="dxa"/>
          </w:tcPr>
          <w:p w14:paraId="3C8C565F" w14:textId="77777777" w:rsidR="00E17205" w:rsidRPr="00E57165" w:rsidRDefault="00E17205" w:rsidP="009642CA">
            <w:r w:rsidRPr="00E57165">
              <w:t>Basis for calculating annual VS production, days yr</w:t>
            </w:r>
            <w:r w:rsidRPr="00E57165">
              <w:rPr>
                <w:vertAlign w:val="superscript"/>
              </w:rPr>
              <w:t>-1</w:t>
            </w:r>
          </w:p>
        </w:tc>
      </w:tr>
      <w:tr w:rsidR="00E17205" w:rsidRPr="00E57165" w14:paraId="01E120CA" w14:textId="77777777" w:rsidTr="009642CA">
        <w:tc>
          <w:tcPr>
            <w:tcW w:w="1098" w:type="dxa"/>
          </w:tcPr>
          <w:p w14:paraId="3ADC7396" w14:textId="77777777" w:rsidR="00E17205" w:rsidRPr="00E57165" w:rsidRDefault="00E17205" w:rsidP="009642CA">
            <w:pPr>
              <w:rPr>
                <w:vertAlign w:val="subscript"/>
              </w:rPr>
            </w:pPr>
            <w:proofErr w:type="spellStart"/>
            <w:r w:rsidRPr="00E57165">
              <w:t>Bo</w:t>
            </w:r>
            <w:r w:rsidRPr="00E57165">
              <w:rPr>
                <w:vertAlign w:val="subscript"/>
              </w:rPr>
              <w:t>T</w:t>
            </w:r>
            <w:proofErr w:type="spellEnd"/>
          </w:p>
        </w:tc>
        <w:tc>
          <w:tcPr>
            <w:tcW w:w="450" w:type="dxa"/>
          </w:tcPr>
          <w:p w14:paraId="364B01DB" w14:textId="77777777" w:rsidR="00E17205" w:rsidRPr="00E57165" w:rsidRDefault="00E17205" w:rsidP="009642CA">
            <w:r w:rsidRPr="00E57165">
              <w:t>=</w:t>
            </w:r>
          </w:p>
        </w:tc>
        <w:tc>
          <w:tcPr>
            <w:tcW w:w="8023" w:type="dxa"/>
          </w:tcPr>
          <w:p w14:paraId="76930985" w14:textId="77777777" w:rsidR="00E17205" w:rsidRPr="00E57165" w:rsidRDefault="00E17205" w:rsidP="009642CA">
            <w:r w:rsidRPr="00E57165">
              <w:t>Maximum methane producing capacity for manure produced by animal T</w:t>
            </w:r>
            <w:r w:rsidRPr="00E57165">
              <w:br/>
              <w:t xml:space="preserve"> m</w:t>
            </w:r>
            <w:r w:rsidRPr="00E57165">
              <w:rPr>
                <w:vertAlign w:val="superscript"/>
              </w:rPr>
              <w:t>3</w:t>
            </w:r>
            <w:r w:rsidRPr="00E57165">
              <w:t xml:space="preserve"> CH</w:t>
            </w:r>
            <w:r w:rsidRPr="00E57165">
              <w:rPr>
                <w:vertAlign w:val="subscript"/>
              </w:rPr>
              <w:t>4</w:t>
            </w:r>
            <w:r w:rsidRPr="00E57165">
              <w:t xml:space="preserve"> kg</w:t>
            </w:r>
            <w:r w:rsidRPr="00E57165">
              <w:rPr>
                <w:vertAlign w:val="superscript"/>
              </w:rPr>
              <w:t>-1</w:t>
            </w:r>
            <w:r w:rsidRPr="00E57165">
              <w:t xml:space="preserve"> of VS</w:t>
            </w:r>
          </w:p>
        </w:tc>
      </w:tr>
      <w:tr w:rsidR="00E17205" w:rsidRPr="00E57165" w14:paraId="7DB657AD" w14:textId="77777777" w:rsidTr="009642CA">
        <w:tc>
          <w:tcPr>
            <w:tcW w:w="1098" w:type="dxa"/>
          </w:tcPr>
          <w:p w14:paraId="34B3A765" w14:textId="77777777" w:rsidR="00E17205" w:rsidRPr="00E57165" w:rsidRDefault="00E17205" w:rsidP="009642CA">
            <w:r w:rsidRPr="00E57165">
              <w:t>0.67</w:t>
            </w:r>
          </w:p>
        </w:tc>
        <w:tc>
          <w:tcPr>
            <w:tcW w:w="450" w:type="dxa"/>
          </w:tcPr>
          <w:p w14:paraId="6B29A881" w14:textId="77777777" w:rsidR="00E17205" w:rsidRPr="00E57165" w:rsidRDefault="00E17205" w:rsidP="009642CA">
            <w:r w:rsidRPr="00E57165">
              <w:t>=</w:t>
            </w:r>
          </w:p>
        </w:tc>
        <w:tc>
          <w:tcPr>
            <w:tcW w:w="8023" w:type="dxa"/>
          </w:tcPr>
          <w:p w14:paraId="38325367" w14:textId="77777777" w:rsidR="00E17205" w:rsidRPr="00E57165" w:rsidRDefault="00E17205" w:rsidP="009642CA">
            <w:r w:rsidRPr="00E57165">
              <w:t>Conversion factor of m</w:t>
            </w:r>
            <w:r w:rsidRPr="00E57165">
              <w:rPr>
                <w:vertAlign w:val="superscript"/>
              </w:rPr>
              <w:t>3</w:t>
            </w:r>
            <w:r w:rsidRPr="00E57165">
              <w:t xml:space="preserve"> methane to kg methane</w:t>
            </w:r>
          </w:p>
        </w:tc>
      </w:tr>
      <w:tr w:rsidR="00E17205" w:rsidRPr="00E57165" w14:paraId="6129657B" w14:textId="77777777" w:rsidTr="009642CA">
        <w:tc>
          <w:tcPr>
            <w:tcW w:w="1098" w:type="dxa"/>
          </w:tcPr>
          <w:p w14:paraId="574E9011" w14:textId="77777777" w:rsidR="00E17205" w:rsidRPr="00E57165" w:rsidRDefault="00E17205" w:rsidP="009642CA">
            <w:pPr>
              <w:rPr>
                <w:vertAlign w:val="subscript"/>
              </w:rPr>
            </w:pPr>
            <w:proofErr w:type="gramStart"/>
            <w:r w:rsidRPr="00E57165">
              <w:t>MCF</w:t>
            </w:r>
            <w:r w:rsidRPr="00E57165">
              <w:rPr>
                <w:vertAlign w:val="subscript"/>
              </w:rPr>
              <w:t>T,K</w:t>
            </w:r>
            <w:proofErr w:type="gramEnd"/>
          </w:p>
        </w:tc>
        <w:tc>
          <w:tcPr>
            <w:tcW w:w="450" w:type="dxa"/>
          </w:tcPr>
          <w:p w14:paraId="7BF9BEB4" w14:textId="77777777" w:rsidR="00E17205" w:rsidRPr="00E57165" w:rsidRDefault="00E17205" w:rsidP="009642CA">
            <w:r w:rsidRPr="00E57165">
              <w:t>=</w:t>
            </w:r>
          </w:p>
        </w:tc>
        <w:tc>
          <w:tcPr>
            <w:tcW w:w="8023" w:type="dxa"/>
          </w:tcPr>
          <w:p w14:paraId="3715FA20" w14:textId="77777777" w:rsidR="00E17205" w:rsidRPr="00E57165" w:rsidRDefault="00E17205" w:rsidP="009642CA">
            <w:pPr>
              <w:rPr>
                <w:i/>
              </w:rPr>
            </w:pPr>
            <w:r w:rsidRPr="00E57165">
              <w:t xml:space="preserve">Methane conversion factors for the animal waste handling system from livestock category T of MS system k </w:t>
            </w:r>
          </w:p>
        </w:tc>
      </w:tr>
      <w:tr w:rsidR="00E17205" w:rsidRPr="00E57165" w14:paraId="3DD5CF4B" w14:textId="77777777" w:rsidTr="009642CA">
        <w:tc>
          <w:tcPr>
            <w:tcW w:w="1098" w:type="dxa"/>
          </w:tcPr>
          <w:p w14:paraId="0C2700F2" w14:textId="77777777" w:rsidR="00E17205" w:rsidRPr="00E57165" w:rsidRDefault="00E17205" w:rsidP="009642CA">
            <w:pPr>
              <w:rPr>
                <w:vertAlign w:val="subscript"/>
              </w:rPr>
            </w:pPr>
            <w:proofErr w:type="spellStart"/>
            <w:proofErr w:type="gramStart"/>
            <w:r w:rsidRPr="00E57165">
              <w:t>MS</w:t>
            </w:r>
            <w:r w:rsidRPr="00E57165">
              <w:rPr>
                <w:vertAlign w:val="subscript"/>
              </w:rPr>
              <w:t>T,k</w:t>
            </w:r>
            <w:proofErr w:type="spellEnd"/>
            <w:proofErr w:type="gramEnd"/>
          </w:p>
        </w:tc>
        <w:tc>
          <w:tcPr>
            <w:tcW w:w="450" w:type="dxa"/>
          </w:tcPr>
          <w:p w14:paraId="4F5BEE8C" w14:textId="77777777" w:rsidR="00E17205" w:rsidRPr="00E57165" w:rsidRDefault="00E17205" w:rsidP="009642CA">
            <w:r w:rsidRPr="00E57165">
              <w:t>=</w:t>
            </w:r>
          </w:p>
        </w:tc>
        <w:tc>
          <w:tcPr>
            <w:tcW w:w="8023" w:type="dxa"/>
          </w:tcPr>
          <w:p w14:paraId="14DB5843" w14:textId="77777777" w:rsidR="00E17205" w:rsidRPr="00E57165" w:rsidRDefault="00E17205" w:rsidP="009642CA">
            <w:r w:rsidRPr="00E57165">
              <w:t>Fraction of livestock category T’s manure in the animal waste management system k</w:t>
            </w:r>
          </w:p>
        </w:tc>
      </w:tr>
    </w:tbl>
    <w:p w14:paraId="4E7E38A0" w14:textId="77777777" w:rsidR="00E17205" w:rsidRDefault="00E17205" w:rsidP="00E17205"/>
    <w:p w14:paraId="5B4F3DCC" w14:textId="45D0CBB8" w:rsidR="00E17205" w:rsidRPr="00E57165" w:rsidRDefault="00E17205" w:rsidP="00E17205">
      <w:r w:rsidRPr="00E57165">
        <w:t>Country specific default data is not available for VS, Bo, MCF and MS.</w:t>
      </w:r>
      <w:r w:rsidR="008A1DBF">
        <w:t xml:space="preserve"> Thus,</w:t>
      </w:r>
      <w:r w:rsidRPr="00E57165">
        <w:t xml:space="preserve"> IPCC 2006 </w:t>
      </w:r>
      <w:r w:rsidR="00F24CEB">
        <w:t xml:space="preserve">and </w:t>
      </w:r>
      <w:r w:rsidR="00073C2D">
        <w:t xml:space="preserve">IPCC 2019 </w:t>
      </w:r>
      <w:r w:rsidRPr="00E57165">
        <w:t>default values will be used</w:t>
      </w:r>
      <w:r w:rsidR="008A1DBF">
        <w:t xml:space="preserve">. </w:t>
      </w:r>
      <w:r w:rsidR="00A65FCB">
        <w:t>VS and</w:t>
      </w:r>
      <w:r w:rsidRPr="00E57165">
        <w:t xml:space="preserve"> Bo </w:t>
      </w:r>
      <w:r w:rsidR="00A65FCB">
        <w:t>are from def</w:t>
      </w:r>
      <w:r w:rsidR="00334B35">
        <w:t>ault value of IPCC 2006,</w:t>
      </w:r>
      <w:r w:rsidRPr="00E57165">
        <w:t xml:space="preserve"> MCF</w:t>
      </w:r>
      <w:r w:rsidR="002C6E81">
        <w:t xml:space="preserve"> is from </w:t>
      </w:r>
      <w:r w:rsidR="00BE3329">
        <w:t>IPCC 2019</w:t>
      </w:r>
      <w:r w:rsidR="002C6E81">
        <w:t>, while</w:t>
      </w:r>
      <w:r w:rsidRPr="00E57165">
        <w:t xml:space="preserve"> MS </w:t>
      </w:r>
      <w:r w:rsidR="00837B81">
        <w:t xml:space="preserve">is </w:t>
      </w:r>
      <w:r w:rsidRPr="00E57165">
        <w:t>obtained</w:t>
      </w:r>
      <w:r w:rsidR="0064237D">
        <w:t xml:space="preserve"> from CMS survey.</w:t>
      </w:r>
      <w:r w:rsidRPr="00E57165">
        <w:t xml:space="preserve"> IPCC 2006 default values </w:t>
      </w:r>
      <w:r w:rsidR="00800CA9">
        <w:t>is</w:t>
      </w:r>
      <w:r w:rsidRPr="00E57165">
        <w:t xml:space="preserve"> used </w:t>
      </w:r>
      <w:r w:rsidR="00553BFE">
        <w:t xml:space="preserve">for VS </w:t>
      </w:r>
      <w:r w:rsidRPr="00E57165">
        <w:t xml:space="preserve">except for pigs which </w:t>
      </w:r>
      <w:r w:rsidR="00800CA9">
        <w:t>is</w:t>
      </w:r>
      <w:r w:rsidRPr="00E57165">
        <w:t xml:space="preserve"> determined ex-post with the following equation</w:t>
      </w:r>
      <w:r w:rsidRPr="00E57165">
        <w:rPr>
          <w:rStyle w:val="FootnoteReference"/>
        </w:rPr>
        <w:footnoteReference w:id="22"/>
      </w:r>
      <w:r w:rsidRPr="00E57165">
        <w:t>:</w:t>
      </w:r>
    </w:p>
    <w:tbl>
      <w:tblPr>
        <w:tblW w:w="8789" w:type="dxa"/>
        <w:tblInd w:w="680" w:type="dxa"/>
        <w:tblLook w:val="0600" w:firstRow="0" w:lastRow="0" w:firstColumn="0" w:lastColumn="0" w:noHBand="1" w:noVBand="1"/>
      </w:tblPr>
      <w:tblGrid>
        <w:gridCol w:w="4990"/>
        <w:gridCol w:w="3799"/>
      </w:tblGrid>
      <w:tr w:rsidR="00E17205" w:rsidRPr="00E57165" w14:paraId="02E4A822" w14:textId="77777777" w:rsidTr="009642CA">
        <w:trPr>
          <w:cantSplit/>
          <w:trHeight w:val="1315"/>
        </w:trPr>
        <w:tc>
          <w:tcPr>
            <w:tcW w:w="4990" w:type="dxa"/>
            <w:shd w:val="clear" w:color="auto" w:fill="auto"/>
            <w:vAlign w:val="center"/>
          </w:tcPr>
          <w:p w14:paraId="2032DECA" w14:textId="77777777" w:rsidR="00E17205" w:rsidRPr="00E57165" w:rsidRDefault="00E17205" w:rsidP="009642CA">
            <w:pPr>
              <w:pStyle w:val="SDMMethEquation"/>
            </w:pPr>
            <m:oMathPara>
              <m:oMath>
                <m:r>
                  <w:rPr>
                    <w:rFonts w:ascii="Cambria Math" w:hAnsi="Cambria Math"/>
                  </w:rPr>
                  <m:t>V</m:t>
                </m:r>
                <m:sSub>
                  <m:sSubPr>
                    <m:ctrlPr>
                      <w:rPr>
                        <w:rFonts w:ascii="Cambria Math" w:hAnsi="Cambria Math"/>
                      </w:rPr>
                    </m:ctrlPr>
                  </m:sSubPr>
                  <m:e>
                    <m:r>
                      <w:rPr>
                        <w:rFonts w:ascii="Cambria Math" w:hAnsi="Cambria Math"/>
                      </w:rPr>
                      <m:t>S</m:t>
                    </m:r>
                  </m:e>
                  <m:sub>
                    <m:r>
                      <w:rPr>
                        <w:rFonts w:ascii="Cambria Math" w:hAnsi="Cambria Math"/>
                      </w:rPr>
                      <m:t>LT</m:t>
                    </m:r>
                    <m:r>
                      <m:rPr>
                        <m:sty m:val="p"/>
                      </m:rPr>
                      <w:rPr>
                        <w:rFonts w:ascii="Cambria Math" w:hAnsi="Cambria Math"/>
                      </w:rPr>
                      <m:t>,</m:t>
                    </m:r>
                    <m:r>
                      <w:rPr>
                        <w:rFonts w:ascii="Cambria Math" w:hAnsi="Cambria Math"/>
                      </w:rPr>
                      <m:t>y</m:t>
                    </m:r>
                  </m:sub>
                </m:sSub>
                <m:r>
                  <m:rPr>
                    <m:sty m:val="p"/>
                  </m:rPr>
                  <w:rPr>
                    <w:rFonts w:ascii="Cambria Math" w:hAnsi="Cambria Math"/>
                  </w:rPr>
                  <m:t>=</m:t>
                </m:r>
                <m:d>
                  <m:dPr>
                    <m:ctrlPr>
                      <w:rPr>
                        <w:rFonts w:ascii="Cambria Math" w:hAnsi="Cambria Math"/>
                      </w:rPr>
                    </m:ctrlPr>
                  </m:dPr>
                  <m:e>
                    <m:f>
                      <m:fPr>
                        <m:ctrlPr>
                          <w:rPr>
                            <w:rFonts w:ascii="Cambria Math" w:hAnsi="Cambria Math"/>
                          </w:rPr>
                        </m:ctrlPr>
                      </m:fPr>
                      <m:num>
                        <m:sSub>
                          <m:sSubPr>
                            <m:ctrlPr>
                              <w:rPr>
                                <w:rFonts w:ascii="Cambria Math" w:hAnsi="Cambria Math"/>
                              </w:rPr>
                            </m:ctrlPr>
                          </m:sSubPr>
                          <m:e>
                            <m:r>
                              <w:rPr>
                                <w:rFonts w:ascii="Cambria Math" w:hAnsi="Cambria Math"/>
                              </w:rPr>
                              <m:t>W</m:t>
                            </m:r>
                          </m:e>
                          <m:sub>
                            <m:r>
                              <w:rPr>
                                <w:rFonts w:ascii="Cambria Math" w:hAnsi="Cambria Math"/>
                              </w:rPr>
                              <m:t>site</m:t>
                            </m:r>
                          </m:sub>
                        </m:sSub>
                      </m:num>
                      <m:den>
                        <m:sSub>
                          <m:sSubPr>
                            <m:ctrlPr>
                              <w:rPr>
                                <w:rFonts w:ascii="Cambria Math" w:hAnsi="Cambria Math"/>
                              </w:rPr>
                            </m:ctrlPr>
                          </m:sSubPr>
                          <m:e>
                            <m:r>
                              <w:rPr>
                                <w:rFonts w:ascii="Cambria Math" w:hAnsi="Cambria Math"/>
                              </w:rPr>
                              <m:t>W</m:t>
                            </m:r>
                          </m:e>
                          <m:sub>
                            <m:r>
                              <w:rPr>
                                <w:rFonts w:ascii="Cambria Math" w:hAnsi="Cambria Math"/>
                              </w:rPr>
                              <m:t>default</m:t>
                            </m:r>
                          </m:sub>
                        </m:sSub>
                      </m:den>
                    </m:f>
                  </m:e>
                </m:d>
                <m:r>
                  <m:rPr>
                    <m:sty m:val="p"/>
                  </m:rPr>
                  <w:rPr>
                    <w:rFonts w:ascii="Cambria Math" w:hAnsi="Cambria Math"/>
                  </w:rPr>
                  <m:t>× </m:t>
                </m:r>
                <m:r>
                  <w:rPr>
                    <w:rFonts w:ascii="Cambria Math" w:hAnsi="Cambria Math"/>
                  </w:rPr>
                  <m:t>V</m:t>
                </m:r>
                <m:sSub>
                  <m:sSubPr>
                    <m:ctrlPr>
                      <w:rPr>
                        <w:rFonts w:ascii="Cambria Math" w:hAnsi="Cambria Math"/>
                      </w:rPr>
                    </m:ctrlPr>
                  </m:sSubPr>
                  <m:e>
                    <m:r>
                      <w:rPr>
                        <w:rFonts w:ascii="Cambria Math" w:hAnsi="Cambria Math"/>
                      </w:rPr>
                      <m:t>S</m:t>
                    </m:r>
                  </m:e>
                  <m:sub>
                    <m:r>
                      <w:rPr>
                        <w:rFonts w:ascii="Cambria Math" w:hAnsi="Cambria Math"/>
                      </w:rPr>
                      <m:t>default</m:t>
                    </m:r>
                  </m:sub>
                </m:sSub>
                <m:r>
                  <m:rPr>
                    <m:sty m:val="p"/>
                  </m:rPr>
                  <w:rPr>
                    <w:rFonts w:ascii="Cambria Math" w:hAnsi="Cambria Math"/>
                  </w:rPr>
                  <m:t> ×</m:t>
                </m:r>
                <m:r>
                  <w:rPr>
                    <w:rFonts w:ascii="Cambria Math" w:hAnsi="Cambria Math"/>
                  </w:rPr>
                  <m:t>n</m:t>
                </m:r>
                <m:sSub>
                  <m:sSubPr>
                    <m:ctrlPr>
                      <w:rPr>
                        <w:rFonts w:ascii="Cambria Math" w:hAnsi="Cambria Math"/>
                      </w:rPr>
                    </m:ctrlPr>
                  </m:sSubPr>
                  <m:e>
                    <m:r>
                      <w:rPr>
                        <w:rFonts w:ascii="Cambria Math" w:hAnsi="Cambria Math"/>
                      </w:rPr>
                      <m:t>d</m:t>
                    </m:r>
                  </m:e>
                  <m:sub>
                    <m:r>
                      <w:rPr>
                        <w:rFonts w:ascii="Cambria Math" w:hAnsi="Cambria Math"/>
                      </w:rPr>
                      <m:t>y</m:t>
                    </m:r>
                  </m:sub>
                </m:sSub>
              </m:oMath>
            </m:oMathPara>
          </w:p>
        </w:tc>
        <w:tc>
          <w:tcPr>
            <w:tcW w:w="3799" w:type="dxa"/>
            <w:shd w:val="clear" w:color="auto" w:fill="auto"/>
            <w:vAlign w:val="center"/>
          </w:tcPr>
          <w:p w14:paraId="71E54067" w14:textId="77777777" w:rsidR="00E17205" w:rsidRPr="00E57165" w:rsidRDefault="00E17205" w:rsidP="009642CA">
            <w:pPr>
              <w:pStyle w:val="Caption"/>
            </w:pPr>
            <w:r w:rsidRPr="00E57165">
              <w:t>(</w:t>
            </w:r>
            <w:r>
              <w:t>11</w:t>
            </w:r>
            <w:r w:rsidRPr="00E57165">
              <w:t>)</w:t>
            </w:r>
          </w:p>
        </w:tc>
      </w:tr>
    </w:tbl>
    <w:p w14:paraId="1912C572" w14:textId="77777777" w:rsidR="00E17205" w:rsidRPr="00E57165" w:rsidRDefault="00E17205" w:rsidP="00160305">
      <w:r w:rsidRPr="00E57165">
        <w:t>Where:</w:t>
      </w:r>
    </w:p>
    <w:tbl>
      <w:tblPr>
        <w:tblStyle w:val="TableGrid1"/>
        <w:tblW w:w="89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2"/>
        <w:gridCol w:w="380"/>
        <w:gridCol w:w="6679"/>
      </w:tblGrid>
      <w:tr w:rsidR="00E17205" w:rsidRPr="00160305" w14:paraId="363D0EC0" w14:textId="77777777" w:rsidTr="009642CA">
        <w:tc>
          <w:tcPr>
            <w:tcW w:w="1872" w:type="dxa"/>
          </w:tcPr>
          <w:p w14:paraId="002D5686" w14:textId="77777777" w:rsidR="00E17205" w:rsidRPr="00160305" w:rsidRDefault="00793B21" w:rsidP="00160305">
            <w:pPr>
              <w:rPr>
                <w:rFonts w:eastAsiaTheme="minorEastAsia"/>
                <w:szCs w:val="24"/>
                <w:lang w:val="en-US" w:eastAsia="en-US"/>
              </w:rPr>
            </w:pPr>
            <w:r w:rsidRPr="00160305">
              <w:rPr>
                <w:rFonts w:eastAsiaTheme="minorEastAsia"/>
                <w:szCs w:val="24"/>
                <w:lang w:val="en-US" w:eastAsia="en-US"/>
              </w:rPr>
            </w:r>
            <w:r w:rsidR="00793B21" w:rsidRPr="00160305">
              <w:rPr>
                <w:rFonts w:eastAsiaTheme="minorEastAsia"/>
                <w:szCs w:val="24"/>
                <w:lang w:val="en-US" w:eastAsia="en-US"/>
              </w:rPr>
              <w:object w:dxaOrig="460" w:dyaOrig="360" w14:anchorId="110786AC">
                <v:shape id="_x0000_i1031" type="#_x0000_t75" alt="" style="width:22.6pt;height:22.6pt;mso-width-percent:0;mso-height-percent:0;mso-width-percent:0;mso-height-percent:0" o:ole="">
                  <v:imagedata r:id="rId49" o:title=""/>
                </v:shape>
                <o:OLEObject Type="Embed" ProgID="Equation.3" ShapeID="_x0000_i1031" DrawAspect="Content" ObjectID="_1787749773" r:id="rId50"/>
              </w:object>
            </w:r>
          </w:p>
        </w:tc>
        <w:tc>
          <w:tcPr>
            <w:tcW w:w="345" w:type="dxa"/>
          </w:tcPr>
          <w:p w14:paraId="665D0E52"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w:t>
            </w:r>
          </w:p>
        </w:tc>
        <w:tc>
          <w:tcPr>
            <w:tcW w:w="0" w:type="auto"/>
          </w:tcPr>
          <w:p w14:paraId="1AFB501C"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Average animal weight of a defined livestock population at the project site (kg)</w:t>
            </w:r>
          </w:p>
        </w:tc>
      </w:tr>
      <w:tr w:rsidR="00E17205" w:rsidRPr="00160305" w14:paraId="332879D6" w14:textId="77777777" w:rsidTr="009642CA">
        <w:tc>
          <w:tcPr>
            <w:tcW w:w="1872" w:type="dxa"/>
          </w:tcPr>
          <w:p w14:paraId="5F6BA7A7" w14:textId="77777777" w:rsidR="00E17205" w:rsidRPr="00160305" w:rsidRDefault="00E17205" w:rsidP="00160305">
            <w:pPr>
              <w:spacing w:after="200"/>
              <w:rPr>
                <w:rFonts w:eastAsiaTheme="minorEastAsia"/>
                <w:szCs w:val="24"/>
                <w:lang w:val="en-US" w:eastAsia="en-US"/>
              </w:rPr>
            </w:pPr>
            <w:proofErr w:type="spellStart"/>
            <w:r w:rsidRPr="00160305">
              <w:rPr>
                <w:rFonts w:eastAsiaTheme="minorEastAsia"/>
                <w:szCs w:val="24"/>
                <w:lang w:val="en-US" w:eastAsia="en-US"/>
              </w:rPr>
              <w:t>W</w:t>
            </w:r>
            <w:r w:rsidRPr="00160305">
              <w:rPr>
                <w:rFonts w:eastAsiaTheme="minorEastAsia"/>
                <w:szCs w:val="24"/>
                <w:vertAlign w:val="subscript"/>
                <w:lang w:val="en-US" w:eastAsia="en-US"/>
              </w:rPr>
              <w:t>default</w:t>
            </w:r>
            <w:proofErr w:type="spellEnd"/>
            <w:r w:rsidRPr="00160305">
              <w:rPr>
                <w:rFonts w:eastAsiaTheme="minorEastAsia"/>
                <w:szCs w:val="24"/>
                <w:lang w:val="en-US" w:eastAsia="en-US"/>
              </w:rPr>
              <w:t xml:space="preserve">  </w:t>
            </w:r>
          </w:p>
        </w:tc>
        <w:tc>
          <w:tcPr>
            <w:tcW w:w="345" w:type="dxa"/>
          </w:tcPr>
          <w:p w14:paraId="400B8B95"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w:t>
            </w:r>
          </w:p>
        </w:tc>
        <w:tc>
          <w:tcPr>
            <w:tcW w:w="0" w:type="auto"/>
          </w:tcPr>
          <w:p w14:paraId="15F6ABC6"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Default average animal weight of a defined population, this data is sourced from IPCC 2006 guidelines (kg)</w:t>
            </w:r>
          </w:p>
        </w:tc>
      </w:tr>
      <w:tr w:rsidR="00E17205" w:rsidRPr="00160305" w14:paraId="5BEC082B" w14:textId="77777777" w:rsidTr="009642CA">
        <w:tc>
          <w:tcPr>
            <w:tcW w:w="1872" w:type="dxa"/>
          </w:tcPr>
          <w:p w14:paraId="32D6D558" w14:textId="77777777" w:rsidR="00E17205" w:rsidRPr="00160305" w:rsidRDefault="00E17205" w:rsidP="00160305">
            <w:pPr>
              <w:rPr>
                <w:rFonts w:eastAsiaTheme="minorEastAsia"/>
                <w:szCs w:val="24"/>
                <w:lang w:val="en-US" w:eastAsia="en-US"/>
              </w:rPr>
            </w:pPr>
            <w:proofErr w:type="spellStart"/>
            <w:r w:rsidRPr="00160305">
              <w:rPr>
                <w:rFonts w:eastAsiaTheme="minorEastAsia"/>
                <w:szCs w:val="24"/>
                <w:lang w:val="en-US" w:eastAsia="en-US"/>
              </w:rPr>
              <w:t>VS</w:t>
            </w:r>
            <w:r w:rsidRPr="00160305">
              <w:rPr>
                <w:rFonts w:eastAsiaTheme="minorEastAsia"/>
                <w:szCs w:val="24"/>
                <w:vertAlign w:val="subscript"/>
                <w:lang w:val="en-US" w:eastAsia="en-US"/>
              </w:rPr>
              <w:t>default</w:t>
            </w:r>
            <w:proofErr w:type="spellEnd"/>
          </w:p>
        </w:tc>
        <w:tc>
          <w:tcPr>
            <w:tcW w:w="345" w:type="dxa"/>
          </w:tcPr>
          <w:p w14:paraId="76C35932"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w:t>
            </w:r>
          </w:p>
        </w:tc>
        <w:tc>
          <w:tcPr>
            <w:tcW w:w="0" w:type="auto"/>
          </w:tcPr>
          <w:p w14:paraId="3F41D743"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Default value for the volatile solid excretion rate per day on a dry-matter basis for a defined livestock population (kg dm/animal/day)</w:t>
            </w:r>
          </w:p>
        </w:tc>
      </w:tr>
      <w:tr w:rsidR="00E17205" w:rsidRPr="00160305" w14:paraId="5570575D" w14:textId="77777777" w:rsidTr="009642CA">
        <w:tc>
          <w:tcPr>
            <w:tcW w:w="1872" w:type="dxa"/>
          </w:tcPr>
          <w:p w14:paraId="090249DE" w14:textId="77777777" w:rsidR="00E17205" w:rsidRPr="00160305" w:rsidRDefault="00793B21" w:rsidP="00160305">
            <w:pPr>
              <w:rPr>
                <w:rFonts w:eastAsiaTheme="minorEastAsia"/>
                <w:szCs w:val="24"/>
                <w:lang w:val="en-US" w:eastAsia="en-US"/>
              </w:rPr>
            </w:pPr>
            <w:r w:rsidRPr="00160305">
              <w:rPr>
                <w:rFonts w:eastAsiaTheme="minorEastAsia"/>
                <w:szCs w:val="24"/>
                <w:lang w:val="en-US" w:eastAsia="en-US"/>
              </w:rPr>
            </w:r>
            <w:r w:rsidR="00793B21" w:rsidRPr="00160305">
              <w:rPr>
                <w:rFonts w:eastAsiaTheme="minorEastAsia"/>
                <w:szCs w:val="24"/>
                <w:lang w:val="en-US" w:eastAsia="en-US"/>
              </w:rPr>
              <w:object w:dxaOrig="420" w:dyaOrig="380" w14:anchorId="70EC92FD">
                <v:shape id="_x0000_i1030" type="#_x0000_t75" alt="" style="width:22.6pt;height:22.6pt;mso-width-percent:0;mso-height-percent:0;mso-width-percent:0;mso-height-percent:0" o:ole="">
                  <v:imagedata r:id="rId51" o:title=""/>
                </v:shape>
                <o:OLEObject Type="Embed" ProgID="Equation.3" ShapeID="_x0000_i1030" DrawAspect="Content" ObjectID="_1787749774" r:id="rId52"/>
              </w:object>
            </w:r>
          </w:p>
        </w:tc>
        <w:tc>
          <w:tcPr>
            <w:tcW w:w="345" w:type="dxa"/>
          </w:tcPr>
          <w:p w14:paraId="37D880DF"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w:t>
            </w:r>
          </w:p>
        </w:tc>
        <w:tc>
          <w:tcPr>
            <w:tcW w:w="0" w:type="auto"/>
          </w:tcPr>
          <w:p w14:paraId="07D4BFD6"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Number of days in year y where the animal manure management system is operational</w:t>
            </w:r>
          </w:p>
          <w:p w14:paraId="07D01989" w14:textId="77777777" w:rsidR="00E17205" w:rsidRPr="00160305" w:rsidRDefault="00E17205" w:rsidP="00160305">
            <w:pPr>
              <w:rPr>
                <w:rFonts w:eastAsiaTheme="minorEastAsia"/>
                <w:szCs w:val="24"/>
                <w:lang w:val="en-US" w:eastAsia="en-US"/>
              </w:rPr>
            </w:pPr>
          </w:p>
        </w:tc>
      </w:tr>
      <w:tr w:rsidR="00E17205" w:rsidRPr="00160305" w14:paraId="165F1730" w14:textId="77777777" w:rsidTr="009642CA">
        <w:tc>
          <w:tcPr>
            <w:tcW w:w="1872" w:type="dxa"/>
          </w:tcPr>
          <w:p w14:paraId="51D46646" w14:textId="77777777" w:rsidR="00E17205" w:rsidRPr="00160305" w:rsidRDefault="00E17205" w:rsidP="00160305">
            <w:pPr>
              <w:rPr>
                <w:rFonts w:eastAsiaTheme="minorEastAsia"/>
                <w:szCs w:val="24"/>
                <w:lang w:val="en-US" w:eastAsia="en-US"/>
              </w:rPr>
            </w:pPr>
            <w:proofErr w:type="spellStart"/>
            <w:proofErr w:type="gramStart"/>
            <w:r w:rsidRPr="00160305">
              <w:rPr>
                <w:rFonts w:eastAsiaTheme="minorEastAsia"/>
                <w:szCs w:val="24"/>
                <w:lang w:val="en-US" w:eastAsia="en-US"/>
              </w:rPr>
              <w:t>VS</w:t>
            </w:r>
            <w:r w:rsidRPr="00160305">
              <w:rPr>
                <w:rFonts w:eastAsiaTheme="minorEastAsia"/>
                <w:szCs w:val="24"/>
                <w:vertAlign w:val="subscript"/>
                <w:lang w:val="en-US" w:eastAsia="en-US"/>
              </w:rPr>
              <w:t>LT,y</w:t>
            </w:r>
            <w:proofErr w:type="spellEnd"/>
            <w:proofErr w:type="gramEnd"/>
          </w:p>
        </w:tc>
        <w:tc>
          <w:tcPr>
            <w:tcW w:w="345" w:type="dxa"/>
          </w:tcPr>
          <w:p w14:paraId="5C645CF3"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w:t>
            </w:r>
          </w:p>
        </w:tc>
        <w:tc>
          <w:tcPr>
            <w:tcW w:w="0" w:type="auto"/>
          </w:tcPr>
          <w:p w14:paraId="114EC819" w14:textId="77777777" w:rsidR="00E17205" w:rsidRPr="00160305" w:rsidRDefault="00E17205" w:rsidP="00160305">
            <w:pPr>
              <w:rPr>
                <w:rFonts w:eastAsiaTheme="minorEastAsia"/>
                <w:szCs w:val="24"/>
                <w:lang w:val="en-US" w:eastAsia="en-US"/>
              </w:rPr>
            </w:pPr>
            <w:r w:rsidRPr="00160305">
              <w:rPr>
                <w:rFonts w:eastAsiaTheme="minorEastAsia"/>
                <w:szCs w:val="24"/>
                <w:lang w:val="en-US" w:eastAsia="en-US"/>
              </w:rPr>
              <w:t>Adjusted VS value for year y</w:t>
            </w:r>
          </w:p>
        </w:tc>
      </w:tr>
    </w:tbl>
    <w:p w14:paraId="59095771" w14:textId="77777777" w:rsidR="00E17205" w:rsidRPr="00FE30F4" w:rsidRDefault="00E17205" w:rsidP="00E17205"/>
    <w:p w14:paraId="566C5D12" w14:textId="77777777" w:rsidR="00E17205" w:rsidRPr="00E57165" w:rsidRDefault="00E17205" w:rsidP="00E17205">
      <w:r w:rsidRPr="00E57165">
        <w:t>The average weight (</w:t>
      </w:r>
      <w:proofErr w:type="spellStart"/>
      <w:r w:rsidRPr="00E57165">
        <w:t>Wsite</w:t>
      </w:r>
      <w:proofErr w:type="spellEnd"/>
      <w:r w:rsidRPr="00E57165">
        <w:t>) is the average of entry weight at the farm and weight when the pig leaves the farm. Farmers are often able to estimate the weight of fattening pigs reliably as the weight of birth is known and the value of selling the pigs is based on their weight. However, in the case of boars and sows this is not known as those animals are not sold and reside on the farm. In order to ascertain the weight of sows and boars, the method described on the Pig Site</w:t>
      </w:r>
      <w:r w:rsidRPr="00E57165">
        <w:rPr>
          <w:rStyle w:val="FootnoteReference"/>
          <w:bCs/>
          <w:szCs w:val="20"/>
        </w:rPr>
        <w:footnoteReference w:id="23"/>
      </w:r>
      <w:r w:rsidRPr="00E57165">
        <w:t xml:space="preserve"> was adopted, which is a common practice in the livestock </w:t>
      </w:r>
      <w:proofErr w:type="gramStart"/>
      <w:r w:rsidRPr="00E57165">
        <w:t>industry</w:t>
      </w:r>
      <w:proofErr w:type="gramEnd"/>
      <w:r w:rsidRPr="00E57165">
        <w:t xml:space="preserve"> and this was done during the last 4 verifications.  This is possible with the following equation:</w:t>
      </w:r>
    </w:p>
    <w:p w14:paraId="163B5F46" w14:textId="77777777" w:rsidR="00E17205" w:rsidRPr="00E57165" w:rsidRDefault="00E17205" w:rsidP="00E17205"/>
    <w:p w14:paraId="7EC2AAD6" w14:textId="77777777" w:rsidR="00E17205" w:rsidRPr="00E57165" w:rsidRDefault="00160305" w:rsidP="00E17205">
      <w:pPr>
        <w:jc w:val="center"/>
        <w:rPr>
          <w:bCs/>
        </w:rPr>
      </w:pPr>
      <m:oMath>
        <m:sSup>
          <m:sSupPr>
            <m:ctrlPr>
              <w:rPr>
                <w:rFonts w:ascii="Cambria Math" w:hAnsi="Cambria Math"/>
                <w:bCs/>
              </w:rPr>
            </m:ctrlPr>
          </m:sSupPr>
          <m:e>
            <m:r>
              <w:rPr>
                <w:rFonts w:ascii="Cambria Math" w:hAnsi="Cambria Math"/>
              </w:rPr>
              <m:t>Pig</m:t>
            </m:r>
            <m:r>
              <m:rPr>
                <m:sty m:val="p"/>
              </m:rPr>
              <w:rPr>
                <w:rFonts w:ascii="Cambria Math" w:hAnsi="Cambria Math"/>
              </w:rPr>
              <m:t xml:space="preserve"> </m:t>
            </m:r>
            <m:r>
              <w:rPr>
                <w:rFonts w:ascii="Cambria Math" w:hAnsi="Cambria Math"/>
              </w:rPr>
              <m:t>weight</m:t>
            </m:r>
            <m:r>
              <m:rPr>
                <m:sty m:val="p"/>
              </m:rPr>
              <w:rPr>
                <w:rFonts w:ascii="Cambria Math" w:hAnsi="Cambria Math"/>
              </w:rPr>
              <m:t>=</m:t>
            </m:r>
            <m:r>
              <w:rPr>
                <w:rFonts w:ascii="Cambria Math" w:hAnsi="Cambria Math"/>
              </w:rPr>
              <m:t>Hg</m:t>
            </m:r>
          </m:e>
          <m:sup>
            <m:r>
              <m:rPr>
                <m:sty m:val="p"/>
              </m:rPr>
              <w:rPr>
                <w:rFonts w:ascii="Cambria Math" w:hAnsi="Cambria Math"/>
              </w:rPr>
              <m:t>2</m:t>
            </m:r>
          </m:sup>
        </m:sSup>
        <m:r>
          <m:rPr>
            <m:sty m:val="p"/>
          </m:rPr>
          <w:rPr>
            <w:rFonts w:ascii="Cambria Math" w:hAnsi="Cambria Math"/>
          </w:rPr>
          <m:t>×</m:t>
        </m:r>
        <m:r>
          <w:rPr>
            <w:rFonts w:ascii="Cambria Math" w:hAnsi="Cambria Math"/>
          </w:rPr>
          <m:t>L</m:t>
        </m:r>
        <m:r>
          <m:rPr>
            <m:sty m:val="p"/>
          </m:rPr>
          <w:rPr>
            <w:rFonts w:ascii="Cambria Math" w:hAnsi="Cambria Math"/>
          </w:rPr>
          <m:t xml:space="preserve"> ×69.3</m:t>
        </m:r>
      </m:oMath>
      <w:r w:rsidR="00E17205" w:rsidRPr="00E57165">
        <w:t xml:space="preserve">     </w:t>
      </w:r>
      <w:r w:rsidR="00E17205" w:rsidRPr="00E57165">
        <w:tab/>
      </w:r>
      <w:r w:rsidR="00E17205" w:rsidRPr="00E57165">
        <w:tab/>
      </w:r>
      <w:r w:rsidR="00E17205" w:rsidRPr="00E57165">
        <w:tab/>
      </w:r>
      <w:r w:rsidR="00E17205" w:rsidRPr="00E57165">
        <w:rPr>
          <w:b/>
          <w:bCs/>
        </w:rPr>
        <w:t>(</w:t>
      </w:r>
      <w:r w:rsidR="00E17205">
        <w:rPr>
          <w:b/>
          <w:bCs/>
        </w:rPr>
        <w:t>12</w:t>
      </w:r>
      <w:r w:rsidR="00E17205" w:rsidRPr="00E57165">
        <w:rPr>
          <w:b/>
          <w:bCs/>
        </w:rPr>
        <w:t>)</w:t>
      </w:r>
    </w:p>
    <w:p w14:paraId="0D20CC9B" w14:textId="77777777" w:rsidR="00E17205" w:rsidRPr="00E57165" w:rsidRDefault="00E17205" w:rsidP="00E17205"/>
    <w:p w14:paraId="3E560956" w14:textId="77777777" w:rsidR="00E17205" w:rsidRPr="00E57165" w:rsidRDefault="00E17205" w:rsidP="00E17205">
      <w:r w:rsidRPr="00E57165">
        <w:t>Where:</w:t>
      </w:r>
    </w:p>
    <w:p w14:paraId="05B0F679" w14:textId="77777777" w:rsidR="00E17205" w:rsidRDefault="00E17205" w:rsidP="00E17205">
      <w:pPr>
        <w:ind w:firstLine="720"/>
      </w:pPr>
      <w:r w:rsidRPr="00E57165">
        <w:t xml:space="preserve">Hg </w:t>
      </w:r>
      <w:r>
        <w:tab/>
      </w:r>
      <w:r w:rsidRPr="00E57165">
        <w:t xml:space="preserve">= </w:t>
      </w:r>
      <w:r>
        <w:tab/>
      </w:r>
      <w:r w:rsidRPr="00E57165">
        <w:t xml:space="preserve">Hearth girth in meter </w:t>
      </w:r>
    </w:p>
    <w:p w14:paraId="70EC2558" w14:textId="77777777" w:rsidR="00E17205" w:rsidRPr="00E57165" w:rsidRDefault="00E17205" w:rsidP="00E17205">
      <w:pPr>
        <w:ind w:firstLine="720"/>
      </w:pPr>
      <w:r w:rsidRPr="00E57165">
        <w:t xml:space="preserve">L </w:t>
      </w:r>
      <w:r>
        <w:tab/>
      </w:r>
      <w:r w:rsidRPr="00E57165">
        <w:t xml:space="preserve">= </w:t>
      </w:r>
      <w:r>
        <w:tab/>
      </w:r>
      <w:r w:rsidRPr="00E57165">
        <w:t>length in meter</w:t>
      </w:r>
    </w:p>
    <w:p w14:paraId="2E619350" w14:textId="77777777" w:rsidR="00E17205" w:rsidRPr="00E57165" w:rsidRDefault="00E17205" w:rsidP="00E17205"/>
    <w:p w14:paraId="705D1EBB" w14:textId="77777777" w:rsidR="00E17205" w:rsidRPr="00E57165" w:rsidRDefault="00E17205" w:rsidP="00E17205">
      <w:r w:rsidRPr="00E57165">
        <w:t>The Hg and the L are explained in the figure below:</w:t>
      </w:r>
    </w:p>
    <w:p w14:paraId="3F70CE64" w14:textId="77777777" w:rsidR="00E17205" w:rsidRPr="00E57165" w:rsidRDefault="00E17205" w:rsidP="00E17205"/>
    <w:p w14:paraId="65AA9FE0" w14:textId="77777777" w:rsidR="00E17205" w:rsidRPr="00FE30F4" w:rsidRDefault="00E17205" w:rsidP="00E17205"/>
    <w:p w14:paraId="5DC45480" w14:textId="77777777" w:rsidR="00E17205" w:rsidRPr="00FE30F4" w:rsidRDefault="00E17205" w:rsidP="00E17205">
      <w:pPr>
        <w:jc w:val="center"/>
      </w:pPr>
      <w:r w:rsidRPr="00084A3C">
        <w:rPr>
          <w:noProof/>
        </w:rPr>
        <w:drawing>
          <wp:inline distT="0" distB="0" distL="0" distR="0" wp14:anchorId="1BDEE129" wp14:editId="5070ADA5">
            <wp:extent cx="4558352" cy="1752548"/>
            <wp:effectExtent l="0" t="0" r="0" b="63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45CC8C5.tmp"/>
                    <pic:cNvPicPr/>
                  </pic:nvPicPr>
                  <pic:blipFill rotWithShape="1">
                    <a:blip r:embed="rId53">
                      <a:extLst>
                        <a:ext uri="{28A0092B-C50C-407E-A947-70E740481C1C}">
                          <a14:useLocalDpi xmlns:a14="http://schemas.microsoft.com/office/drawing/2010/main" val="0"/>
                        </a:ext>
                      </a:extLst>
                    </a:blip>
                    <a:srcRect l="22277" t="23394" r="46956" b="54892"/>
                    <a:stretch/>
                  </pic:blipFill>
                  <pic:spPr bwMode="auto">
                    <a:xfrm>
                      <a:off x="0" y="0"/>
                      <a:ext cx="4567875" cy="1756209"/>
                    </a:xfrm>
                    <a:prstGeom prst="rect">
                      <a:avLst/>
                    </a:prstGeom>
                    <a:ln>
                      <a:noFill/>
                    </a:ln>
                    <a:extLst>
                      <a:ext uri="{53640926-AAD7-44D8-BBD7-CCE9431645EC}">
                        <a14:shadowObscured xmlns:a14="http://schemas.microsoft.com/office/drawing/2010/main"/>
                      </a:ext>
                    </a:extLst>
                  </pic:spPr>
                </pic:pic>
              </a:graphicData>
            </a:graphic>
          </wp:inline>
        </w:drawing>
      </w:r>
    </w:p>
    <w:p w14:paraId="4FEAA391" w14:textId="07772129" w:rsidR="00E17205" w:rsidRPr="00FE30F4" w:rsidRDefault="00E17205" w:rsidP="00E17205">
      <w:pPr>
        <w:pStyle w:val="Caption"/>
        <w:jc w:val="center"/>
        <w:rPr>
          <w:szCs w:val="22"/>
        </w:rPr>
      </w:pPr>
      <w:r w:rsidRPr="00FE30F4">
        <w:t xml:space="preserve">Figure </w:t>
      </w:r>
      <w:fldSimple w:instr=" SEQ Figure \* ARABIC ">
        <w:r w:rsidR="00222140">
          <w:rPr>
            <w:noProof/>
          </w:rPr>
          <w:t>7</w:t>
        </w:r>
      </w:fldSimple>
      <w:r w:rsidRPr="00FE30F4">
        <w:t>: Hearth girth and length measurement</w:t>
      </w:r>
    </w:p>
    <w:p w14:paraId="7791CF2F" w14:textId="77777777" w:rsidR="00E17205" w:rsidRDefault="00E17205" w:rsidP="00E17205"/>
    <w:p w14:paraId="2FC6324A" w14:textId="59CE9B71" w:rsidR="00E17205" w:rsidRPr="00E57165" w:rsidRDefault="00E17205" w:rsidP="00E17205">
      <w:r w:rsidRPr="00E57165">
        <w:t>It is however challenging to measure sows and boars, as these are large animals weighing over 120 kg and sometimes over 180 kg and do not stand still and may behave aggressively. Previous experiences have shown that it is possible to divert attention of sows by giving them something to eat, but nevertheless, it remains a challenge. It is expected however that at least 25% of sows in the survey population can be measured</w:t>
      </w:r>
      <w:r w:rsidR="005C37F3">
        <w:t xml:space="preserve"> as suggested in the PDD</w:t>
      </w:r>
      <w:r w:rsidR="00570BF8">
        <w:t xml:space="preserve"> (page </w:t>
      </w:r>
      <w:r w:rsidR="008D6528">
        <w:t>21)</w:t>
      </w:r>
      <w:r w:rsidRPr="00E57165">
        <w:t xml:space="preserve">. </w:t>
      </w:r>
      <w:r w:rsidR="008D6528">
        <w:t xml:space="preserve">For this monitoring period, </w:t>
      </w:r>
      <w:r w:rsidR="001C4849">
        <w:t>PD manage</w:t>
      </w:r>
      <w:r w:rsidR="0040046B">
        <w:t>d</w:t>
      </w:r>
      <w:r w:rsidR="001C4849">
        <w:t xml:space="preserve"> to measure up to </w:t>
      </w:r>
      <w:r w:rsidR="004F7993">
        <w:t>68%</w:t>
      </w:r>
      <w:r w:rsidR="00FB77B4">
        <w:t xml:space="preserve"> of the </w:t>
      </w:r>
      <w:r w:rsidR="000A650D">
        <w:t xml:space="preserve">available </w:t>
      </w:r>
      <w:r w:rsidR="003A1919">
        <w:t>sows.</w:t>
      </w:r>
    </w:p>
    <w:p w14:paraId="6184103B" w14:textId="77777777" w:rsidR="00E17205" w:rsidRPr="00E57165" w:rsidRDefault="00E17205" w:rsidP="00E17205"/>
    <w:p w14:paraId="226F8EFD" w14:textId="77777777" w:rsidR="00E17205" w:rsidRPr="00E57165" w:rsidRDefault="00E17205" w:rsidP="00E17205"/>
    <w:p w14:paraId="2CCD3470" w14:textId="77777777" w:rsidR="00E17205" w:rsidRPr="00E57165" w:rsidRDefault="00E17205" w:rsidP="00E17205">
      <w:r w:rsidRPr="00E57165">
        <w:t>The next equation from the methodology is used to calculate the project emissions from the biodigester system, the emission resulting from physical leakage (</w:t>
      </w:r>
      <w:proofErr w:type="spellStart"/>
      <w:r w:rsidRPr="00E57165">
        <w:t>PL</w:t>
      </w:r>
      <w:r w:rsidRPr="00E57165">
        <w:rPr>
          <w:vertAlign w:val="subscript"/>
        </w:rPr>
        <w:t>y</w:t>
      </w:r>
      <w:proofErr w:type="spellEnd"/>
      <w:r w:rsidRPr="00E57165">
        <w:t>) and resulting from incomplete combustion.</w:t>
      </w:r>
    </w:p>
    <w:p w14:paraId="57616CD3" w14:textId="77777777" w:rsidR="00E17205" w:rsidRPr="00E57165" w:rsidRDefault="00E17205" w:rsidP="00E17205">
      <w:pPr>
        <w:rPr>
          <w:lang w:eastAsia="de-DE"/>
        </w:rPr>
      </w:pPr>
    </w:p>
    <w:p w14:paraId="4F98C713" w14:textId="77777777" w:rsidR="00E17205" w:rsidRPr="00E57165" w:rsidRDefault="00E17205" w:rsidP="00E17205">
      <w:pPr>
        <w:rPr>
          <w:lang w:eastAsia="de-DE"/>
        </w:rPr>
      </w:pPr>
    </w:p>
    <w:p w14:paraId="3319F760" w14:textId="77777777" w:rsidR="00E17205" w:rsidRPr="00C9254D" w:rsidRDefault="00160305" w:rsidP="00E17205">
      <m:oMath>
        <m:sSub>
          <m:sSubPr>
            <m:ctrlPr>
              <w:rPr>
                <w:rFonts w:ascii="Cambria Math" w:hAnsi="Cambria Math"/>
                <w:bCs/>
              </w:rPr>
            </m:ctrlPr>
          </m:sSubPr>
          <m:e>
            <m:r>
              <w:rPr>
                <w:rFonts w:ascii="Cambria Math" w:hAnsi="Cambria Math"/>
              </w:rPr>
              <m:t>PE</m:t>
            </m:r>
          </m:e>
          <m:sub>
            <m:r>
              <w:rPr>
                <w:rFonts w:ascii="Cambria Math" w:hAnsi="Cambria Math"/>
              </w:rPr>
              <m:t>awms</m:t>
            </m:r>
            <m:r>
              <m:rPr>
                <m:sty m:val="p"/>
              </m:rPr>
              <w:rPr>
                <w:rFonts w:ascii="Cambria Math" w:hAnsi="Cambria Math"/>
              </w:rPr>
              <m:t>,</m:t>
            </m:r>
            <m:r>
              <w:rPr>
                <w:rFonts w:ascii="Cambria Math" w:hAnsi="Cambria Math"/>
              </w:rPr>
              <m:t>h</m:t>
            </m:r>
            <m:r>
              <m:rPr>
                <m:sty m:val="p"/>
              </m:rPr>
              <w:rPr>
                <w:rFonts w:ascii="Cambria Math" w:hAnsi="Cambria Math"/>
              </w:rPr>
              <m:t>,</m:t>
            </m:r>
            <m:r>
              <w:rPr>
                <w:rFonts w:ascii="Cambria Math" w:hAnsi="Cambria Math"/>
              </w:rPr>
              <m:t>y</m:t>
            </m:r>
          </m:sub>
        </m:sSub>
        <m:r>
          <m:rPr>
            <m:sty m:val="p"/>
          </m:rPr>
          <w:rPr>
            <w:rFonts w:ascii="Cambria Math" w:hAnsi="Cambria Math"/>
          </w:rPr>
          <m:t xml:space="preserve"> =</m:t>
        </m:r>
        <m:sSub>
          <m:sSubPr>
            <m:ctrlPr>
              <w:rPr>
                <w:rFonts w:ascii="Cambria Math" w:hAnsi="Cambria Math"/>
              </w:rPr>
            </m:ctrlPr>
          </m:sSubPr>
          <m:e>
            <m:r>
              <w:rPr>
                <w:rFonts w:ascii="Cambria Math" w:hAnsi="Cambria Math"/>
              </w:rPr>
              <m:t>GWP</m:t>
            </m:r>
          </m:e>
          <m:sub>
            <m:r>
              <w:rPr>
                <w:rFonts w:ascii="Cambria Math" w:hAnsi="Cambria Math"/>
              </w:rPr>
              <m:t>CH</m:t>
            </m:r>
            <m:r>
              <m:rPr>
                <m:sty m:val="p"/>
              </m:rPr>
              <w:rPr>
                <w:rFonts w:ascii="Cambria Math" w:hAnsi="Cambria Math"/>
              </w:rPr>
              <m:t>4</m:t>
            </m:r>
          </m:sub>
        </m:sSub>
        <m:r>
          <m:rPr>
            <m:sty m:val="p"/>
          </m:rPr>
          <w:rPr>
            <w:rFonts w:ascii="Cambria Math" w:hAnsi="Cambria Math"/>
          </w:rPr>
          <m:t>×</m:t>
        </m:r>
        <m:nary>
          <m:naryPr>
            <m:chr m:val="∑"/>
            <m:limLoc m:val="undOvr"/>
            <m:subHide m:val="1"/>
            <m:supHide m:val="1"/>
            <m:ctrlPr>
              <w:rPr>
                <w:rFonts w:ascii="Cambria Math" w:hAnsi="Cambria Math"/>
                <w:bCs/>
              </w:rPr>
            </m:ctrlPr>
          </m:naryPr>
          <m:sub/>
          <m:sup/>
          <m:e>
            <m:d>
              <m:dPr>
                <m:ctrlPr>
                  <w:rPr>
                    <w:rFonts w:ascii="Cambria Math" w:hAnsi="Cambria Math"/>
                    <w:bCs/>
                  </w:rPr>
                </m:ctrlPr>
              </m:dPr>
              <m:e>
                <m:sSub>
                  <m:sSubPr>
                    <m:ctrlPr>
                      <w:rPr>
                        <w:rFonts w:ascii="Cambria Math" w:hAnsi="Cambria Math"/>
                        <w:bCs/>
                      </w:rPr>
                    </m:ctrlPr>
                  </m:sSubPr>
                  <m:e>
                    <m:r>
                      <w:rPr>
                        <w:rFonts w:ascii="Cambria Math" w:hAnsi="Cambria Math"/>
                      </w:rPr>
                      <m:t>N</m:t>
                    </m:r>
                  </m:e>
                  <m:sub>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h</m:t>
                    </m:r>
                    <m:r>
                      <m:rPr>
                        <m:sty m:val="p"/>
                      </m:rPr>
                      <w:rPr>
                        <w:rFonts w:ascii="Cambria Math" w:hAnsi="Cambria Math"/>
                      </w:rPr>
                      <m:t>,</m:t>
                    </m:r>
                    <m:r>
                      <w:rPr>
                        <w:rFonts w:ascii="Cambria Math" w:hAnsi="Cambria Math"/>
                      </w:rPr>
                      <m:t>y</m:t>
                    </m:r>
                  </m:sub>
                </m:sSub>
                <m:r>
                  <m:rPr>
                    <m:sty m:val="p"/>
                  </m:rPr>
                  <w:rPr>
                    <w:rFonts w:ascii="Cambria Math" w:hAnsi="Cambria Math"/>
                  </w:rPr>
                  <m:t>×</m:t>
                </m:r>
                <m:sSub>
                  <m:sSubPr>
                    <m:ctrlPr>
                      <w:rPr>
                        <w:rFonts w:ascii="Cambria Math" w:hAnsi="Cambria Math"/>
                        <w:bCs/>
                      </w:rPr>
                    </m:ctrlPr>
                  </m:sSubPr>
                  <m:e>
                    <m:r>
                      <w:rPr>
                        <w:rFonts w:ascii="Cambria Math" w:hAnsi="Cambria Math"/>
                      </w:rPr>
                      <m:t>EFawms</m:t>
                    </m:r>
                  </m:e>
                  <m:sub>
                    <m:r>
                      <w:rPr>
                        <w:rFonts w:ascii="Cambria Math" w:hAnsi="Cambria Math"/>
                      </w:rPr>
                      <m:t>T</m:t>
                    </m:r>
                  </m:sub>
                </m:sSub>
              </m:e>
            </m:d>
            <m:r>
              <m:rPr>
                <m:sty m:val="p"/>
              </m:rPr>
              <w:rPr>
                <w:rFonts w:ascii="Cambria Math" w:hAnsi="Cambria Math"/>
              </w:rPr>
              <m:t>.</m:t>
            </m:r>
            <m:sSub>
              <m:sSubPr>
                <m:ctrlPr>
                  <w:rPr>
                    <w:rFonts w:ascii="Cambria Math" w:hAnsi="Cambria Math"/>
                    <w:bCs/>
                  </w:rPr>
                </m:ctrlPr>
              </m:sSubPr>
              <m:e>
                <m:r>
                  <w:rPr>
                    <w:rFonts w:ascii="Cambria Math" w:hAnsi="Cambria Math"/>
                  </w:rPr>
                  <m:t>PL</m:t>
                </m:r>
              </m:e>
              <m:sub>
                <m:r>
                  <w:rPr>
                    <w:rFonts w:ascii="Cambria Math" w:hAnsi="Cambria Math"/>
                  </w:rPr>
                  <m:t>y</m:t>
                </m:r>
              </m:sub>
            </m:sSub>
            <m:r>
              <m:rPr>
                <m:sty m:val="p"/>
              </m:rPr>
              <w:rPr>
                <w:rFonts w:ascii="Cambria Math" w:hAnsi="Cambria Math"/>
              </w:rPr>
              <m:t>+</m:t>
            </m:r>
            <m:nary>
              <m:naryPr>
                <m:chr m:val="∑"/>
                <m:limLoc m:val="undOvr"/>
                <m:subHide m:val="1"/>
                <m:supHide m:val="1"/>
                <m:ctrlPr>
                  <w:rPr>
                    <w:rFonts w:ascii="Cambria Math" w:hAnsi="Cambria Math"/>
                    <w:bCs/>
                  </w:rPr>
                </m:ctrlPr>
              </m:naryPr>
              <m:sub/>
              <m:sup/>
              <m:e>
                <m:d>
                  <m:dPr>
                    <m:ctrlPr>
                      <w:rPr>
                        <w:rFonts w:ascii="Cambria Math" w:hAnsi="Cambria Math"/>
                        <w:bCs/>
                      </w:rPr>
                    </m:ctrlPr>
                  </m:dPr>
                  <m:e>
                    <m:sSub>
                      <m:sSubPr>
                        <m:ctrlPr>
                          <w:rPr>
                            <w:rFonts w:ascii="Cambria Math" w:hAnsi="Cambria Math"/>
                            <w:bCs/>
                          </w:rPr>
                        </m:ctrlPr>
                      </m:sSubPr>
                      <m:e>
                        <m:r>
                          <w:rPr>
                            <w:rFonts w:ascii="Cambria Math" w:hAnsi="Cambria Math"/>
                          </w:rPr>
                          <m:t>N</m:t>
                        </m:r>
                        <m:r>
                          <m:rPr>
                            <m:sty m:val="p"/>
                          </m:rPr>
                          <w:rPr>
                            <w:rFonts w:ascii="Cambria Math" w:hAnsi="Cambria Math"/>
                          </w:rPr>
                          <m:t>(</m:t>
                        </m:r>
                      </m:e>
                      <m:sub>
                        <m:r>
                          <w:rPr>
                            <w:rFonts w:ascii="Cambria Math" w:hAnsi="Cambria Math"/>
                          </w:rPr>
                          <m:t>T</m:t>
                        </m:r>
                        <m:r>
                          <m:rPr>
                            <m:sty m:val="p"/>
                          </m:rPr>
                          <w:rPr>
                            <w:rFonts w:ascii="Cambria Math" w:hAnsi="Cambria Math"/>
                          </w:rPr>
                          <m:t>),</m:t>
                        </m:r>
                        <m:r>
                          <w:rPr>
                            <w:rFonts w:ascii="Cambria Math" w:hAnsi="Cambria Math"/>
                          </w:rPr>
                          <m:t>h</m:t>
                        </m:r>
                        <m:r>
                          <m:rPr>
                            <m:sty m:val="p"/>
                          </m:rPr>
                          <w:rPr>
                            <w:rFonts w:ascii="Cambria Math" w:hAnsi="Cambria Math"/>
                          </w:rPr>
                          <m:t>,</m:t>
                        </m:r>
                        <m:r>
                          <w:rPr>
                            <w:rFonts w:ascii="Cambria Math" w:hAnsi="Cambria Math"/>
                          </w:rPr>
                          <m:t>y</m:t>
                        </m:r>
                      </m:sub>
                    </m:sSub>
                    <m:r>
                      <m:rPr>
                        <m:sty m:val="p"/>
                      </m:rPr>
                      <w:rPr>
                        <w:rFonts w:ascii="Cambria Math" w:hAnsi="Cambria Math"/>
                      </w:rPr>
                      <m:t>×</m:t>
                    </m:r>
                    <m:sSub>
                      <m:sSubPr>
                        <m:ctrlPr>
                          <w:rPr>
                            <w:rFonts w:ascii="Cambria Math" w:hAnsi="Cambria Math"/>
                            <w:bCs/>
                          </w:rPr>
                        </m:ctrlPr>
                      </m:sSubPr>
                      <m:e>
                        <m:r>
                          <w:rPr>
                            <w:rFonts w:ascii="Cambria Math" w:hAnsi="Cambria Math"/>
                          </w:rPr>
                          <m:t>EFawms</m:t>
                        </m:r>
                      </m:e>
                      <m:sub>
                        <m:r>
                          <w:rPr>
                            <w:rFonts w:ascii="Cambria Math" w:hAnsi="Cambria Math"/>
                          </w:rPr>
                          <m:t>T</m:t>
                        </m:r>
                      </m:sub>
                    </m:sSub>
                  </m:e>
                </m:d>
                <m:r>
                  <m:rPr>
                    <m:sty m:val="p"/>
                  </m:rPr>
                  <w:rPr>
                    <w:rFonts w:ascii="Cambria Math" w:hAnsi="Cambria Math"/>
                  </w:rPr>
                  <m:t>×</m:t>
                </m:r>
                <m:d>
                  <m:dPr>
                    <m:ctrlPr>
                      <w:rPr>
                        <w:rFonts w:ascii="Cambria Math" w:hAnsi="Cambria Math"/>
                        <w:bCs/>
                      </w:rPr>
                    </m:ctrlPr>
                  </m:dPr>
                  <m:e>
                    <m:r>
                      <m:rPr>
                        <m:sty m:val="p"/>
                      </m:rPr>
                      <w:rPr>
                        <w:rFonts w:ascii="Cambria Math" w:hAnsi="Cambria Math"/>
                      </w:rPr>
                      <m:t>1-</m:t>
                    </m:r>
                    <m:sSub>
                      <m:sSubPr>
                        <m:ctrlPr>
                          <w:rPr>
                            <w:rFonts w:ascii="Cambria Math" w:hAnsi="Cambria Math"/>
                            <w:bCs/>
                          </w:rPr>
                        </m:ctrlPr>
                      </m:sSubPr>
                      <m:e>
                        <m:r>
                          <w:rPr>
                            <w:rFonts w:ascii="Cambria Math" w:hAnsi="Cambria Math"/>
                          </w:rPr>
                          <m:t>η</m:t>
                        </m:r>
                      </m:e>
                      <m:sub>
                        <m:r>
                          <w:rPr>
                            <w:rFonts w:ascii="Cambria Math" w:hAnsi="Cambria Math"/>
                          </w:rPr>
                          <m:t>biogasstove</m:t>
                        </m:r>
                      </m:sub>
                    </m:sSub>
                  </m:e>
                </m:d>
                <m:r>
                  <m:rPr>
                    <m:sty m:val="p"/>
                  </m:rPr>
                  <w:rPr>
                    <w:rFonts w:ascii="Cambria Math" w:hAnsi="Cambria Math"/>
                  </w:rPr>
                  <m:t>(1-</m:t>
                </m:r>
                <m:sSub>
                  <m:sSubPr>
                    <m:ctrlPr>
                      <w:rPr>
                        <w:rFonts w:ascii="Cambria Math" w:hAnsi="Cambria Math"/>
                        <w:bCs/>
                      </w:rPr>
                    </m:ctrlPr>
                  </m:sSubPr>
                  <m:e>
                    <m:r>
                      <w:rPr>
                        <w:rFonts w:ascii="Cambria Math" w:hAnsi="Cambria Math"/>
                      </w:rPr>
                      <m:t>PL</m:t>
                    </m:r>
                  </m:e>
                  <m:sub>
                    <m:r>
                      <w:rPr>
                        <w:rFonts w:ascii="Cambria Math" w:hAnsi="Cambria Math"/>
                      </w:rPr>
                      <m:t>y</m:t>
                    </m:r>
                  </m:sub>
                </m:sSub>
                <m:r>
                  <m:rPr>
                    <m:sty m:val="p"/>
                  </m:rPr>
                  <w:rPr>
                    <w:rFonts w:ascii="Cambria Math" w:hAnsi="Cambria Math"/>
                  </w:rPr>
                  <m:t>)</m:t>
                </m:r>
              </m:e>
            </m:nary>
          </m:e>
        </m:nary>
      </m:oMath>
      <w:r w:rsidR="00E17205" w:rsidRPr="00C9254D">
        <w:rPr>
          <w:b/>
        </w:rPr>
        <w:t xml:space="preserve">   (13)</w:t>
      </w:r>
    </w:p>
    <w:p w14:paraId="0633DEB1" w14:textId="77777777" w:rsidR="00E17205" w:rsidRPr="00E57165" w:rsidRDefault="00E17205" w:rsidP="00E17205"/>
    <w:p w14:paraId="0EF2E45A" w14:textId="77777777" w:rsidR="00E17205" w:rsidRPr="00E57165" w:rsidRDefault="00E17205" w:rsidP="00E17205"/>
    <w:p w14:paraId="172EFF14" w14:textId="77777777" w:rsidR="00E17205" w:rsidRPr="00E57165" w:rsidRDefault="00E17205" w:rsidP="00E17205">
      <w:r w:rsidRPr="00E57165">
        <w:t>Where:</w:t>
      </w:r>
    </w:p>
    <w:tbl>
      <w:tblPr>
        <w:tblW w:w="0" w:type="auto"/>
        <w:tblLook w:val="00A0" w:firstRow="1" w:lastRow="0" w:firstColumn="1" w:lastColumn="0" w:noHBand="0" w:noVBand="0"/>
      </w:tblPr>
      <w:tblGrid>
        <w:gridCol w:w="1668"/>
        <w:gridCol w:w="765"/>
        <w:gridCol w:w="6418"/>
      </w:tblGrid>
      <w:tr w:rsidR="00E17205" w:rsidRPr="00E57165" w14:paraId="712B4110" w14:textId="77777777" w:rsidTr="009642CA">
        <w:tc>
          <w:tcPr>
            <w:tcW w:w="1668" w:type="dxa"/>
          </w:tcPr>
          <w:p w14:paraId="00FC6674" w14:textId="77777777" w:rsidR="00E17205" w:rsidRPr="00E57165" w:rsidRDefault="00E17205" w:rsidP="009642CA">
            <w:pPr>
              <w:rPr>
                <w:vertAlign w:val="subscript"/>
              </w:rPr>
            </w:pPr>
            <w:proofErr w:type="spellStart"/>
            <w:proofErr w:type="gramStart"/>
            <w:r w:rsidRPr="00E57165">
              <w:t>N</w:t>
            </w:r>
            <w:r w:rsidRPr="00E57165">
              <w:rPr>
                <w:vertAlign w:val="subscript"/>
              </w:rPr>
              <w:t>T,h</w:t>
            </w:r>
            <w:proofErr w:type="gramEnd"/>
            <w:r w:rsidRPr="00E57165">
              <w:rPr>
                <w:vertAlign w:val="subscript"/>
              </w:rPr>
              <w:t>,y</w:t>
            </w:r>
            <w:proofErr w:type="spellEnd"/>
          </w:p>
        </w:tc>
        <w:tc>
          <w:tcPr>
            <w:tcW w:w="765" w:type="dxa"/>
          </w:tcPr>
          <w:p w14:paraId="6DF32EDA" w14:textId="77777777" w:rsidR="00E17205" w:rsidRPr="00E57165" w:rsidRDefault="00E17205" w:rsidP="009642CA">
            <w:r w:rsidRPr="00E57165">
              <w:t>=</w:t>
            </w:r>
          </w:p>
        </w:tc>
        <w:tc>
          <w:tcPr>
            <w:tcW w:w="6418" w:type="dxa"/>
          </w:tcPr>
          <w:p w14:paraId="255962AD" w14:textId="77777777" w:rsidR="00E17205" w:rsidRPr="00E57165" w:rsidRDefault="00E17205" w:rsidP="009642CA">
            <w:r w:rsidRPr="00E57165">
              <w:t>Number of animals of livestock category T in year y in premise h</w:t>
            </w:r>
          </w:p>
        </w:tc>
      </w:tr>
      <w:tr w:rsidR="00E17205" w:rsidRPr="00E57165" w14:paraId="0C93846E" w14:textId="77777777" w:rsidTr="009642CA">
        <w:tc>
          <w:tcPr>
            <w:tcW w:w="1668" w:type="dxa"/>
          </w:tcPr>
          <w:p w14:paraId="0282D935" w14:textId="00D8AE2C" w:rsidR="00E17205" w:rsidRPr="00E57165" w:rsidRDefault="00E17205" w:rsidP="004B1D04">
            <w:proofErr w:type="spellStart"/>
            <w:r w:rsidRPr="00E57165">
              <w:t>EF</w:t>
            </w:r>
            <w:r w:rsidRPr="00E57165">
              <w:rPr>
                <w:vertAlign w:val="subscript"/>
              </w:rPr>
              <w:t>awmsT</w:t>
            </w:r>
            <w:proofErr w:type="spellEnd"/>
          </w:p>
        </w:tc>
        <w:tc>
          <w:tcPr>
            <w:tcW w:w="765" w:type="dxa"/>
          </w:tcPr>
          <w:p w14:paraId="70D36978" w14:textId="77777777" w:rsidR="00E17205" w:rsidRPr="00E57165" w:rsidRDefault="00E17205" w:rsidP="009642CA">
            <w:r w:rsidRPr="00E57165">
              <w:t>=</w:t>
            </w:r>
          </w:p>
        </w:tc>
        <w:tc>
          <w:tcPr>
            <w:tcW w:w="6418" w:type="dxa"/>
          </w:tcPr>
          <w:p w14:paraId="798208AB" w14:textId="77777777" w:rsidR="00E17205" w:rsidRPr="00E57165" w:rsidRDefault="00E17205" w:rsidP="009642CA">
            <w:pPr>
              <w:rPr>
                <w:color w:val="000000"/>
                <w:lang w:eastAsia="nl-BE"/>
              </w:rPr>
            </w:pPr>
            <w:r w:rsidRPr="00E57165">
              <w:t>Emission factor for the defined livestock category T, (ton CH</w:t>
            </w:r>
            <w:r w:rsidRPr="00E57165">
              <w:rPr>
                <w:vertAlign w:val="subscript"/>
              </w:rPr>
              <w:t>4</w:t>
            </w:r>
            <w:r w:rsidRPr="00E57165">
              <w:t xml:space="preserve"> per animal per year). </w:t>
            </w:r>
          </w:p>
        </w:tc>
      </w:tr>
      <w:tr w:rsidR="00E17205" w:rsidRPr="00E57165" w14:paraId="67209079" w14:textId="77777777" w:rsidTr="009642CA">
        <w:tc>
          <w:tcPr>
            <w:tcW w:w="1668" w:type="dxa"/>
          </w:tcPr>
          <w:p w14:paraId="124C30A1" w14:textId="77777777" w:rsidR="00E17205" w:rsidRPr="00E57165" w:rsidRDefault="00E17205" w:rsidP="009642CA">
            <w:proofErr w:type="spellStart"/>
            <w:r w:rsidRPr="00E57165">
              <w:t>PL</w:t>
            </w:r>
            <w:r w:rsidRPr="00E57165">
              <w:rPr>
                <w:vertAlign w:val="subscript"/>
              </w:rPr>
              <w:t>y</w:t>
            </w:r>
            <w:proofErr w:type="spellEnd"/>
          </w:p>
        </w:tc>
        <w:tc>
          <w:tcPr>
            <w:tcW w:w="765" w:type="dxa"/>
          </w:tcPr>
          <w:p w14:paraId="0FF23A9A" w14:textId="77777777" w:rsidR="00E17205" w:rsidRPr="00E57165" w:rsidRDefault="00E17205" w:rsidP="009642CA">
            <w:r w:rsidRPr="00E57165">
              <w:t>=</w:t>
            </w:r>
          </w:p>
        </w:tc>
        <w:tc>
          <w:tcPr>
            <w:tcW w:w="6418" w:type="dxa"/>
          </w:tcPr>
          <w:p w14:paraId="5ABEDC91" w14:textId="77777777" w:rsidR="00E17205" w:rsidRPr="00E57165" w:rsidRDefault="00E17205" w:rsidP="009642CA">
            <w:r w:rsidRPr="00E57165">
              <w:t xml:space="preserve">Physical leakage of the biodigester in year </w:t>
            </w:r>
            <w:r w:rsidRPr="00E57165">
              <w:rPr>
                <w:i/>
              </w:rPr>
              <w:t>y</w:t>
            </w:r>
            <w:r w:rsidRPr="00E57165">
              <w:t xml:space="preserve"> (10 %)</w:t>
            </w:r>
            <w:r w:rsidRPr="00E57165">
              <w:rPr>
                <w:rStyle w:val="FootnoteReference"/>
                <w:bCs/>
              </w:rPr>
              <w:footnoteReference w:id="24"/>
            </w:r>
          </w:p>
        </w:tc>
      </w:tr>
      <w:tr w:rsidR="00E17205" w:rsidRPr="00E57165" w14:paraId="1BE58810" w14:textId="77777777" w:rsidTr="009642CA">
        <w:tc>
          <w:tcPr>
            <w:tcW w:w="1668" w:type="dxa"/>
          </w:tcPr>
          <w:p w14:paraId="67535E14" w14:textId="77777777" w:rsidR="00E17205" w:rsidRPr="00E57165" w:rsidRDefault="00E17205" w:rsidP="009642CA">
            <w:pPr>
              <w:rPr>
                <w:vertAlign w:val="subscript"/>
              </w:rPr>
            </w:pPr>
            <w:r w:rsidRPr="00E57165">
              <w:t>GWP</w:t>
            </w:r>
            <w:r w:rsidRPr="00E57165">
              <w:rPr>
                <w:vertAlign w:val="subscript"/>
              </w:rPr>
              <w:t>CH4</w:t>
            </w:r>
          </w:p>
        </w:tc>
        <w:tc>
          <w:tcPr>
            <w:tcW w:w="765" w:type="dxa"/>
          </w:tcPr>
          <w:p w14:paraId="044D033B" w14:textId="77777777" w:rsidR="00E17205" w:rsidRPr="00E57165" w:rsidRDefault="00E17205" w:rsidP="009642CA">
            <w:r w:rsidRPr="00E57165">
              <w:t>=</w:t>
            </w:r>
          </w:p>
        </w:tc>
        <w:tc>
          <w:tcPr>
            <w:tcW w:w="6418" w:type="dxa"/>
          </w:tcPr>
          <w:p w14:paraId="1981995F" w14:textId="52050162" w:rsidR="00E17205" w:rsidRPr="00E57165" w:rsidRDefault="00E17205" w:rsidP="009642CA">
            <w:pPr>
              <w:rPr>
                <w:color w:val="000000"/>
                <w:lang w:eastAsia="nl-BE"/>
              </w:rPr>
            </w:pPr>
            <w:r w:rsidRPr="00E57165">
              <w:t>Global Warming Potential (GWP) of methane (tCO</w:t>
            </w:r>
            <w:r w:rsidRPr="00E57165">
              <w:rPr>
                <w:vertAlign w:val="subscript"/>
              </w:rPr>
              <w:t>2</w:t>
            </w:r>
            <w:r w:rsidRPr="00E57165">
              <w:t>eq per tCH</w:t>
            </w:r>
            <w:r w:rsidRPr="00E57165">
              <w:rPr>
                <w:vertAlign w:val="subscript"/>
              </w:rPr>
              <w:t>4</w:t>
            </w:r>
            <w:r w:rsidRPr="00E57165">
              <w:t xml:space="preserve">): </w:t>
            </w:r>
            <w:r w:rsidR="00274278">
              <w:t>28</w:t>
            </w:r>
          </w:p>
        </w:tc>
      </w:tr>
      <w:tr w:rsidR="00E17205" w:rsidRPr="00E57165" w14:paraId="251A2A62" w14:textId="77777777" w:rsidTr="009642CA">
        <w:tc>
          <w:tcPr>
            <w:tcW w:w="1668" w:type="dxa"/>
          </w:tcPr>
          <w:p w14:paraId="4FA18A47" w14:textId="77777777" w:rsidR="00E17205" w:rsidRPr="00E57165" w:rsidRDefault="00E17205" w:rsidP="009642CA">
            <w:pPr>
              <w:rPr>
                <w:vertAlign w:val="subscript"/>
              </w:rPr>
            </w:pPr>
            <w:proofErr w:type="spellStart"/>
            <w:r w:rsidRPr="00E57165">
              <w:t>η</w:t>
            </w:r>
            <w:r w:rsidRPr="00E57165">
              <w:rPr>
                <w:vertAlign w:val="subscript"/>
              </w:rPr>
              <w:t>biogasstove</w:t>
            </w:r>
            <w:proofErr w:type="spellEnd"/>
          </w:p>
        </w:tc>
        <w:tc>
          <w:tcPr>
            <w:tcW w:w="765" w:type="dxa"/>
          </w:tcPr>
          <w:p w14:paraId="0342B60A" w14:textId="77777777" w:rsidR="00E17205" w:rsidRPr="00E57165" w:rsidRDefault="00E17205" w:rsidP="009642CA">
            <w:r w:rsidRPr="00E57165">
              <w:t>=</w:t>
            </w:r>
          </w:p>
        </w:tc>
        <w:tc>
          <w:tcPr>
            <w:tcW w:w="6418" w:type="dxa"/>
          </w:tcPr>
          <w:p w14:paraId="314E54DB" w14:textId="77777777" w:rsidR="00E17205" w:rsidRPr="00E57165" w:rsidRDefault="00E17205" w:rsidP="009642CA">
            <w:r w:rsidRPr="00E57165">
              <w:t xml:space="preserve">Combustion efficiency of the biogas stove </w:t>
            </w:r>
          </w:p>
        </w:tc>
      </w:tr>
    </w:tbl>
    <w:p w14:paraId="265760F4" w14:textId="7D6E96BE" w:rsidR="00E17205" w:rsidRDefault="00E17205" w:rsidP="009026D0">
      <w:pPr>
        <w:spacing w:line="276" w:lineRule="auto"/>
      </w:pPr>
    </w:p>
    <w:p w14:paraId="1699F3A2" w14:textId="11D27401" w:rsidR="005C73F9" w:rsidRDefault="005C73F9" w:rsidP="009026D0">
      <w:pPr>
        <w:spacing w:line="276" w:lineRule="auto"/>
      </w:pPr>
      <w:r>
        <w:t>Using the formulas from above the baseline estimate is calculated on a per month basis and the summed to obtain the total baseline emissions in this MP (AWMS and thermal energy)</w:t>
      </w:r>
      <w:r w:rsidR="004864A1">
        <w:t xml:space="preserve">. The total </w:t>
      </w:r>
      <w:proofErr w:type="gramStart"/>
      <w:r w:rsidR="004864A1">
        <w:t xml:space="preserve">is  </w:t>
      </w:r>
      <w:r w:rsidR="00CA15D4">
        <w:t>5</w:t>
      </w:r>
      <w:r w:rsidR="00203629">
        <w:t>5,588</w:t>
      </w:r>
      <w:proofErr w:type="gramEnd"/>
      <w:r w:rsidR="004864A1">
        <w:t xml:space="preserve"> tCO2</w:t>
      </w:r>
      <w:r w:rsidR="00B1017E">
        <w:rPr>
          <w:rStyle w:val="FootnoteReference"/>
        </w:rPr>
        <w:footnoteReference w:id="25"/>
      </w:r>
    </w:p>
    <w:p w14:paraId="037F7F47" w14:textId="77777777" w:rsidR="00621386" w:rsidRPr="003B1DEE" w:rsidRDefault="00621386" w:rsidP="009026D0">
      <w:pPr>
        <w:spacing w:line="276" w:lineRule="auto"/>
      </w:pPr>
    </w:p>
    <w:p w14:paraId="16785818" w14:textId="6AC25D43" w:rsidR="00816579" w:rsidRDefault="00816579">
      <w:pPr>
        <w:pStyle w:val="SectionList"/>
      </w:pPr>
      <w:bookmarkStart w:id="91" w:name="_Ref315873986"/>
      <w:bookmarkStart w:id="92" w:name="_Ref418095432"/>
      <w:bookmarkStart w:id="93" w:name="_Toc40962781"/>
      <w:r w:rsidRPr="00241108">
        <w:t xml:space="preserve">Calculation of project </w:t>
      </w:r>
      <w:bookmarkEnd w:id="91"/>
      <w:bookmarkEnd w:id="92"/>
      <w:r w:rsidRPr="00241108">
        <w:t xml:space="preserve">value or estimation of project situation of each SDG </w:t>
      </w:r>
      <w:r>
        <w:t>Impact</w:t>
      </w:r>
      <w:bookmarkEnd w:id="93"/>
    </w:p>
    <w:p w14:paraId="221EA410" w14:textId="4AE53F44" w:rsidR="00024764" w:rsidRDefault="00816579" w:rsidP="009026D0">
      <w:pPr>
        <w:spacing w:line="276" w:lineRule="auto"/>
      </w:pPr>
      <w:r w:rsidRPr="003B1DEE">
        <w:t>&gt;&gt;</w:t>
      </w:r>
    </w:p>
    <w:p w14:paraId="72AEDE94" w14:textId="1D6DFDDF" w:rsidR="00024764" w:rsidRDefault="00024764" w:rsidP="009026D0">
      <w:pPr>
        <w:spacing w:line="276" w:lineRule="auto"/>
      </w:pPr>
      <w:r>
        <w:t xml:space="preserve">SDG2 </w:t>
      </w:r>
    </w:p>
    <w:p w14:paraId="5A9249F8" w14:textId="51B8F79F" w:rsidR="009F39FC" w:rsidRDefault="00914385" w:rsidP="009026D0">
      <w:pPr>
        <w:spacing w:line="276" w:lineRule="auto"/>
      </w:pPr>
      <w:r>
        <w:t xml:space="preserve">The Area on which bio-slurry is applied is </w:t>
      </w:r>
      <w:r w:rsidR="00EF5CAB">
        <w:t xml:space="preserve">estimated </w:t>
      </w:r>
      <w:r w:rsidR="009D5D7F">
        <w:t xml:space="preserve">to be </w:t>
      </w:r>
      <w:r w:rsidR="00287A2B">
        <w:t>7,973</w:t>
      </w:r>
      <w:r w:rsidR="009D5D7F">
        <w:t xml:space="preserve"> </w:t>
      </w:r>
      <w:proofErr w:type="gramStart"/>
      <w:r w:rsidR="00C92294">
        <w:t>hectar</w:t>
      </w:r>
      <w:r w:rsidR="002D16BE">
        <w:t>e</w:t>
      </w:r>
      <w:proofErr w:type="gramEnd"/>
      <w:r w:rsidR="00313FAF">
        <w:rPr>
          <w:rStyle w:val="FootnoteReference"/>
        </w:rPr>
        <w:footnoteReference w:id="26"/>
      </w:r>
      <w:r w:rsidR="00C92294">
        <w:t xml:space="preserve"> </w:t>
      </w:r>
      <w:r w:rsidR="00EF5CAB">
        <w:t>based the below formula and the result for usage and CMS survey</w:t>
      </w:r>
      <w:r w:rsidR="00E93351">
        <w:t>.</w:t>
      </w:r>
      <w:r w:rsidR="005E7C4B">
        <w:t xml:space="preserve"> </w:t>
      </w:r>
    </w:p>
    <w:p w14:paraId="1FB10850" w14:textId="40005D83" w:rsidR="00024764" w:rsidRDefault="00156A5B" w:rsidP="009026D0">
      <w:pPr>
        <w:spacing w:line="276" w:lineRule="auto"/>
      </w:pPr>
      <w:r w:rsidRPr="00156A5B">
        <w:rPr>
          <w:noProof/>
        </w:rPr>
        <w:drawing>
          <wp:inline distT="0" distB="0" distL="0" distR="0" wp14:anchorId="53FE6A06" wp14:editId="7CBDE533">
            <wp:extent cx="5781675" cy="2361411"/>
            <wp:effectExtent l="0" t="0" r="0" b="1270"/>
            <wp:docPr id="973354690"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787856" cy="2363936"/>
                    </a:xfrm>
                    <a:prstGeom prst="rect">
                      <a:avLst/>
                    </a:prstGeom>
                    <a:noFill/>
                    <a:ln>
                      <a:noFill/>
                    </a:ln>
                  </pic:spPr>
                </pic:pic>
              </a:graphicData>
            </a:graphic>
          </wp:inline>
        </w:drawing>
      </w:r>
    </w:p>
    <w:p w14:paraId="6188E276" w14:textId="77777777" w:rsidR="000741BE" w:rsidRDefault="000741BE" w:rsidP="009026D0">
      <w:pPr>
        <w:spacing w:line="276" w:lineRule="auto"/>
      </w:pPr>
    </w:p>
    <w:p w14:paraId="640D54E4" w14:textId="2837B340" w:rsidR="00024764" w:rsidRDefault="00024764" w:rsidP="009026D0">
      <w:pPr>
        <w:spacing w:line="276" w:lineRule="auto"/>
      </w:pPr>
      <w:r>
        <w:t>SDG7</w:t>
      </w:r>
    </w:p>
    <w:p w14:paraId="032D7130" w14:textId="5F2341E6" w:rsidR="0050452C" w:rsidRDefault="009D350C" w:rsidP="009026D0">
      <w:pPr>
        <w:spacing w:line="276" w:lineRule="auto"/>
      </w:pPr>
      <w:r>
        <w:t>The number of people benefiting from</w:t>
      </w:r>
      <w:r w:rsidR="00470710">
        <w:t xml:space="preserve"> </w:t>
      </w:r>
      <w:r>
        <w:t>biog</w:t>
      </w:r>
      <w:r w:rsidR="00470710">
        <w:t>as</w:t>
      </w:r>
      <w:r w:rsidR="00A94A84">
        <w:t xml:space="preserve"> is estimated be </w:t>
      </w:r>
      <w:r w:rsidR="00156A5B">
        <w:t>66,089</w:t>
      </w:r>
      <w:r w:rsidR="00A94A84">
        <w:t xml:space="preserve"> people</w:t>
      </w:r>
      <w:r w:rsidR="00682220">
        <w:rPr>
          <w:rStyle w:val="FootnoteReference"/>
        </w:rPr>
        <w:footnoteReference w:id="27"/>
      </w:r>
      <w:r w:rsidR="00A94A84">
        <w:t xml:space="preserve"> based on below </w:t>
      </w:r>
      <w:r w:rsidR="00A43AB6">
        <w:t>formula and the result from usage and CMS survey.</w:t>
      </w:r>
    </w:p>
    <w:p w14:paraId="20272A07" w14:textId="77777777" w:rsidR="009D350C" w:rsidRDefault="009D350C" w:rsidP="009026D0">
      <w:pPr>
        <w:spacing w:line="276" w:lineRule="auto"/>
      </w:pPr>
    </w:p>
    <w:p w14:paraId="77490C67" w14:textId="66A3F4D6" w:rsidR="006B2957" w:rsidRDefault="00B5187B" w:rsidP="009026D0">
      <w:pPr>
        <w:spacing w:line="276" w:lineRule="auto"/>
      </w:pPr>
      <w:r>
        <w:rPr>
          <w:noProof/>
          <w14:cntxtAlts w14:val="0"/>
        </w:rPr>
        <w:drawing>
          <wp:inline distT="0" distB="0" distL="0" distR="0" wp14:anchorId="61866915" wp14:editId="5976E199">
            <wp:extent cx="6116320" cy="2861945"/>
            <wp:effectExtent l="0" t="0" r="0" b="0"/>
            <wp:docPr id="1191522609" name="Picture 3">
              <a:extLst xmlns:a="http://schemas.openxmlformats.org/drawingml/2006/main">
                <a:ext uri="{FF2B5EF4-FFF2-40B4-BE49-F238E27FC236}">
                  <a16:creationId xmlns:a16="http://schemas.microsoft.com/office/drawing/2014/main" id="{820468C3-1D0D-60C7-B640-7256649EA4C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a:extLst>
                        <a:ext uri="{FF2B5EF4-FFF2-40B4-BE49-F238E27FC236}">
                          <a16:creationId xmlns:a16="http://schemas.microsoft.com/office/drawing/2014/main" id="{820468C3-1D0D-60C7-B640-7256649EA4C7}"/>
                        </a:ext>
                      </a:extLst>
                    </pic:cNvPr>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6116320" cy="2861945"/>
                    </a:xfrm>
                    <a:prstGeom prst="rect">
                      <a:avLst/>
                    </a:prstGeom>
                    <a:noFill/>
                  </pic:spPr>
                </pic:pic>
              </a:graphicData>
            </a:graphic>
          </wp:inline>
        </w:drawing>
      </w:r>
    </w:p>
    <w:p w14:paraId="30F0C3A0" w14:textId="246365E1" w:rsidR="00312CFB" w:rsidRDefault="00312CFB" w:rsidP="009026D0">
      <w:pPr>
        <w:spacing w:line="276" w:lineRule="auto"/>
      </w:pPr>
    </w:p>
    <w:p w14:paraId="3AF66B05" w14:textId="71344300" w:rsidR="00024764" w:rsidRPr="00C9254D" w:rsidRDefault="00024764" w:rsidP="00024764">
      <w:pPr>
        <w:rPr>
          <w:bCs/>
        </w:rPr>
      </w:pPr>
      <w:r w:rsidRPr="00C47250">
        <w:rPr>
          <w:b/>
          <w:bCs/>
        </w:rPr>
        <w:t>SDG 13: Estimation of project emissions</w:t>
      </w:r>
    </w:p>
    <w:p w14:paraId="1A746C5F" w14:textId="77777777" w:rsidR="00024764" w:rsidRPr="00C9254D" w:rsidRDefault="00024764" w:rsidP="00024764"/>
    <w:p w14:paraId="1ABE95C6" w14:textId="2B1F6E9F" w:rsidR="00024764" w:rsidRPr="00C9254D" w:rsidRDefault="00DD5111" w:rsidP="00024764">
      <w:r>
        <w:t xml:space="preserve">The project emission </w:t>
      </w:r>
      <w:proofErr w:type="gramStart"/>
      <w:r>
        <w:t>is happened</w:t>
      </w:r>
      <w:proofErr w:type="gramEnd"/>
      <w:r>
        <w:t xml:space="preserve"> due to the continuation of using baseline fuel in the project scenario.</w:t>
      </w:r>
    </w:p>
    <w:p w14:paraId="3CA9DC09" w14:textId="77777777" w:rsidR="00024764" w:rsidRPr="00C9254D" w:rsidRDefault="00024764" w:rsidP="00024764"/>
    <w:p w14:paraId="5B6B1118" w14:textId="77777777" w:rsidR="00024764" w:rsidRPr="00C47250" w:rsidRDefault="00024764" w:rsidP="00024764">
      <w:pPr>
        <w:rPr>
          <w:b/>
          <w:bCs/>
          <w:u w:val="single"/>
        </w:rPr>
      </w:pPr>
      <w:r w:rsidRPr="00C47250">
        <w:rPr>
          <w:b/>
          <w:bCs/>
          <w:u w:val="single"/>
        </w:rPr>
        <w:t>Project emissions:</w:t>
      </w:r>
    </w:p>
    <w:p w14:paraId="357BBF07" w14:textId="77777777" w:rsidR="00024764" w:rsidRPr="00C9254D" w:rsidRDefault="00024764" w:rsidP="00024764">
      <w:r w:rsidRPr="00C9254D">
        <w:t>The project scenario is defined by the fuel consumption of end users within the targeted population that adopts the biodigester technology. This formula calculates the project emissions per household (as per equation 5 of TPDDTEC v3.1)</w:t>
      </w:r>
    </w:p>
    <w:p w14:paraId="675C4C4D" w14:textId="77777777" w:rsidR="00024764" w:rsidRPr="0026609C" w:rsidRDefault="00024764" w:rsidP="00024764"/>
    <w:p w14:paraId="5AE8213A" w14:textId="447E0CBC" w:rsidR="00024764" w:rsidRPr="0026609C" w:rsidRDefault="00024764" w:rsidP="00024764">
      <w:pPr>
        <w:rPr>
          <w:lang w:val="es-ES"/>
        </w:rPr>
      </w:pPr>
      <w:proofErr w:type="spellStart"/>
      <w:proofErr w:type="gramStart"/>
      <w:r w:rsidRPr="0026609C">
        <w:rPr>
          <w:lang w:val="es-ES"/>
        </w:rPr>
        <w:t>PE</w:t>
      </w:r>
      <w:r w:rsidRPr="00FB03AD">
        <w:rPr>
          <w:vertAlign w:val="subscript"/>
          <w:lang w:val="es-ES"/>
        </w:rPr>
        <w:t>p,y</w:t>
      </w:r>
      <w:proofErr w:type="spellEnd"/>
      <w:proofErr w:type="gramEnd"/>
      <w:r w:rsidRPr="00FB03AD">
        <w:rPr>
          <w:vertAlign w:val="subscript"/>
          <w:lang w:val="es-ES"/>
        </w:rPr>
        <w:t xml:space="preserve"> </w:t>
      </w:r>
      <w:r w:rsidRPr="0026609C">
        <w:rPr>
          <w:lang w:val="es-ES"/>
        </w:rPr>
        <w:t xml:space="preserve">= </w:t>
      </w:r>
      <w:proofErr w:type="spellStart"/>
      <w:r w:rsidRPr="0026609C">
        <w:rPr>
          <w:lang w:val="es-ES"/>
        </w:rPr>
        <w:t>B</w:t>
      </w:r>
      <w:r w:rsidRPr="00FB03AD">
        <w:rPr>
          <w:vertAlign w:val="subscript"/>
          <w:lang w:val="es-ES"/>
        </w:rPr>
        <w:t>p,y</w:t>
      </w:r>
      <w:proofErr w:type="spellEnd"/>
      <w:r w:rsidRPr="00FB03AD">
        <w:rPr>
          <w:vertAlign w:val="subscript"/>
          <w:lang w:val="es-ES"/>
        </w:rPr>
        <w:t xml:space="preserve"> </w:t>
      </w:r>
      <w:r w:rsidRPr="0026609C">
        <w:rPr>
          <w:lang w:val="es-ES"/>
        </w:rPr>
        <w:t>* ((</w:t>
      </w:r>
      <w:proofErr w:type="spellStart"/>
      <w:r w:rsidRPr="0026609C">
        <w:rPr>
          <w:rFonts w:eastAsia="Calibri"/>
          <w:i/>
          <w:lang w:val="es-ES"/>
        </w:rPr>
        <w:t>f</w:t>
      </w:r>
      <w:r w:rsidRPr="00AA11FD">
        <w:rPr>
          <w:vertAlign w:val="subscript"/>
          <w:lang w:val="es-ES"/>
        </w:rPr>
        <w:t>NRB</w:t>
      </w:r>
      <w:proofErr w:type="spellEnd"/>
      <w:r w:rsidRPr="00AA11FD">
        <w:rPr>
          <w:vertAlign w:val="subscript"/>
          <w:lang w:val="es-ES"/>
        </w:rPr>
        <w:t>, y</w:t>
      </w:r>
      <w:r w:rsidRPr="0026609C">
        <w:rPr>
          <w:lang w:val="es-ES"/>
        </w:rPr>
        <w:t xml:space="preserve"> * </w:t>
      </w:r>
      <w:proofErr w:type="spellStart"/>
      <w:r w:rsidRPr="0026609C">
        <w:rPr>
          <w:lang w:val="es-ES"/>
        </w:rPr>
        <w:t>EF</w:t>
      </w:r>
      <w:r w:rsidRPr="00FB03AD">
        <w:rPr>
          <w:vertAlign w:val="subscript"/>
          <w:lang w:val="es-ES"/>
        </w:rPr>
        <w:t>p,fuel</w:t>
      </w:r>
      <w:proofErr w:type="spellEnd"/>
      <w:r w:rsidRPr="0026609C">
        <w:rPr>
          <w:lang w:val="es-ES"/>
        </w:rPr>
        <w:t>, CO</w:t>
      </w:r>
      <w:r w:rsidRPr="00AA11FD">
        <w:rPr>
          <w:vertAlign w:val="subscript"/>
          <w:lang w:val="es-ES"/>
        </w:rPr>
        <w:t>2</w:t>
      </w:r>
      <w:r w:rsidRPr="0026609C">
        <w:rPr>
          <w:lang w:val="es-ES"/>
        </w:rPr>
        <w:t xml:space="preserve">) + </w:t>
      </w:r>
      <w:proofErr w:type="spellStart"/>
      <w:r w:rsidRPr="0026609C">
        <w:rPr>
          <w:lang w:val="es-ES"/>
        </w:rPr>
        <w:t>EF</w:t>
      </w:r>
      <w:r w:rsidRPr="00FB03AD">
        <w:rPr>
          <w:vertAlign w:val="subscript"/>
          <w:lang w:val="es-ES"/>
        </w:rPr>
        <w:t>p,fuel</w:t>
      </w:r>
      <w:proofErr w:type="spellEnd"/>
      <w:r w:rsidRPr="0026609C">
        <w:rPr>
          <w:lang w:val="es-ES"/>
        </w:rPr>
        <w:t xml:space="preserve">, </w:t>
      </w:r>
      <w:r w:rsidRPr="00FB03AD">
        <w:rPr>
          <w:vertAlign w:val="subscript"/>
          <w:lang w:val="es-ES"/>
        </w:rPr>
        <w:t>nonCO2</w:t>
      </w:r>
      <w:r w:rsidRPr="0026609C">
        <w:rPr>
          <w:lang w:val="es-ES"/>
        </w:rPr>
        <w:t>) *</w:t>
      </w:r>
      <w:r w:rsidRPr="0026609C">
        <w:rPr>
          <w:rFonts w:eastAsia="Calibri"/>
          <w:i/>
          <w:lang w:val="es-ES"/>
        </w:rPr>
        <w:t xml:space="preserve"> </w:t>
      </w:r>
      <w:proofErr w:type="spellStart"/>
      <w:r w:rsidRPr="0026609C">
        <w:rPr>
          <w:lang w:val="es-ES"/>
        </w:rPr>
        <w:t>NCV</w:t>
      </w:r>
      <w:r w:rsidRPr="00FB03AD">
        <w:rPr>
          <w:vertAlign w:val="subscript"/>
          <w:lang w:val="es-ES"/>
        </w:rPr>
        <w:t>p</w:t>
      </w:r>
      <w:proofErr w:type="spellEnd"/>
      <w:r w:rsidRPr="00FB03AD">
        <w:rPr>
          <w:vertAlign w:val="subscript"/>
          <w:lang w:val="es-ES"/>
        </w:rPr>
        <w:t xml:space="preserve">, fuel     </w:t>
      </w:r>
      <w:r w:rsidRPr="0026609C">
        <w:rPr>
          <w:lang w:val="es-ES"/>
        </w:rPr>
        <w:tab/>
        <w:t xml:space="preserve"> </w:t>
      </w:r>
      <w:r w:rsidRPr="0026609C">
        <w:rPr>
          <w:lang w:val="es-ES"/>
        </w:rPr>
        <w:tab/>
      </w:r>
      <w:r w:rsidRPr="0026609C">
        <w:rPr>
          <w:b/>
          <w:lang w:val="es-ES"/>
        </w:rPr>
        <w:t>(1</w:t>
      </w:r>
      <w:r>
        <w:rPr>
          <w:b/>
          <w:lang w:val="es-ES"/>
        </w:rPr>
        <w:t>4</w:t>
      </w:r>
      <w:r w:rsidRPr="0026609C">
        <w:rPr>
          <w:lang w:val="es-ES"/>
        </w:rPr>
        <w:t xml:space="preserve">) </w:t>
      </w:r>
    </w:p>
    <w:p w14:paraId="164FA68F" w14:textId="77777777" w:rsidR="00024764" w:rsidRPr="0026609C" w:rsidRDefault="00024764" w:rsidP="00024764">
      <w:pPr>
        <w:rPr>
          <w:lang w:val="es-ES"/>
        </w:rPr>
      </w:pPr>
      <w:r w:rsidRPr="0026609C">
        <w:rPr>
          <w:lang w:val="es-ES"/>
        </w:rPr>
        <w:t xml:space="preserve"> </w:t>
      </w:r>
    </w:p>
    <w:p w14:paraId="08B5726D" w14:textId="77777777" w:rsidR="00024764" w:rsidRPr="0026609C" w:rsidRDefault="00024764" w:rsidP="00024764">
      <w:r w:rsidRPr="0026609C">
        <w:t xml:space="preserve">Where: </w:t>
      </w:r>
    </w:p>
    <w:p w14:paraId="33F37519" w14:textId="77777777" w:rsidR="00024764" w:rsidRPr="0026609C" w:rsidRDefault="00024764" w:rsidP="00024764">
      <w:r w:rsidRPr="0026609C">
        <w:t xml:space="preserve"> </w:t>
      </w:r>
    </w:p>
    <w:p w14:paraId="1DE00E16" w14:textId="77777777" w:rsidR="00024764" w:rsidRPr="0026609C" w:rsidRDefault="00024764" w:rsidP="00024764">
      <w:r w:rsidRPr="0026609C">
        <w:rPr>
          <w:rFonts w:eastAsia="Calibri"/>
        </w:rPr>
        <w:tab/>
      </w:r>
      <w:r w:rsidRPr="0026609C">
        <w:t xml:space="preserve"> </w:t>
      </w:r>
    </w:p>
    <w:tbl>
      <w:tblPr>
        <w:tblStyle w:val="TableGrid0"/>
        <w:tblW w:w="9305" w:type="dxa"/>
        <w:tblInd w:w="142" w:type="dxa"/>
        <w:tblLayout w:type="fixed"/>
        <w:tblLook w:val="04A0" w:firstRow="1" w:lastRow="0" w:firstColumn="1" w:lastColumn="0" w:noHBand="0" w:noVBand="1"/>
      </w:tblPr>
      <w:tblGrid>
        <w:gridCol w:w="1271"/>
        <w:gridCol w:w="8034"/>
      </w:tblGrid>
      <w:tr w:rsidR="00024764" w:rsidRPr="0026609C" w14:paraId="64389D2C" w14:textId="77777777" w:rsidTr="009642CA">
        <w:trPr>
          <w:trHeight w:val="405"/>
        </w:trPr>
        <w:tc>
          <w:tcPr>
            <w:tcW w:w="1271" w:type="dxa"/>
          </w:tcPr>
          <w:p w14:paraId="378918D7" w14:textId="77777777" w:rsidR="00024764" w:rsidRPr="0026609C" w:rsidRDefault="00024764" w:rsidP="009642CA">
            <w:proofErr w:type="spellStart"/>
            <w:proofErr w:type="gramStart"/>
            <w:r w:rsidRPr="0026609C">
              <w:t>PE</w:t>
            </w:r>
            <w:r w:rsidRPr="0026609C">
              <w:rPr>
                <w:vertAlign w:val="subscript"/>
              </w:rPr>
              <w:t>p,y</w:t>
            </w:r>
            <w:proofErr w:type="spellEnd"/>
            <w:proofErr w:type="gramEnd"/>
            <w:r w:rsidRPr="0026609C">
              <w:t xml:space="preserve">   </w:t>
            </w:r>
            <w:r w:rsidRPr="0026609C">
              <w:tab/>
              <w:t xml:space="preserve">   </w:t>
            </w:r>
          </w:p>
        </w:tc>
        <w:tc>
          <w:tcPr>
            <w:tcW w:w="8034" w:type="dxa"/>
          </w:tcPr>
          <w:p w14:paraId="218AC873" w14:textId="77777777" w:rsidR="00024764" w:rsidRPr="0026609C" w:rsidRDefault="00024764" w:rsidP="009642CA">
            <w:r w:rsidRPr="0026609C">
              <w:t>Emissions for project scenario p during year y in tCO2e</w:t>
            </w:r>
          </w:p>
        </w:tc>
      </w:tr>
      <w:tr w:rsidR="00024764" w:rsidRPr="0026609C" w14:paraId="3C92B7E4" w14:textId="77777777" w:rsidTr="009642CA">
        <w:trPr>
          <w:trHeight w:val="1120"/>
        </w:trPr>
        <w:tc>
          <w:tcPr>
            <w:tcW w:w="1271" w:type="dxa"/>
          </w:tcPr>
          <w:p w14:paraId="6AF28011" w14:textId="77777777" w:rsidR="00024764" w:rsidRPr="0026609C" w:rsidRDefault="00024764" w:rsidP="009642CA">
            <w:proofErr w:type="spellStart"/>
            <w:proofErr w:type="gramStart"/>
            <w:r w:rsidRPr="0026609C">
              <w:t>B</w:t>
            </w:r>
            <w:r w:rsidRPr="0026609C">
              <w:rPr>
                <w:vertAlign w:val="subscript"/>
              </w:rPr>
              <w:t>p,y</w:t>
            </w:r>
            <w:proofErr w:type="spellEnd"/>
            <w:proofErr w:type="gramEnd"/>
            <w:r w:rsidRPr="0026609C">
              <w:t xml:space="preserve"> </w:t>
            </w:r>
          </w:p>
        </w:tc>
        <w:tc>
          <w:tcPr>
            <w:tcW w:w="8034" w:type="dxa"/>
          </w:tcPr>
          <w:p w14:paraId="7427F945" w14:textId="77777777" w:rsidR="00024764" w:rsidRPr="0026609C" w:rsidRDefault="00024764" w:rsidP="009642CA">
            <w:r w:rsidRPr="0026609C">
              <w:t xml:space="preserve">Quantity of fuel consumed in project scenario p during year y, in tons, and as derived from the statistical analysis conducted on the data collected during the project performance field tests (cases when no baseline performance field test </w:t>
            </w:r>
            <w:proofErr w:type="gramStart"/>
            <w:r w:rsidRPr="0026609C">
              <w:t>are</w:t>
            </w:r>
            <w:proofErr w:type="gramEnd"/>
            <w:r w:rsidRPr="0026609C">
              <w:t xml:space="preserve"> performed, e.g. by-default baseline factors) </w:t>
            </w:r>
          </w:p>
        </w:tc>
      </w:tr>
      <w:tr w:rsidR="00024764" w:rsidRPr="0026609C" w14:paraId="3AB153B0" w14:textId="77777777" w:rsidTr="009642CA">
        <w:tc>
          <w:tcPr>
            <w:tcW w:w="1271" w:type="dxa"/>
          </w:tcPr>
          <w:p w14:paraId="63A567FD" w14:textId="77777777" w:rsidR="00024764" w:rsidRPr="0026609C" w:rsidRDefault="00024764" w:rsidP="009642CA">
            <w:proofErr w:type="spellStart"/>
            <w:r w:rsidRPr="0026609C">
              <w:rPr>
                <w:rFonts w:eastAsia="Calibri"/>
                <w:i/>
              </w:rPr>
              <w:t>f</w:t>
            </w:r>
            <w:r w:rsidRPr="0026609C">
              <w:t>NRB</w:t>
            </w:r>
            <w:proofErr w:type="spellEnd"/>
            <w:r w:rsidRPr="0026609C">
              <w:t xml:space="preserve">, y </w:t>
            </w:r>
          </w:p>
        </w:tc>
        <w:tc>
          <w:tcPr>
            <w:tcW w:w="8034" w:type="dxa"/>
          </w:tcPr>
          <w:p w14:paraId="5B933DA9" w14:textId="2A8550F0" w:rsidR="00024764" w:rsidRPr="0026609C" w:rsidRDefault="00024764" w:rsidP="009642CA">
            <w:r w:rsidRPr="0026609C">
              <w:t>Fraction of biomass used during year y that can be established as non</w:t>
            </w:r>
            <w:r w:rsidR="002452FA">
              <w:t>-</w:t>
            </w:r>
            <w:r w:rsidRPr="0026609C">
              <w:t xml:space="preserve">renewable biomass (drop this term from the equation when using a fossil fuel baseline scenario) </w:t>
            </w:r>
          </w:p>
        </w:tc>
      </w:tr>
      <w:tr w:rsidR="00024764" w:rsidRPr="0026609C" w14:paraId="7A5423E0" w14:textId="77777777" w:rsidTr="009642CA">
        <w:tc>
          <w:tcPr>
            <w:tcW w:w="1271" w:type="dxa"/>
          </w:tcPr>
          <w:p w14:paraId="3FE451DE" w14:textId="77777777" w:rsidR="00024764" w:rsidRPr="0026609C" w:rsidRDefault="00024764" w:rsidP="009642CA">
            <w:proofErr w:type="spellStart"/>
            <w:proofErr w:type="gramStart"/>
            <w:r w:rsidRPr="0026609C">
              <w:t>NCV</w:t>
            </w:r>
            <w:r w:rsidRPr="0026609C">
              <w:rPr>
                <w:vertAlign w:val="subscript"/>
              </w:rPr>
              <w:t>p,fuel</w:t>
            </w:r>
            <w:proofErr w:type="spellEnd"/>
            <w:proofErr w:type="gramEnd"/>
            <w:r w:rsidRPr="0026609C">
              <w:t xml:space="preserve"> </w:t>
            </w:r>
          </w:p>
        </w:tc>
        <w:tc>
          <w:tcPr>
            <w:tcW w:w="8034" w:type="dxa"/>
          </w:tcPr>
          <w:p w14:paraId="35257DB4" w14:textId="77777777" w:rsidR="00024764" w:rsidRPr="0026609C" w:rsidRDefault="00024764" w:rsidP="009642CA">
            <w:r w:rsidRPr="0026609C">
              <w:t xml:space="preserve"> Net calorific value of the project fuel (IPCC default for wood fuel, 0.015 TJ/ton). This is equal to the baseline fuel NCV in projects which use the same fuel. </w:t>
            </w:r>
          </w:p>
        </w:tc>
      </w:tr>
      <w:tr w:rsidR="00024764" w:rsidRPr="0026609C" w14:paraId="41A28EB9" w14:textId="77777777" w:rsidTr="009642CA">
        <w:tc>
          <w:tcPr>
            <w:tcW w:w="1271" w:type="dxa"/>
          </w:tcPr>
          <w:p w14:paraId="08F13F24" w14:textId="77777777" w:rsidR="00024764" w:rsidRPr="0026609C" w:rsidRDefault="00024764" w:rsidP="009642CA">
            <w:proofErr w:type="gramStart"/>
            <w:r w:rsidRPr="0026609C">
              <w:t>EF</w:t>
            </w:r>
            <w:r w:rsidRPr="0026609C">
              <w:rPr>
                <w:vertAlign w:val="subscript"/>
              </w:rPr>
              <w:t>p,fuel</w:t>
            </w:r>
            <w:proofErr w:type="gramEnd"/>
            <w:r w:rsidRPr="0026609C">
              <w:rPr>
                <w:vertAlign w:val="subscript"/>
              </w:rPr>
              <w:t>,CO2</w:t>
            </w:r>
            <w:r w:rsidRPr="0026609C">
              <w:t xml:space="preserve">        </w:t>
            </w:r>
          </w:p>
        </w:tc>
        <w:tc>
          <w:tcPr>
            <w:tcW w:w="8034" w:type="dxa"/>
          </w:tcPr>
          <w:p w14:paraId="2A0FF7CF" w14:textId="77777777" w:rsidR="00024764" w:rsidRPr="0026609C" w:rsidRDefault="00024764" w:rsidP="009642CA">
            <w:r w:rsidRPr="0026609C">
              <w:t>CO</w:t>
            </w:r>
            <w:r w:rsidRPr="0026609C">
              <w:rPr>
                <w:vertAlign w:val="subscript"/>
              </w:rPr>
              <w:t>2</w:t>
            </w:r>
            <w:r w:rsidRPr="0026609C">
              <w:t xml:space="preserve"> emission factor of the project fuel. This is equal to the baseline</w:t>
            </w:r>
            <w:r>
              <w:t xml:space="preserve"> </w:t>
            </w:r>
            <w:r w:rsidRPr="0026609C">
              <w:t>fuel EF in projects which use the same fuel, 112 tCO2/TJ for Wood/Wood Waste, or the IPCC default value of other relevant fuel</w:t>
            </w:r>
          </w:p>
        </w:tc>
      </w:tr>
      <w:tr w:rsidR="00024764" w:rsidRPr="0026609C" w14:paraId="22ECBF2E" w14:textId="77777777" w:rsidTr="009642CA">
        <w:tc>
          <w:tcPr>
            <w:tcW w:w="1271" w:type="dxa"/>
          </w:tcPr>
          <w:p w14:paraId="144A36D6" w14:textId="77777777" w:rsidR="00024764" w:rsidRPr="0026609C" w:rsidRDefault="00024764" w:rsidP="009642CA">
            <w:proofErr w:type="gramStart"/>
            <w:r w:rsidRPr="0026609C">
              <w:t>EF</w:t>
            </w:r>
            <w:r w:rsidRPr="0026609C">
              <w:rPr>
                <w:vertAlign w:val="subscript"/>
              </w:rPr>
              <w:t>p,fuel</w:t>
            </w:r>
            <w:proofErr w:type="gramEnd"/>
            <w:r w:rsidRPr="0026609C">
              <w:rPr>
                <w:vertAlign w:val="subscript"/>
              </w:rPr>
              <w:t>,nonCO2</w:t>
            </w:r>
            <w:r w:rsidRPr="0026609C">
              <w:t xml:space="preserve">    </w:t>
            </w:r>
          </w:p>
        </w:tc>
        <w:tc>
          <w:tcPr>
            <w:tcW w:w="8034" w:type="dxa"/>
          </w:tcPr>
          <w:p w14:paraId="7E266B3B" w14:textId="77777777" w:rsidR="00024764" w:rsidRPr="0026609C" w:rsidRDefault="00024764" w:rsidP="009642CA">
            <w:r w:rsidRPr="0026609C">
              <w:t xml:space="preserve">Non-CO2 emission factor of the project fuel. This is equal to the baseline fuel EF in projects which use the same fuel.  </w:t>
            </w:r>
          </w:p>
        </w:tc>
      </w:tr>
    </w:tbl>
    <w:p w14:paraId="6F6F0E37" w14:textId="77777777" w:rsidR="00024764" w:rsidRDefault="00024764" w:rsidP="00024764"/>
    <w:p w14:paraId="12815143" w14:textId="53882F0D" w:rsidR="00024764" w:rsidRPr="00C47250" w:rsidRDefault="00024764" w:rsidP="00024764">
      <w:pPr>
        <w:rPr>
          <w:bCs/>
        </w:rPr>
      </w:pPr>
      <w:r w:rsidRPr="0026609C">
        <w:t>Fuel usage data for the three baseline scenarios and project scenario was collected by the P</w:t>
      </w:r>
      <w:r w:rsidR="00062579">
        <w:t>F</w:t>
      </w:r>
      <w:r w:rsidRPr="0026609C">
        <w:t xml:space="preserve">T survey, as explained above. </w:t>
      </w:r>
      <w:r w:rsidRPr="00C9254D">
        <w:t xml:space="preserve">Not all fuels will be replaced by biogas. The table below shows the outcome of the PFT that was organized for this MP and the project emissions associated: </w:t>
      </w:r>
    </w:p>
    <w:p w14:paraId="6A5AB99E" w14:textId="698A1B7F" w:rsidR="00160305" w:rsidRPr="00933CAC" w:rsidRDefault="00160305" w:rsidP="00024764">
      <w:r>
        <w:br w:type="column"/>
      </w:r>
    </w:p>
    <w:p w14:paraId="45DD370A" w14:textId="3146FCDF" w:rsidR="00024764" w:rsidRPr="00FE30F4" w:rsidRDefault="00024764" w:rsidP="00024764">
      <w:pPr>
        <w:pStyle w:val="Caption"/>
      </w:pPr>
      <w:r w:rsidRPr="008A200A">
        <w:t xml:space="preserve">Table </w:t>
      </w:r>
      <w:fldSimple w:instr=" SEQ Table \* ARABIC ">
        <w:r w:rsidR="0056681D">
          <w:rPr>
            <w:noProof/>
          </w:rPr>
          <w:t>15</w:t>
        </w:r>
      </w:fldSimple>
      <w:r w:rsidRPr="008A200A">
        <w:t>: Estimate</w:t>
      </w:r>
      <w:r>
        <w:t>d</w:t>
      </w:r>
      <w:r w:rsidRPr="008A200A">
        <w:t xml:space="preserve"> project emissions from thermal energy use</w:t>
      </w:r>
      <w:r w:rsidRPr="00FE30F4">
        <w:t xml:space="preserve"> </w:t>
      </w:r>
    </w:p>
    <w:tbl>
      <w:tblPr>
        <w:tblStyle w:val="RegTableGridlines"/>
        <w:tblW w:w="7690" w:type="dxa"/>
        <w:tblLook w:val="04A0" w:firstRow="1" w:lastRow="0" w:firstColumn="1" w:lastColumn="0" w:noHBand="0" w:noVBand="1"/>
      </w:tblPr>
      <w:tblGrid>
        <w:gridCol w:w="1420"/>
        <w:gridCol w:w="3135"/>
        <w:gridCol w:w="3135"/>
      </w:tblGrid>
      <w:tr w:rsidR="00024764" w:rsidRPr="00FE30F4" w14:paraId="7F1C2ACF" w14:textId="77777777" w:rsidTr="009642CA">
        <w:trPr>
          <w:cnfStyle w:val="100000000000" w:firstRow="1" w:lastRow="0" w:firstColumn="0" w:lastColumn="0" w:oddVBand="0" w:evenVBand="0" w:oddHBand="0" w:evenHBand="0" w:firstRowFirstColumn="0" w:firstRowLastColumn="0" w:lastRowFirstColumn="0" w:lastRowLastColumn="0"/>
          <w:trHeight w:val="506"/>
        </w:trPr>
        <w:tc>
          <w:tcPr>
            <w:cnfStyle w:val="001000000000" w:firstRow="0" w:lastRow="0" w:firstColumn="1" w:lastColumn="0" w:oddVBand="0" w:evenVBand="0" w:oddHBand="0" w:evenHBand="0" w:firstRowFirstColumn="0" w:firstRowLastColumn="0" w:lastRowFirstColumn="0" w:lastRowLastColumn="0"/>
            <w:tcW w:w="1420" w:type="dxa"/>
            <w:vMerge w:val="restart"/>
          </w:tcPr>
          <w:p w14:paraId="5295609C" w14:textId="77777777" w:rsidR="00024764" w:rsidRPr="00150549" w:rsidRDefault="00024764" w:rsidP="009642CA">
            <w:pPr>
              <w:rPr>
                <w:lang w:eastAsia="nl-BE"/>
              </w:rPr>
            </w:pPr>
            <w:r w:rsidRPr="00150549">
              <w:rPr>
                <w:lang w:eastAsia="nl-BE"/>
              </w:rPr>
              <w:t xml:space="preserve">Fuel </w:t>
            </w:r>
            <w:proofErr w:type="spellStart"/>
            <w:r w:rsidRPr="00150549">
              <w:rPr>
                <w:i/>
                <w:iCs/>
                <w:lang w:eastAsia="nl-BE"/>
              </w:rPr>
              <w:t>i</w:t>
            </w:r>
            <w:proofErr w:type="spellEnd"/>
          </w:p>
        </w:tc>
        <w:tc>
          <w:tcPr>
            <w:tcW w:w="3135" w:type="dxa"/>
          </w:tcPr>
          <w:p w14:paraId="47A822AE" w14:textId="77777777" w:rsidR="00024764" w:rsidRPr="00150549" w:rsidRDefault="00024764" w:rsidP="009642CA">
            <w:pPr>
              <w:cnfStyle w:val="100000000000" w:firstRow="1" w:lastRow="0" w:firstColumn="0" w:lastColumn="0" w:oddVBand="0" w:evenVBand="0" w:oddHBand="0" w:evenHBand="0" w:firstRowFirstColumn="0" w:firstRowLastColumn="0" w:lastRowFirstColumn="0" w:lastRowLastColumn="0"/>
              <w:rPr>
                <w:lang w:eastAsia="nl-BE"/>
              </w:rPr>
            </w:pPr>
            <w:r w:rsidRPr="00150549">
              <w:rPr>
                <w:lang w:eastAsia="nl-BE"/>
              </w:rPr>
              <w:t>Average per household</w:t>
            </w:r>
          </w:p>
        </w:tc>
        <w:tc>
          <w:tcPr>
            <w:tcW w:w="3135" w:type="dxa"/>
          </w:tcPr>
          <w:p w14:paraId="1847372B" w14:textId="77777777" w:rsidR="00024764" w:rsidRPr="00150549" w:rsidRDefault="00024764" w:rsidP="009642CA">
            <w:pPr>
              <w:cnfStyle w:val="100000000000" w:firstRow="1" w:lastRow="0" w:firstColumn="0" w:lastColumn="0" w:oddVBand="0" w:evenVBand="0" w:oddHBand="0" w:evenHBand="0" w:firstRowFirstColumn="0" w:firstRowLastColumn="0" w:lastRowFirstColumn="0" w:lastRowLastColumn="0"/>
              <w:rPr>
                <w:lang w:eastAsia="nl-BE"/>
              </w:rPr>
            </w:pPr>
            <w:r>
              <w:rPr>
                <w:lang w:eastAsia="nl-BE"/>
              </w:rPr>
              <w:t>Calculated PE</w:t>
            </w:r>
          </w:p>
        </w:tc>
      </w:tr>
      <w:tr w:rsidR="00024764" w:rsidRPr="00FE30F4" w14:paraId="40F629B6" w14:textId="77777777" w:rsidTr="009642CA">
        <w:trPr>
          <w:trHeight w:val="60"/>
        </w:trPr>
        <w:tc>
          <w:tcPr>
            <w:cnfStyle w:val="001000000000" w:firstRow="0" w:lastRow="0" w:firstColumn="1" w:lastColumn="0" w:oddVBand="0" w:evenVBand="0" w:oddHBand="0" w:evenHBand="0" w:firstRowFirstColumn="0" w:firstRowLastColumn="0" w:lastRowFirstColumn="0" w:lastRowLastColumn="0"/>
            <w:tcW w:w="1420" w:type="dxa"/>
            <w:vMerge/>
          </w:tcPr>
          <w:p w14:paraId="76A33E42" w14:textId="77777777" w:rsidR="00024764" w:rsidRPr="00FE30F4" w:rsidRDefault="00024764" w:rsidP="009642CA">
            <w:pPr>
              <w:rPr>
                <w:lang w:eastAsia="nl-BE"/>
              </w:rPr>
            </w:pPr>
          </w:p>
        </w:tc>
        <w:tc>
          <w:tcPr>
            <w:tcW w:w="3135" w:type="dxa"/>
          </w:tcPr>
          <w:p w14:paraId="6F985BF1" w14:textId="77777777" w:rsidR="00024764" w:rsidRPr="00FE30F4" w:rsidRDefault="00024764" w:rsidP="009642CA">
            <w:pPr>
              <w:cnfStyle w:val="000000000000" w:firstRow="0" w:lastRow="0" w:firstColumn="0" w:lastColumn="0" w:oddVBand="0" w:evenVBand="0" w:oddHBand="0" w:evenHBand="0" w:firstRowFirstColumn="0" w:firstRowLastColumn="0" w:lastRowFirstColumn="0" w:lastRowLastColumn="0"/>
              <w:rPr>
                <w:lang w:eastAsia="nl-BE"/>
              </w:rPr>
            </w:pPr>
            <w:r w:rsidRPr="00FE30F4">
              <w:rPr>
                <w:lang w:eastAsia="nl-BE"/>
              </w:rPr>
              <w:t>(kg/year)</w:t>
            </w:r>
          </w:p>
        </w:tc>
        <w:tc>
          <w:tcPr>
            <w:tcW w:w="3135" w:type="dxa"/>
          </w:tcPr>
          <w:p w14:paraId="430C1108" w14:textId="77777777" w:rsidR="00024764" w:rsidRPr="00FE30F4" w:rsidRDefault="00024764" w:rsidP="009642CA">
            <w:pPr>
              <w:cnfStyle w:val="000000000000" w:firstRow="0" w:lastRow="0" w:firstColumn="0" w:lastColumn="0" w:oddVBand="0" w:evenVBand="0" w:oddHBand="0" w:evenHBand="0" w:firstRowFirstColumn="0" w:firstRowLastColumn="0" w:lastRowFirstColumn="0" w:lastRowLastColumn="0"/>
              <w:rPr>
                <w:bCs/>
                <w:lang w:eastAsia="nl-BE"/>
              </w:rPr>
            </w:pPr>
            <w:r w:rsidRPr="00FE30F4">
              <w:rPr>
                <w:lang w:eastAsia="nl-BE"/>
              </w:rPr>
              <w:t>(tCO</w:t>
            </w:r>
            <w:r w:rsidRPr="00FE30F4">
              <w:rPr>
                <w:vertAlign w:val="subscript"/>
                <w:lang w:eastAsia="nl-BE"/>
              </w:rPr>
              <w:t>2</w:t>
            </w:r>
            <w:r w:rsidRPr="00FE30F4">
              <w:rPr>
                <w:lang w:eastAsia="nl-BE"/>
              </w:rPr>
              <w:t>e/</w:t>
            </w:r>
            <w:proofErr w:type="spellStart"/>
            <w:r w:rsidRPr="00FE30F4">
              <w:rPr>
                <w:lang w:eastAsia="nl-BE"/>
              </w:rPr>
              <w:t>yr</w:t>
            </w:r>
            <w:proofErr w:type="spellEnd"/>
            <w:r w:rsidRPr="00FE30F4">
              <w:rPr>
                <w:lang w:eastAsia="nl-BE"/>
              </w:rPr>
              <w:t>)</w:t>
            </w:r>
          </w:p>
        </w:tc>
      </w:tr>
      <w:tr w:rsidR="0093518A" w:rsidRPr="00FE30F4" w14:paraId="2F8143AB" w14:textId="77777777" w:rsidTr="00E47F39">
        <w:trPr>
          <w:trHeight w:val="315"/>
        </w:trPr>
        <w:tc>
          <w:tcPr>
            <w:cnfStyle w:val="001000000000" w:firstRow="0" w:lastRow="0" w:firstColumn="1" w:lastColumn="0" w:oddVBand="0" w:evenVBand="0" w:oddHBand="0" w:evenHBand="0" w:firstRowFirstColumn="0" w:firstRowLastColumn="0" w:lastRowFirstColumn="0" w:lastRowLastColumn="0"/>
            <w:tcW w:w="1420" w:type="dxa"/>
          </w:tcPr>
          <w:p w14:paraId="3EAB01BC" w14:textId="77777777" w:rsidR="0093518A" w:rsidRPr="0047008C" w:rsidRDefault="0093518A" w:rsidP="0093518A">
            <w:r w:rsidRPr="0047008C">
              <w:t>LPG</w:t>
            </w:r>
          </w:p>
        </w:tc>
        <w:tc>
          <w:tcPr>
            <w:tcW w:w="3135" w:type="dxa"/>
          </w:tcPr>
          <w:p w14:paraId="416E623D" w14:textId="566B0909" w:rsidR="0093518A" w:rsidRPr="0047008C" w:rsidRDefault="0093518A" w:rsidP="0093518A">
            <w:pPr>
              <w:cnfStyle w:val="000000000000" w:firstRow="0" w:lastRow="0" w:firstColumn="0" w:lastColumn="0" w:oddVBand="0" w:evenVBand="0" w:oddHBand="0" w:evenHBand="0" w:firstRowFirstColumn="0" w:firstRowLastColumn="0" w:lastRowFirstColumn="0" w:lastRowLastColumn="0"/>
            </w:pPr>
            <w:r w:rsidRPr="00A5352C">
              <w:t>1</w:t>
            </w:r>
            <w:r w:rsidR="0042250A">
              <w:t>5</w:t>
            </w:r>
            <w:r w:rsidRPr="00A5352C">
              <w:t>.</w:t>
            </w:r>
            <w:r w:rsidR="00A6270B">
              <w:t>388</w:t>
            </w:r>
          </w:p>
        </w:tc>
        <w:tc>
          <w:tcPr>
            <w:tcW w:w="3135" w:type="dxa"/>
          </w:tcPr>
          <w:p w14:paraId="42BB88F0" w14:textId="63467017" w:rsidR="0093518A" w:rsidRDefault="0093518A" w:rsidP="0093518A">
            <w:pPr>
              <w:cnfStyle w:val="000000000000" w:firstRow="0" w:lastRow="0" w:firstColumn="0" w:lastColumn="0" w:oddVBand="0" w:evenVBand="0" w:oddHBand="0" w:evenHBand="0" w:firstRowFirstColumn="0" w:firstRowLastColumn="0" w:lastRowFirstColumn="0" w:lastRowLastColumn="0"/>
            </w:pPr>
            <w:r w:rsidRPr="00A5352C">
              <w:t>0.0</w:t>
            </w:r>
            <w:r w:rsidR="003B75E6">
              <w:t>47</w:t>
            </w:r>
          </w:p>
        </w:tc>
      </w:tr>
      <w:tr w:rsidR="0093518A" w:rsidRPr="00FE30F4" w14:paraId="605D24CF" w14:textId="77777777" w:rsidTr="00E47F39">
        <w:trPr>
          <w:trHeight w:val="315"/>
        </w:trPr>
        <w:tc>
          <w:tcPr>
            <w:cnfStyle w:val="001000000000" w:firstRow="0" w:lastRow="0" w:firstColumn="1" w:lastColumn="0" w:oddVBand="0" w:evenVBand="0" w:oddHBand="0" w:evenHBand="0" w:firstRowFirstColumn="0" w:firstRowLastColumn="0" w:lastRowFirstColumn="0" w:lastRowLastColumn="0"/>
            <w:tcW w:w="1420" w:type="dxa"/>
          </w:tcPr>
          <w:p w14:paraId="0D0DC0DB" w14:textId="77777777" w:rsidR="0093518A" w:rsidRPr="0047008C" w:rsidRDefault="0093518A" w:rsidP="0093518A">
            <w:r w:rsidRPr="0047008C">
              <w:t>Charcoal in wood eq</w:t>
            </w:r>
          </w:p>
        </w:tc>
        <w:tc>
          <w:tcPr>
            <w:tcW w:w="3135" w:type="dxa"/>
          </w:tcPr>
          <w:p w14:paraId="63AC3AD8" w14:textId="204709AF" w:rsidR="0093518A" w:rsidRPr="0047008C" w:rsidRDefault="00A6270B" w:rsidP="0093518A">
            <w:pPr>
              <w:cnfStyle w:val="000000000000" w:firstRow="0" w:lastRow="0" w:firstColumn="0" w:lastColumn="0" w:oddVBand="0" w:evenVBand="0" w:oddHBand="0" w:evenHBand="0" w:firstRowFirstColumn="0" w:firstRowLastColumn="0" w:lastRowFirstColumn="0" w:lastRowLastColumn="0"/>
            </w:pPr>
            <w:r>
              <w:t>0.00</w:t>
            </w:r>
          </w:p>
        </w:tc>
        <w:tc>
          <w:tcPr>
            <w:tcW w:w="3135" w:type="dxa"/>
          </w:tcPr>
          <w:p w14:paraId="615A4D87" w14:textId="4291EE74" w:rsidR="0093518A" w:rsidRDefault="0093518A" w:rsidP="0093518A">
            <w:pPr>
              <w:cnfStyle w:val="000000000000" w:firstRow="0" w:lastRow="0" w:firstColumn="0" w:lastColumn="0" w:oddVBand="0" w:evenVBand="0" w:oddHBand="0" w:evenHBand="0" w:firstRowFirstColumn="0" w:firstRowLastColumn="0" w:lastRowFirstColumn="0" w:lastRowLastColumn="0"/>
            </w:pPr>
            <w:r w:rsidRPr="00A5352C">
              <w:t>0.</w:t>
            </w:r>
            <w:r w:rsidR="003B75E6">
              <w:t>00</w:t>
            </w:r>
          </w:p>
        </w:tc>
      </w:tr>
      <w:tr w:rsidR="0093518A" w:rsidRPr="00FE30F4" w14:paraId="0666E0FE" w14:textId="77777777" w:rsidTr="00E47F39">
        <w:trPr>
          <w:trHeight w:val="315"/>
        </w:trPr>
        <w:tc>
          <w:tcPr>
            <w:cnfStyle w:val="001000000000" w:firstRow="0" w:lastRow="0" w:firstColumn="1" w:lastColumn="0" w:oddVBand="0" w:evenVBand="0" w:oddHBand="0" w:evenHBand="0" w:firstRowFirstColumn="0" w:firstRowLastColumn="0" w:lastRowFirstColumn="0" w:lastRowLastColumn="0"/>
            <w:tcW w:w="1420" w:type="dxa"/>
          </w:tcPr>
          <w:p w14:paraId="705A0132" w14:textId="77777777" w:rsidR="0093518A" w:rsidRPr="0047008C" w:rsidRDefault="0093518A" w:rsidP="0093518A">
            <w:r w:rsidRPr="0047008C">
              <w:t>Firewood</w:t>
            </w:r>
          </w:p>
        </w:tc>
        <w:tc>
          <w:tcPr>
            <w:tcW w:w="3135" w:type="dxa"/>
          </w:tcPr>
          <w:p w14:paraId="47ECDFDD" w14:textId="73759D12" w:rsidR="0093518A" w:rsidRPr="0047008C" w:rsidRDefault="00A6270B" w:rsidP="0093518A">
            <w:pPr>
              <w:cnfStyle w:val="000000000000" w:firstRow="0" w:lastRow="0" w:firstColumn="0" w:lastColumn="0" w:oddVBand="0" w:evenVBand="0" w:oddHBand="0" w:evenHBand="0" w:firstRowFirstColumn="0" w:firstRowLastColumn="0" w:lastRowFirstColumn="0" w:lastRowLastColumn="0"/>
            </w:pPr>
            <w:r>
              <w:t>99.246</w:t>
            </w:r>
          </w:p>
        </w:tc>
        <w:tc>
          <w:tcPr>
            <w:tcW w:w="3135" w:type="dxa"/>
          </w:tcPr>
          <w:p w14:paraId="6554EF22" w14:textId="642B3287" w:rsidR="0093518A" w:rsidRDefault="0093518A" w:rsidP="0093518A">
            <w:pPr>
              <w:cnfStyle w:val="000000000000" w:firstRow="0" w:lastRow="0" w:firstColumn="0" w:lastColumn="0" w:oddVBand="0" w:evenVBand="0" w:oddHBand="0" w:evenHBand="0" w:firstRowFirstColumn="0" w:firstRowLastColumn="0" w:lastRowFirstColumn="0" w:lastRowLastColumn="0"/>
            </w:pPr>
            <w:r w:rsidRPr="00A5352C">
              <w:t>0.</w:t>
            </w:r>
            <w:r w:rsidR="003B75E6">
              <w:t>222</w:t>
            </w:r>
          </w:p>
        </w:tc>
      </w:tr>
    </w:tbl>
    <w:p w14:paraId="33D22A7E" w14:textId="77777777" w:rsidR="00024764" w:rsidRDefault="00024764" w:rsidP="00024764"/>
    <w:p w14:paraId="62B10D19" w14:textId="02EBEBFC" w:rsidR="00332FD8" w:rsidRDefault="00332FD8" w:rsidP="009026D0">
      <w:pPr>
        <w:spacing w:line="276" w:lineRule="auto"/>
      </w:pPr>
      <w:r>
        <w:t xml:space="preserve">The </w:t>
      </w:r>
      <w:r w:rsidR="00621386">
        <w:t xml:space="preserve">project </w:t>
      </w:r>
      <w:r w:rsidR="00C33198">
        <w:t xml:space="preserve">emissions </w:t>
      </w:r>
      <w:r>
        <w:t>are then</w:t>
      </w:r>
      <w:r w:rsidR="00621386">
        <w:t>, after adjustment with the usage rate</w:t>
      </w:r>
      <w:r w:rsidR="0022093C">
        <w:t xml:space="preserve"> and by multiplying with the number of units installed</w:t>
      </w:r>
      <w:r w:rsidR="00F413AF">
        <w:t xml:space="preserve"> </w:t>
      </w:r>
      <w:r w:rsidR="007A4CD4">
        <w:t>3,795</w:t>
      </w:r>
      <w:r w:rsidR="00685882">
        <w:t xml:space="preserve"> tCO2</w:t>
      </w:r>
      <w:r w:rsidR="00685882">
        <w:rPr>
          <w:rStyle w:val="FootnoteReference"/>
        </w:rPr>
        <w:footnoteReference w:id="28"/>
      </w:r>
    </w:p>
    <w:p w14:paraId="19A23A66" w14:textId="77777777" w:rsidR="00FD1133" w:rsidRPr="003B1DEE" w:rsidRDefault="00FD1133" w:rsidP="009026D0">
      <w:pPr>
        <w:spacing w:line="276" w:lineRule="auto"/>
      </w:pPr>
    </w:p>
    <w:p w14:paraId="03522618" w14:textId="77777777" w:rsidR="00816579" w:rsidRPr="00B96D85" w:rsidRDefault="00816579">
      <w:pPr>
        <w:pStyle w:val="SectionList"/>
      </w:pPr>
      <w:bookmarkStart w:id="94" w:name="_Toc40962782"/>
      <w:r w:rsidRPr="00CA4AB2">
        <w:t>Calculation of leakage</w:t>
      </w:r>
      <w:bookmarkEnd w:id="94"/>
      <w:r w:rsidRPr="00CA4AB2">
        <w:t xml:space="preserve"> </w:t>
      </w:r>
    </w:p>
    <w:p w14:paraId="018C24FD" w14:textId="65BE7C00" w:rsidR="00816579" w:rsidRDefault="00816579" w:rsidP="009026D0">
      <w:pPr>
        <w:spacing w:line="276" w:lineRule="auto"/>
      </w:pPr>
      <w:r w:rsidRPr="003B1DEE">
        <w:t>&gt;&gt;</w:t>
      </w:r>
    </w:p>
    <w:p w14:paraId="5FE13280" w14:textId="57F0EE74" w:rsidR="00024764" w:rsidRPr="00C47250" w:rsidRDefault="00024764" w:rsidP="00024764">
      <w:pPr>
        <w:rPr>
          <w:b/>
          <w:bCs/>
        </w:rPr>
      </w:pPr>
      <w:r w:rsidRPr="00C47250">
        <w:rPr>
          <w:b/>
          <w:bCs/>
        </w:rPr>
        <w:t xml:space="preserve">Emissions attributed to AWMS in the project scenario, incomplete combustion and physical leakage </w:t>
      </w:r>
    </w:p>
    <w:p w14:paraId="5D5B36AF" w14:textId="77777777" w:rsidR="00024764" w:rsidRPr="00A26B84" w:rsidRDefault="00024764" w:rsidP="00024764"/>
    <w:p w14:paraId="0F4DBDC8" w14:textId="77777777" w:rsidR="00024764" w:rsidRPr="00C9254D" w:rsidRDefault="00024764" w:rsidP="00024764">
      <w:r w:rsidRPr="00C9254D">
        <w:t>The project emissions involve emissions from the bio-digester, which include physical leakage and incomplete combustion of biogas, as well as emissions from the animal waste not treated in the bio-digester.</w:t>
      </w:r>
    </w:p>
    <w:p w14:paraId="34764BD8" w14:textId="77777777" w:rsidR="00024764" w:rsidRPr="00C9254D" w:rsidRDefault="00024764" w:rsidP="00024764"/>
    <w:p w14:paraId="39485B0F" w14:textId="77777777" w:rsidR="00024764" w:rsidRDefault="00024764" w:rsidP="00024764">
      <w:r w:rsidRPr="00C9254D">
        <w:t>The EF</w:t>
      </w:r>
      <w:r w:rsidRPr="00C9254D">
        <w:rPr>
          <w:vertAlign w:val="subscript"/>
        </w:rPr>
        <w:t xml:space="preserve">AWMS </w:t>
      </w:r>
      <w:r w:rsidRPr="00C9254D">
        <w:t>in the project scenario has been calculated using the IPCC Tier 2 approach using default values for the maximum methane potential (Bo), volatile solids excretion (VS) and methane density and the manure management category biodigester.</w:t>
      </w:r>
    </w:p>
    <w:p w14:paraId="27DA3421" w14:textId="77777777" w:rsidR="00024764" w:rsidRPr="00C9254D" w:rsidRDefault="00024764" w:rsidP="00024764"/>
    <w:p w14:paraId="790E9C1E" w14:textId="2D8DFEA0" w:rsidR="00024764" w:rsidRPr="002526A8" w:rsidRDefault="00024764" w:rsidP="00024764">
      <w:pPr>
        <w:pStyle w:val="Caption"/>
        <w:rPr>
          <w:szCs w:val="20"/>
        </w:rPr>
      </w:pPr>
      <w:r w:rsidRPr="002526A8">
        <w:rPr>
          <w:szCs w:val="20"/>
        </w:rPr>
        <w:t xml:space="preserve">Table </w:t>
      </w:r>
      <w:r w:rsidRPr="002526A8">
        <w:rPr>
          <w:szCs w:val="20"/>
        </w:rPr>
        <w:fldChar w:fldCharType="begin"/>
      </w:r>
      <w:r w:rsidRPr="002526A8">
        <w:rPr>
          <w:szCs w:val="20"/>
        </w:rPr>
        <w:instrText xml:space="preserve"> SEQ Table \* ARABIC </w:instrText>
      </w:r>
      <w:r w:rsidRPr="002526A8">
        <w:rPr>
          <w:szCs w:val="20"/>
        </w:rPr>
        <w:fldChar w:fldCharType="separate"/>
      </w:r>
      <w:r w:rsidR="0056681D">
        <w:rPr>
          <w:noProof/>
          <w:szCs w:val="20"/>
        </w:rPr>
        <w:t>16</w:t>
      </w:r>
      <w:r w:rsidRPr="002526A8">
        <w:rPr>
          <w:noProof/>
          <w:szCs w:val="20"/>
        </w:rPr>
        <w:fldChar w:fldCharType="end"/>
      </w:r>
      <w:r w:rsidRPr="002526A8">
        <w:rPr>
          <w:szCs w:val="20"/>
        </w:rPr>
        <w:t>: Emission</w:t>
      </w:r>
      <w:r w:rsidRPr="002526A8">
        <w:rPr>
          <w:sz w:val="22"/>
          <w:szCs w:val="22"/>
        </w:rPr>
        <w:t xml:space="preserve"> </w:t>
      </w:r>
      <w:r w:rsidRPr="002526A8">
        <w:rPr>
          <w:szCs w:val="20"/>
        </w:rPr>
        <w:t>factor</w:t>
      </w:r>
      <w:r w:rsidRPr="002526A8">
        <w:rPr>
          <w:sz w:val="22"/>
          <w:szCs w:val="22"/>
        </w:rPr>
        <w:t xml:space="preserve"> </w:t>
      </w:r>
      <w:r w:rsidRPr="002526A8">
        <w:rPr>
          <w:szCs w:val="20"/>
        </w:rPr>
        <w:t>for the defined livestock category T of the project situation</w:t>
      </w:r>
      <w:r w:rsidR="00333C3E">
        <w:rPr>
          <w:rStyle w:val="FootnoteReference"/>
          <w:szCs w:val="20"/>
        </w:rPr>
        <w:footnoteReference w:id="29"/>
      </w:r>
    </w:p>
    <w:tbl>
      <w:tblPr>
        <w:tblW w:w="889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384"/>
        <w:gridCol w:w="1676"/>
        <w:gridCol w:w="1301"/>
        <w:gridCol w:w="1276"/>
        <w:gridCol w:w="1417"/>
        <w:gridCol w:w="1843"/>
      </w:tblGrid>
      <w:tr w:rsidR="00024764" w:rsidRPr="00C9254D" w14:paraId="204D3B07" w14:textId="77777777" w:rsidTr="009642CA">
        <w:trPr>
          <w:trHeight w:val="300"/>
          <w:jc w:val="center"/>
        </w:trPr>
        <w:tc>
          <w:tcPr>
            <w:tcW w:w="1384" w:type="dxa"/>
            <w:shd w:val="clear" w:color="auto" w:fill="D9D9D9"/>
            <w:noWrap/>
          </w:tcPr>
          <w:p w14:paraId="40882BB3" w14:textId="77777777" w:rsidR="00024764" w:rsidRPr="00C9254D" w:rsidRDefault="00024764" w:rsidP="009642CA">
            <w:pPr>
              <w:rPr>
                <w:lang w:eastAsia="nl-BE"/>
              </w:rPr>
            </w:pPr>
            <w:r w:rsidRPr="00C9254D">
              <w:rPr>
                <w:lang w:eastAsia="nl-BE"/>
              </w:rPr>
              <w:t xml:space="preserve">Animal </w:t>
            </w:r>
          </w:p>
        </w:tc>
        <w:tc>
          <w:tcPr>
            <w:tcW w:w="1676" w:type="dxa"/>
            <w:shd w:val="clear" w:color="auto" w:fill="D9D9D9"/>
            <w:noWrap/>
          </w:tcPr>
          <w:p w14:paraId="43015528" w14:textId="77777777" w:rsidR="00024764" w:rsidRPr="00C9254D" w:rsidRDefault="00024764" w:rsidP="009642CA">
            <w:pPr>
              <w:rPr>
                <w:lang w:eastAsia="nl-BE"/>
              </w:rPr>
            </w:pPr>
            <w:r w:rsidRPr="00C9254D">
              <w:rPr>
                <w:lang w:eastAsia="nl-BE"/>
              </w:rPr>
              <w:t>Volatile Solids (VS)</w:t>
            </w:r>
          </w:p>
          <w:p w14:paraId="252CC549" w14:textId="77777777" w:rsidR="00024764" w:rsidRPr="00C9254D" w:rsidRDefault="00024764" w:rsidP="009642CA">
            <w:pPr>
              <w:rPr>
                <w:lang w:eastAsia="nl-BE"/>
              </w:rPr>
            </w:pPr>
            <w:r w:rsidRPr="00C9254D" w:rsidDel="005214AE">
              <w:rPr>
                <w:lang w:eastAsia="nl-BE"/>
              </w:rPr>
              <w:t xml:space="preserve"> </w:t>
            </w:r>
            <w:r w:rsidRPr="00C9254D">
              <w:rPr>
                <w:lang w:eastAsia="nl-BE"/>
              </w:rPr>
              <w:t>(kg/day)</w:t>
            </w:r>
          </w:p>
        </w:tc>
        <w:tc>
          <w:tcPr>
            <w:tcW w:w="1301" w:type="dxa"/>
            <w:shd w:val="clear" w:color="auto" w:fill="D9D9D9"/>
            <w:noWrap/>
          </w:tcPr>
          <w:p w14:paraId="41994E9F" w14:textId="77777777" w:rsidR="00024764" w:rsidRPr="00C9254D" w:rsidRDefault="00024764" w:rsidP="009642CA">
            <w:pPr>
              <w:rPr>
                <w:lang w:eastAsia="nl-BE"/>
              </w:rPr>
            </w:pPr>
            <w:r w:rsidRPr="00C9254D">
              <w:rPr>
                <w:lang w:eastAsia="nl-BE"/>
              </w:rPr>
              <w:t>Maximum Methane potential</w:t>
            </w:r>
          </w:p>
          <w:p w14:paraId="316A0015" w14:textId="77777777" w:rsidR="00024764" w:rsidRPr="00C9254D" w:rsidRDefault="00024764" w:rsidP="009642CA">
            <w:pPr>
              <w:rPr>
                <w:lang w:eastAsia="nl-BE"/>
              </w:rPr>
            </w:pPr>
            <w:r w:rsidRPr="00C9254D">
              <w:rPr>
                <w:lang w:eastAsia="nl-BE"/>
              </w:rPr>
              <w:t>(</w:t>
            </w:r>
            <w:proofErr w:type="spellStart"/>
            <w:r w:rsidRPr="00C9254D">
              <w:rPr>
                <w:lang w:eastAsia="nl-BE"/>
              </w:rPr>
              <w:t>Bo</w:t>
            </w:r>
            <w:r w:rsidRPr="00C9254D">
              <w:rPr>
                <w:vertAlign w:val="subscript"/>
                <w:lang w:eastAsia="nl-BE"/>
              </w:rPr>
              <w:t>T</w:t>
            </w:r>
            <w:proofErr w:type="spellEnd"/>
            <w:r w:rsidRPr="00C9254D">
              <w:rPr>
                <w:lang w:eastAsia="nl-BE"/>
              </w:rPr>
              <w:t>)</w:t>
            </w:r>
          </w:p>
        </w:tc>
        <w:tc>
          <w:tcPr>
            <w:tcW w:w="1276" w:type="dxa"/>
            <w:shd w:val="clear" w:color="auto" w:fill="D9D9D9"/>
            <w:noWrap/>
          </w:tcPr>
          <w:p w14:paraId="4A91E2B2" w14:textId="77777777" w:rsidR="00024764" w:rsidRPr="00C9254D" w:rsidRDefault="00024764" w:rsidP="009642CA">
            <w:pPr>
              <w:rPr>
                <w:lang w:eastAsia="nl-BE"/>
              </w:rPr>
            </w:pPr>
            <w:r w:rsidRPr="00C9254D">
              <w:rPr>
                <w:lang w:eastAsia="nl-BE"/>
              </w:rPr>
              <w:t>∑MCF x MS</w:t>
            </w:r>
          </w:p>
        </w:tc>
        <w:tc>
          <w:tcPr>
            <w:tcW w:w="1417" w:type="dxa"/>
            <w:shd w:val="clear" w:color="auto" w:fill="D9D9D9"/>
          </w:tcPr>
          <w:p w14:paraId="59B2A1ED" w14:textId="77777777" w:rsidR="00024764" w:rsidRPr="00C9254D" w:rsidRDefault="00024764" w:rsidP="009642CA">
            <w:pPr>
              <w:rPr>
                <w:lang w:eastAsia="nl-BE"/>
              </w:rPr>
            </w:pPr>
            <w:r w:rsidRPr="00C9254D">
              <w:rPr>
                <w:lang w:eastAsia="nl-BE"/>
              </w:rPr>
              <w:t>Density methane</w:t>
            </w:r>
          </w:p>
          <w:p w14:paraId="34FAE414" w14:textId="77777777" w:rsidR="00024764" w:rsidRPr="00C9254D" w:rsidRDefault="00024764" w:rsidP="009642CA">
            <w:pPr>
              <w:rPr>
                <w:lang w:eastAsia="nl-BE"/>
              </w:rPr>
            </w:pPr>
            <w:r w:rsidRPr="00C9254D">
              <w:rPr>
                <w:lang w:eastAsia="nl-BE"/>
              </w:rPr>
              <w:t>(kg/m</w:t>
            </w:r>
            <w:r w:rsidRPr="00C9254D">
              <w:rPr>
                <w:vertAlign w:val="superscript"/>
                <w:lang w:eastAsia="nl-BE"/>
              </w:rPr>
              <w:t>3</w:t>
            </w:r>
            <w:r w:rsidRPr="00C9254D">
              <w:rPr>
                <w:lang w:eastAsia="nl-BE"/>
              </w:rPr>
              <w:t>)</w:t>
            </w:r>
          </w:p>
        </w:tc>
        <w:tc>
          <w:tcPr>
            <w:tcW w:w="1843" w:type="dxa"/>
            <w:shd w:val="clear" w:color="auto" w:fill="D9D9D9"/>
            <w:noWrap/>
          </w:tcPr>
          <w:p w14:paraId="180CAB16" w14:textId="77777777" w:rsidR="00024764" w:rsidRPr="00C9254D" w:rsidRDefault="00024764" w:rsidP="009642CA">
            <w:pPr>
              <w:rPr>
                <w:lang w:eastAsia="nl-BE"/>
              </w:rPr>
            </w:pPr>
            <w:r w:rsidRPr="00C9254D">
              <w:rPr>
                <w:lang w:eastAsia="nl-BE"/>
              </w:rPr>
              <w:t>EF</w:t>
            </w:r>
            <w:r w:rsidRPr="00C9254D">
              <w:rPr>
                <w:vertAlign w:val="subscript"/>
                <w:lang w:eastAsia="nl-BE"/>
              </w:rPr>
              <w:t xml:space="preserve">AWMS </w:t>
            </w:r>
          </w:p>
          <w:p w14:paraId="390C19F9" w14:textId="77777777" w:rsidR="00024764" w:rsidRPr="00C9254D" w:rsidRDefault="00024764" w:rsidP="009642CA">
            <w:pPr>
              <w:rPr>
                <w:lang w:eastAsia="nl-BE"/>
              </w:rPr>
            </w:pPr>
            <w:r w:rsidRPr="00C9254D">
              <w:rPr>
                <w:lang w:eastAsia="nl-BE"/>
              </w:rPr>
              <w:t>(kgCH</w:t>
            </w:r>
            <w:r w:rsidRPr="00C9254D">
              <w:rPr>
                <w:vertAlign w:val="subscript"/>
                <w:lang w:eastAsia="nl-BE"/>
              </w:rPr>
              <w:t>4</w:t>
            </w:r>
            <w:r w:rsidRPr="00C9254D">
              <w:rPr>
                <w:lang w:eastAsia="nl-BE"/>
              </w:rPr>
              <w:t>/head/year)</w:t>
            </w:r>
          </w:p>
        </w:tc>
      </w:tr>
      <w:tr w:rsidR="00A504E2" w:rsidRPr="00C9254D" w14:paraId="72515205" w14:textId="77777777" w:rsidTr="00E47F39">
        <w:trPr>
          <w:trHeight w:val="300"/>
          <w:jc w:val="center"/>
        </w:trPr>
        <w:tc>
          <w:tcPr>
            <w:tcW w:w="1384" w:type="dxa"/>
            <w:noWrap/>
            <w:vAlign w:val="bottom"/>
          </w:tcPr>
          <w:p w14:paraId="4DDE3FA7" w14:textId="77777777" w:rsidR="00A504E2" w:rsidRPr="00C9254D" w:rsidRDefault="00A504E2" w:rsidP="00A504E2">
            <w:r w:rsidRPr="00C9254D">
              <w:t>Cow</w:t>
            </w:r>
          </w:p>
        </w:tc>
        <w:tc>
          <w:tcPr>
            <w:tcW w:w="1676" w:type="dxa"/>
            <w:noWrap/>
          </w:tcPr>
          <w:p w14:paraId="623CC7C7" w14:textId="3AA1434B" w:rsidR="00A504E2" w:rsidRPr="00C9254D" w:rsidRDefault="00A504E2" w:rsidP="00A504E2">
            <w:r w:rsidRPr="00094A33">
              <w:t>2.300</w:t>
            </w:r>
          </w:p>
        </w:tc>
        <w:tc>
          <w:tcPr>
            <w:tcW w:w="1301" w:type="dxa"/>
            <w:noWrap/>
          </w:tcPr>
          <w:p w14:paraId="50C8FC87" w14:textId="1A57B347" w:rsidR="00A504E2" w:rsidRPr="00C9254D" w:rsidRDefault="00A504E2" w:rsidP="00A504E2">
            <w:r w:rsidRPr="00094A33">
              <w:t>0.100</w:t>
            </w:r>
          </w:p>
        </w:tc>
        <w:tc>
          <w:tcPr>
            <w:tcW w:w="1276" w:type="dxa"/>
            <w:noWrap/>
            <w:vAlign w:val="bottom"/>
          </w:tcPr>
          <w:p w14:paraId="498C9BB6" w14:textId="43D9379C" w:rsidR="00A504E2" w:rsidRPr="000C3AD0" w:rsidRDefault="00A504E2" w:rsidP="00A504E2">
            <w:pPr>
              <w:rPr>
                <w:color w:val="515151" w:themeColor="text1"/>
              </w:rPr>
            </w:pPr>
            <w:r w:rsidRPr="000C3AD0">
              <w:rPr>
                <w:rFonts w:ascii="Calibri" w:hAnsi="Calibri" w:cs="Calibri"/>
                <w:color w:val="515151" w:themeColor="text1"/>
                <w:sz w:val="22"/>
                <w:szCs w:val="22"/>
              </w:rPr>
              <w:t>7.2</w:t>
            </w:r>
            <w:r w:rsidR="00CD04E1">
              <w:rPr>
                <w:rFonts w:ascii="Calibri" w:hAnsi="Calibri" w:cs="Calibri"/>
                <w:color w:val="515151" w:themeColor="text1"/>
                <w:sz w:val="22"/>
                <w:szCs w:val="22"/>
              </w:rPr>
              <w:t>99</w:t>
            </w:r>
            <w:r w:rsidRPr="000C3AD0">
              <w:rPr>
                <w:rFonts w:ascii="Calibri" w:hAnsi="Calibri" w:cs="Calibri"/>
                <w:color w:val="515151" w:themeColor="text1"/>
                <w:sz w:val="22"/>
                <w:szCs w:val="22"/>
              </w:rPr>
              <w:t>%</w:t>
            </w:r>
          </w:p>
        </w:tc>
        <w:tc>
          <w:tcPr>
            <w:tcW w:w="1417" w:type="dxa"/>
            <w:vAlign w:val="bottom"/>
          </w:tcPr>
          <w:p w14:paraId="323E78B3" w14:textId="4FFFCAEC" w:rsidR="00A504E2" w:rsidRPr="000C3AD0" w:rsidRDefault="00A504E2" w:rsidP="00A504E2">
            <w:pPr>
              <w:rPr>
                <w:color w:val="515151" w:themeColor="text1"/>
              </w:rPr>
            </w:pPr>
            <w:r w:rsidRPr="000C3AD0">
              <w:rPr>
                <w:rFonts w:ascii="Calibri" w:hAnsi="Calibri" w:cs="Calibri"/>
                <w:color w:val="515151" w:themeColor="text1"/>
                <w:sz w:val="22"/>
                <w:szCs w:val="22"/>
              </w:rPr>
              <w:t>0.670</w:t>
            </w:r>
          </w:p>
        </w:tc>
        <w:tc>
          <w:tcPr>
            <w:tcW w:w="1843" w:type="dxa"/>
            <w:noWrap/>
            <w:vAlign w:val="bottom"/>
          </w:tcPr>
          <w:p w14:paraId="21A92DDE" w14:textId="01E4CD19" w:rsidR="00A504E2" w:rsidRPr="00C9254D" w:rsidRDefault="00A504E2" w:rsidP="00A504E2">
            <w:pPr>
              <w:rPr>
                <w:color w:val="000000"/>
              </w:rPr>
            </w:pPr>
            <w:r>
              <w:rPr>
                <w:rFonts w:ascii="Calibri" w:hAnsi="Calibri" w:cs="Calibri"/>
                <w:b/>
                <w:bCs/>
                <w:color w:val="FA7D00"/>
                <w:sz w:val="22"/>
                <w:szCs w:val="22"/>
              </w:rPr>
              <w:t>4.</w:t>
            </w:r>
            <w:r w:rsidR="002A388B">
              <w:rPr>
                <w:rFonts w:ascii="Calibri" w:hAnsi="Calibri" w:cs="Calibri"/>
                <w:b/>
                <w:bCs/>
                <w:color w:val="FA7D00"/>
                <w:sz w:val="22"/>
                <w:szCs w:val="22"/>
              </w:rPr>
              <w:t>106</w:t>
            </w:r>
          </w:p>
        </w:tc>
      </w:tr>
      <w:tr w:rsidR="00A504E2" w:rsidRPr="00C9254D" w14:paraId="1EC5F654" w14:textId="77777777" w:rsidTr="00E47F39">
        <w:trPr>
          <w:trHeight w:val="300"/>
          <w:jc w:val="center"/>
        </w:trPr>
        <w:tc>
          <w:tcPr>
            <w:tcW w:w="1384" w:type="dxa"/>
            <w:noWrap/>
            <w:vAlign w:val="bottom"/>
          </w:tcPr>
          <w:p w14:paraId="34C488BF" w14:textId="77777777" w:rsidR="00A504E2" w:rsidRPr="00C9254D" w:rsidRDefault="00A504E2" w:rsidP="00A504E2">
            <w:r w:rsidRPr="00C9254D">
              <w:t>Pig</w:t>
            </w:r>
          </w:p>
        </w:tc>
        <w:tc>
          <w:tcPr>
            <w:tcW w:w="1676" w:type="dxa"/>
            <w:noWrap/>
          </w:tcPr>
          <w:p w14:paraId="72BED5D5" w14:textId="39D237F9" w:rsidR="00A504E2" w:rsidRPr="00C9254D" w:rsidRDefault="002A20D7" w:rsidP="00A504E2">
            <w:r>
              <w:t>1</w:t>
            </w:r>
            <w:r w:rsidR="00A504E2" w:rsidRPr="00094A33">
              <w:t>.</w:t>
            </w:r>
            <w:r w:rsidR="00140986">
              <w:t>020</w:t>
            </w:r>
          </w:p>
        </w:tc>
        <w:tc>
          <w:tcPr>
            <w:tcW w:w="1301" w:type="dxa"/>
            <w:noWrap/>
          </w:tcPr>
          <w:p w14:paraId="1E1E5367" w14:textId="710102AF" w:rsidR="00A504E2" w:rsidRPr="00C9254D" w:rsidRDefault="00A504E2" w:rsidP="00A504E2">
            <w:r w:rsidRPr="00094A33">
              <w:t>0.290</w:t>
            </w:r>
          </w:p>
        </w:tc>
        <w:tc>
          <w:tcPr>
            <w:tcW w:w="1276" w:type="dxa"/>
            <w:noWrap/>
            <w:vAlign w:val="bottom"/>
          </w:tcPr>
          <w:p w14:paraId="0C72562F" w14:textId="50BA1795" w:rsidR="00A504E2" w:rsidRPr="000C3AD0" w:rsidRDefault="00A504E2" w:rsidP="00A504E2">
            <w:pPr>
              <w:rPr>
                <w:color w:val="515151" w:themeColor="text1"/>
              </w:rPr>
            </w:pPr>
            <w:r w:rsidRPr="000C3AD0">
              <w:rPr>
                <w:rFonts w:ascii="Calibri" w:hAnsi="Calibri" w:cs="Calibri"/>
                <w:color w:val="515151" w:themeColor="text1"/>
                <w:sz w:val="22"/>
                <w:szCs w:val="22"/>
              </w:rPr>
              <w:t>1</w:t>
            </w:r>
            <w:r w:rsidR="00CD04E1">
              <w:rPr>
                <w:rFonts w:ascii="Calibri" w:hAnsi="Calibri" w:cs="Calibri"/>
                <w:color w:val="515151" w:themeColor="text1"/>
                <w:sz w:val="22"/>
                <w:szCs w:val="22"/>
              </w:rPr>
              <w:t>6.282</w:t>
            </w:r>
            <w:r w:rsidRPr="000C3AD0">
              <w:rPr>
                <w:rFonts w:ascii="Calibri" w:hAnsi="Calibri" w:cs="Calibri"/>
                <w:color w:val="515151" w:themeColor="text1"/>
                <w:sz w:val="22"/>
                <w:szCs w:val="22"/>
              </w:rPr>
              <w:t>%</w:t>
            </w:r>
          </w:p>
        </w:tc>
        <w:tc>
          <w:tcPr>
            <w:tcW w:w="1417" w:type="dxa"/>
            <w:vAlign w:val="bottom"/>
          </w:tcPr>
          <w:p w14:paraId="196112A8" w14:textId="4BED3881" w:rsidR="00A504E2" w:rsidRPr="000C3AD0" w:rsidRDefault="00A504E2" w:rsidP="00A504E2">
            <w:pPr>
              <w:rPr>
                <w:color w:val="515151" w:themeColor="text1"/>
              </w:rPr>
            </w:pPr>
            <w:r w:rsidRPr="000C3AD0">
              <w:rPr>
                <w:rFonts w:ascii="Calibri" w:hAnsi="Calibri" w:cs="Calibri"/>
                <w:color w:val="515151" w:themeColor="text1"/>
                <w:sz w:val="22"/>
                <w:szCs w:val="22"/>
              </w:rPr>
              <w:t>0.670</w:t>
            </w:r>
          </w:p>
        </w:tc>
        <w:tc>
          <w:tcPr>
            <w:tcW w:w="1843" w:type="dxa"/>
            <w:noWrap/>
            <w:vAlign w:val="bottom"/>
          </w:tcPr>
          <w:p w14:paraId="3C1578BE" w14:textId="20E33F8E" w:rsidR="00A504E2" w:rsidRPr="00C9254D" w:rsidRDefault="002A388B" w:rsidP="00A504E2">
            <w:pPr>
              <w:rPr>
                <w:color w:val="000000"/>
              </w:rPr>
            </w:pPr>
            <w:r>
              <w:rPr>
                <w:rFonts w:ascii="Calibri" w:hAnsi="Calibri" w:cs="Calibri"/>
                <w:b/>
                <w:bCs/>
                <w:color w:val="FA7D00"/>
                <w:sz w:val="22"/>
                <w:szCs w:val="22"/>
              </w:rPr>
              <w:t>11</w:t>
            </w:r>
            <w:r w:rsidR="00A504E2">
              <w:rPr>
                <w:rFonts w:ascii="Calibri" w:hAnsi="Calibri" w:cs="Calibri"/>
                <w:b/>
                <w:bCs/>
                <w:color w:val="FA7D00"/>
                <w:sz w:val="22"/>
                <w:szCs w:val="22"/>
              </w:rPr>
              <w:t>.</w:t>
            </w:r>
            <w:r w:rsidR="00F77667">
              <w:rPr>
                <w:rFonts w:ascii="Calibri" w:hAnsi="Calibri" w:cs="Calibri"/>
                <w:b/>
                <w:bCs/>
                <w:color w:val="FA7D00"/>
                <w:sz w:val="22"/>
                <w:szCs w:val="22"/>
              </w:rPr>
              <w:t>777</w:t>
            </w:r>
          </w:p>
        </w:tc>
      </w:tr>
      <w:tr w:rsidR="00A504E2" w:rsidRPr="00C9254D" w14:paraId="2384FDC6" w14:textId="77777777" w:rsidTr="00E47F39">
        <w:trPr>
          <w:trHeight w:val="300"/>
          <w:jc w:val="center"/>
        </w:trPr>
        <w:tc>
          <w:tcPr>
            <w:tcW w:w="1384" w:type="dxa"/>
            <w:noWrap/>
            <w:vAlign w:val="bottom"/>
          </w:tcPr>
          <w:p w14:paraId="2B87BE2C" w14:textId="77777777" w:rsidR="00A504E2" w:rsidRPr="00C9254D" w:rsidRDefault="00A504E2" w:rsidP="00A504E2">
            <w:r w:rsidRPr="00C9254D">
              <w:t>Buffalo</w:t>
            </w:r>
          </w:p>
        </w:tc>
        <w:tc>
          <w:tcPr>
            <w:tcW w:w="1676" w:type="dxa"/>
            <w:noWrap/>
          </w:tcPr>
          <w:p w14:paraId="119766AB" w14:textId="05505FBA" w:rsidR="00A504E2" w:rsidRPr="00C9254D" w:rsidRDefault="00A504E2" w:rsidP="00A504E2">
            <w:r w:rsidRPr="00094A33">
              <w:t>3.900</w:t>
            </w:r>
          </w:p>
        </w:tc>
        <w:tc>
          <w:tcPr>
            <w:tcW w:w="1301" w:type="dxa"/>
            <w:noWrap/>
          </w:tcPr>
          <w:p w14:paraId="784A68F0" w14:textId="624A470D" w:rsidR="00A504E2" w:rsidRPr="00C9254D" w:rsidRDefault="00A504E2" w:rsidP="00A504E2">
            <w:r w:rsidRPr="00094A33">
              <w:t>0.100</w:t>
            </w:r>
          </w:p>
        </w:tc>
        <w:tc>
          <w:tcPr>
            <w:tcW w:w="1276" w:type="dxa"/>
            <w:noWrap/>
            <w:vAlign w:val="bottom"/>
          </w:tcPr>
          <w:p w14:paraId="59A8AF94" w14:textId="490A00FA" w:rsidR="00A504E2" w:rsidRPr="000C3AD0" w:rsidRDefault="00A504E2" w:rsidP="00A504E2">
            <w:pPr>
              <w:rPr>
                <w:color w:val="515151" w:themeColor="text1"/>
              </w:rPr>
            </w:pPr>
            <w:r w:rsidRPr="000C3AD0">
              <w:rPr>
                <w:rFonts w:ascii="Calibri" w:hAnsi="Calibri" w:cs="Calibri"/>
                <w:color w:val="515151" w:themeColor="text1"/>
                <w:sz w:val="22"/>
                <w:szCs w:val="22"/>
              </w:rPr>
              <w:t>6.</w:t>
            </w:r>
            <w:r w:rsidR="00CD04E1">
              <w:rPr>
                <w:rFonts w:ascii="Calibri" w:hAnsi="Calibri" w:cs="Calibri"/>
                <w:color w:val="515151" w:themeColor="text1"/>
                <w:sz w:val="22"/>
                <w:szCs w:val="22"/>
              </w:rPr>
              <w:t>587</w:t>
            </w:r>
            <w:r w:rsidRPr="000C3AD0">
              <w:rPr>
                <w:rFonts w:ascii="Calibri" w:hAnsi="Calibri" w:cs="Calibri"/>
                <w:color w:val="515151" w:themeColor="text1"/>
                <w:sz w:val="22"/>
                <w:szCs w:val="22"/>
              </w:rPr>
              <w:t>%</w:t>
            </w:r>
          </w:p>
        </w:tc>
        <w:tc>
          <w:tcPr>
            <w:tcW w:w="1417" w:type="dxa"/>
            <w:vAlign w:val="bottom"/>
          </w:tcPr>
          <w:p w14:paraId="3764AC4A" w14:textId="68C2763E" w:rsidR="00A504E2" w:rsidRPr="000C3AD0" w:rsidRDefault="00A504E2" w:rsidP="00A504E2">
            <w:pPr>
              <w:rPr>
                <w:color w:val="515151" w:themeColor="text1"/>
              </w:rPr>
            </w:pPr>
            <w:r w:rsidRPr="000C3AD0">
              <w:rPr>
                <w:rFonts w:ascii="Calibri" w:hAnsi="Calibri" w:cs="Calibri"/>
                <w:color w:val="515151" w:themeColor="text1"/>
                <w:sz w:val="22"/>
                <w:szCs w:val="22"/>
              </w:rPr>
              <w:t>0.670</w:t>
            </w:r>
          </w:p>
        </w:tc>
        <w:tc>
          <w:tcPr>
            <w:tcW w:w="1843" w:type="dxa"/>
            <w:noWrap/>
            <w:vAlign w:val="bottom"/>
          </w:tcPr>
          <w:p w14:paraId="2C325F76" w14:textId="31A2787D" w:rsidR="00A504E2" w:rsidRPr="00C9254D" w:rsidRDefault="00F77667" w:rsidP="00A504E2">
            <w:pPr>
              <w:rPr>
                <w:color w:val="000000"/>
              </w:rPr>
            </w:pPr>
            <w:r>
              <w:rPr>
                <w:rFonts w:ascii="Calibri" w:hAnsi="Calibri" w:cs="Calibri"/>
                <w:b/>
                <w:bCs/>
                <w:color w:val="FA7D00"/>
                <w:sz w:val="22"/>
                <w:szCs w:val="22"/>
              </w:rPr>
              <w:t>6</w:t>
            </w:r>
            <w:r w:rsidR="00A504E2">
              <w:rPr>
                <w:rFonts w:ascii="Calibri" w:hAnsi="Calibri" w:cs="Calibri"/>
                <w:b/>
                <w:bCs/>
                <w:color w:val="FA7D00"/>
                <w:sz w:val="22"/>
                <w:szCs w:val="22"/>
              </w:rPr>
              <w:t>.</w:t>
            </w:r>
            <w:r>
              <w:rPr>
                <w:rFonts w:ascii="Calibri" w:hAnsi="Calibri" w:cs="Calibri"/>
                <w:b/>
                <w:bCs/>
                <w:color w:val="FA7D00"/>
                <w:sz w:val="22"/>
                <w:szCs w:val="22"/>
              </w:rPr>
              <w:t>282</w:t>
            </w:r>
          </w:p>
        </w:tc>
      </w:tr>
    </w:tbl>
    <w:p w14:paraId="4008487B" w14:textId="77777777" w:rsidR="00024764" w:rsidRPr="00C9254D" w:rsidRDefault="00024764" w:rsidP="00024764"/>
    <w:p w14:paraId="18D16F54" w14:textId="77777777" w:rsidR="00024764" w:rsidRPr="00C9254D" w:rsidRDefault="00024764" w:rsidP="00024764">
      <w:r w:rsidRPr="00C9254D">
        <w:t>The project emissions are then the multiplication of the EF</w:t>
      </w:r>
      <w:r w:rsidRPr="00C9254D">
        <w:rPr>
          <w:vertAlign w:val="subscript"/>
        </w:rPr>
        <w:t>AWMS</w:t>
      </w:r>
      <w:r w:rsidRPr="00C9254D">
        <w:t xml:space="preserve"> with the physical leakage emissions and the stove efficiency, see section D for the default values. The physical leakage estimate was obtained from the survey as determined per section D.2. </w:t>
      </w:r>
    </w:p>
    <w:p w14:paraId="35A8986C" w14:textId="77777777" w:rsidR="00024764" w:rsidRPr="00C9254D" w:rsidRDefault="00024764" w:rsidP="00024764"/>
    <w:p w14:paraId="1FEC35D6" w14:textId="30FD680B" w:rsidR="00024764" w:rsidRDefault="00024764" w:rsidP="00024764">
      <w:r w:rsidRPr="00C9254D">
        <w:t>In total 1</w:t>
      </w:r>
      <w:r w:rsidR="00B05B86">
        <w:t>2</w:t>
      </w:r>
      <w:r w:rsidRPr="00C9254D">
        <w:t xml:space="preserve"> households out of </w:t>
      </w:r>
      <w:r w:rsidR="00783608">
        <w:t>3</w:t>
      </w:r>
      <w:r w:rsidR="00996118">
        <w:t>20</w:t>
      </w:r>
      <w:r w:rsidRPr="00C9254D">
        <w:t xml:space="preserve"> suspected </w:t>
      </w:r>
      <w:proofErr w:type="gramStart"/>
      <w:r w:rsidRPr="00C9254D">
        <w:t>leakage</w:t>
      </w:r>
      <w:proofErr w:type="gramEnd"/>
      <w:r w:rsidRPr="00C9254D">
        <w:t>, the percentage with a leaking plant is then 1</w:t>
      </w:r>
      <w:r w:rsidR="00996118">
        <w:t>2</w:t>
      </w:r>
      <w:r w:rsidRPr="00C9254D">
        <w:t>/</w:t>
      </w:r>
      <w:r w:rsidR="00783608">
        <w:t>3</w:t>
      </w:r>
      <w:r w:rsidR="00996118">
        <w:t>20</w:t>
      </w:r>
      <w:r w:rsidRPr="00C9254D">
        <w:t xml:space="preserve"> = </w:t>
      </w:r>
      <w:r w:rsidR="005735E2">
        <w:t>4</w:t>
      </w:r>
      <w:r w:rsidRPr="00C9254D">
        <w:t xml:space="preserve">%. PL was then determined as </w:t>
      </w:r>
      <w:r w:rsidR="005735E2">
        <w:t>4</w:t>
      </w:r>
      <w:r w:rsidRPr="00C9254D">
        <w:t>% * 10% = 0.</w:t>
      </w:r>
      <w:r w:rsidR="005735E2">
        <w:t>4</w:t>
      </w:r>
      <w:r w:rsidRPr="00C9254D">
        <w:t>%.</w:t>
      </w:r>
      <w:r>
        <w:t xml:space="preserve"> </w:t>
      </w:r>
    </w:p>
    <w:p w14:paraId="43DA1AF9" w14:textId="77777777" w:rsidR="00024764" w:rsidRDefault="00024764" w:rsidP="00024764"/>
    <w:p w14:paraId="2149A032" w14:textId="77777777" w:rsidR="00024764" w:rsidRPr="00C9254D" w:rsidRDefault="00024764" w:rsidP="00024764">
      <w:r w:rsidRPr="008213FC">
        <w:t xml:space="preserve">In the next table the </w:t>
      </w:r>
      <w:r>
        <w:t xml:space="preserve">calculated </w:t>
      </w:r>
      <w:r w:rsidRPr="008213FC">
        <w:t>physical leakage emissions from the biogas plant</w:t>
      </w:r>
      <w:r>
        <w:t xml:space="preserve"> and the stoves</w:t>
      </w:r>
      <w:r w:rsidRPr="008213FC">
        <w:t xml:space="preserve"> are shown:</w:t>
      </w:r>
    </w:p>
    <w:p w14:paraId="20935A8F" w14:textId="48577B07" w:rsidR="00024764" w:rsidRPr="00FE30F4" w:rsidRDefault="00024764" w:rsidP="00024764">
      <w:pPr>
        <w:pStyle w:val="Caption"/>
        <w:jc w:val="center"/>
      </w:pPr>
      <w:r w:rsidRPr="007621DE">
        <w:t xml:space="preserve">Table </w:t>
      </w:r>
      <w:fldSimple w:instr=" SEQ Table \* ARABIC ">
        <w:r w:rsidR="0056681D">
          <w:rPr>
            <w:noProof/>
          </w:rPr>
          <w:t>17</w:t>
        </w:r>
      </w:fldSimple>
      <w:r w:rsidRPr="007621DE">
        <w:t>: Physical leakage emission from biodigester</w:t>
      </w:r>
      <w:r w:rsidR="00EA2C83">
        <w:rPr>
          <w:rStyle w:val="FootnoteReference"/>
        </w:rPr>
        <w:footnoteReference w:id="30"/>
      </w:r>
    </w:p>
    <w:tbl>
      <w:tblPr>
        <w:tblW w:w="5656"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836"/>
        <w:gridCol w:w="1836"/>
        <w:gridCol w:w="1984"/>
      </w:tblGrid>
      <w:tr w:rsidR="00024764" w:rsidRPr="00FE30F4" w14:paraId="5D6493B7" w14:textId="77777777" w:rsidTr="009642CA">
        <w:trPr>
          <w:trHeight w:val="300"/>
          <w:jc w:val="center"/>
        </w:trPr>
        <w:tc>
          <w:tcPr>
            <w:tcW w:w="1836" w:type="dxa"/>
            <w:shd w:val="clear" w:color="auto" w:fill="D9D9D9" w:themeFill="background1" w:themeFillShade="D9"/>
            <w:noWrap/>
            <w:vAlign w:val="center"/>
          </w:tcPr>
          <w:p w14:paraId="5005E2DC" w14:textId="77777777" w:rsidR="00024764" w:rsidRPr="002A2377" w:rsidRDefault="00024764" w:rsidP="009642CA">
            <w:pPr>
              <w:rPr>
                <w:lang w:eastAsia="nl-BE"/>
              </w:rPr>
            </w:pPr>
            <w:r w:rsidRPr="002A2377">
              <w:rPr>
                <w:lang w:eastAsia="nl-BE"/>
              </w:rPr>
              <w:t>Animal</w:t>
            </w:r>
          </w:p>
        </w:tc>
        <w:tc>
          <w:tcPr>
            <w:tcW w:w="1836" w:type="dxa"/>
            <w:shd w:val="clear" w:color="auto" w:fill="D9D9D9" w:themeFill="background1" w:themeFillShade="D9"/>
            <w:noWrap/>
            <w:vAlign w:val="center"/>
          </w:tcPr>
          <w:p w14:paraId="0CDCF3A2" w14:textId="77777777" w:rsidR="00024764" w:rsidRPr="002A2377" w:rsidRDefault="00024764" w:rsidP="009642CA">
            <w:pPr>
              <w:rPr>
                <w:vertAlign w:val="subscript"/>
                <w:lang w:eastAsia="nl-BE"/>
              </w:rPr>
            </w:pPr>
            <w:r w:rsidRPr="002A2377">
              <w:rPr>
                <w:lang w:eastAsia="nl-BE"/>
              </w:rPr>
              <w:t>PL_</w:t>
            </w:r>
            <w:r>
              <w:rPr>
                <w:vertAlign w:val="subscript"/>
                <w:lang w:eastAsia="nl-BE"/>
              </w:rPr>
              <w:t>AWMS</w:t>
            </w:r>
          </w:p>
          <w:p w14:paraId="137B3BEF" w14:textId="77777777" w:rsidR="00024764" w:rsidRPr="002A2377" w:rsidRDefault="00024764" w:rsidP="009642CA">
            <w:pPr>
              <w:rPr>
                <w:lang w:eastAsia="nl-BE"/>
              </w:rPr>
            </w:pPr>
            <w:r w:rsidRPr="002A2377">
              <w:rPr>
                <w:lang w:eastAsia="nl-BE"/>
              </w:rPr>
              <w:t>(</w:t>
            </w:r>
            <w:r>
              <w:rPr>
                <w:lang w:eastAsia="nl-BE"/>
              </w:rPr>
              <w:t>t</w:t>
            </w:r>
            <w:r w:rsidRPr="002A2377">
              <w:rPr>
                <w:lang w:eastAsia="nl-BE"/>
              </w:rPr>
              <w:t>C</w:t>
            </w:r>
            <w:r>
              <w:rPr>
                <w:lang w:eastAsia="nl-BE"/>
              </w:rPr>
              <w:t>O</w:t>
            </w:r>
            <w:r w:rsidRPr="0017312E">
              <w:rPr>
                <w:vertAlign w:val="subscript"/>
                <w:lang w:eastAsia="nl-BE"/>
              </w:rPr>
              <w:t>2</w:t>
            </w:r>
            <w:r w:rsidRPr="002A2377">
              <w:rPr>
                <w:lang w:eastAsia="nl-BE"/>
              </w:rPr>
              <w:t>/year)</w:t>
            </w:r>
          </w:p>
        </w:tc>
        <w:tc>
          <w:tcPr>
            <w:tcW w:w="1984" w:type="dxa"/>
            <w:shd w:val="clear" w:color="auto" w:fill="D9D9D9" w:themeFill="background1" w:themeFillShade="D9"/>
            <w:noWrap/>
            <w:vAlign w:val="center"/>
          </w:tcPr>
          <w:p w14:paraId="79B70E7F" w14:textId="77777777" w:rsidR="00024764" w:rsidRPr="002A2377" w:rsidRDefault="00024764" w:rsidP="009642CA">
            <w:pPr>
              <w:rPr>
                <w:lang w:eastAsia="nl-BE"/>
              </w:rPr>
            </w:pPr>
            <w:proofErr w:type="spellStart"/>
            <w:r w:rsidRPr="002A2377">
              <w:rPr>
                <w:lang w:eastAsia="nl-BE"/>
              </w:rPr>
              <w:t>PL</w:t>
            </w:r>
            <w:r w:rsidRPr="002A2377">
              <w:rPr>
                <w:vertAlign w:val="subscript"/>
                <w:lang w:eastAsia="nl-BE"/>
              </w:rPr>
              <w:t>stove</w:t>
            </w:r>
            <w:proofErr w:type="spellEnd"/>
          </w:p>
          <w:p w14:paraId="7EB413B2" w14:textId="77777777" w:rsidR="00024764" w:rsidRPr="002A2377" w:rsidRDefault="00024764" w:rsidP="009642CA">
            <w:pPr>
              <w:rPr>
                <w:lang w:eastAsia="nl-BE"/>
              </w:rPr>
            </w:pPr>
            <w:r w:rsidRPr="002A2377">
              <w:rPr>
                <w:lang w:eastAsia="nl-BE"/>
              </w:rPr>
              <w:t>(</w:t>
            </w:r>
            <w:r>
              <w:rPr>
                <w:lang w:eastAsia="nl-BE"/>
              </w:rPr>
              <w:t>t</w:t>
            </w:r>
            <w:r w:rsidRPr="002A2377">
              <w:rPr>
                <w:lang w:eastAsia="nl-BE"/>
              </w:rPr>
              <w:t>C</w:t>
            </w:r>
            <w:r>
              <w:rPr>
                <w:lang w:eastAsia="nl-BE"/>
              </w:rPr>
              <w:t>O</w:t>
            </w:r>
            <w:r w:rsidRPr="0017312E">
              <w:rPr>
                <w:vertAlign w:val="subscript"/>
                <w:lang w:eastAsia="nl-BE"/>
              </w:rPr>
              <w:t>2</w:t>
            </w:r>
            <w:r w:rsidRPr="002A2377">
              <w:rPr>
                <w:lang w:eastAsia="nl-BE"/>
              </w:rPr>
              <w:t>/year)</w:t>
            </w:r>
          </w:p>
        </w:tc>
      </w:tr>
      <w:tr w:rsidR="00F10B5B" w:rsidRPr="00FE30F4" w14:paraId="07B9FA69" w14:textId="77777777" w:rsidTr="009642CA">
        <w:trPr>
          <w:trHeight w:val="300"/>
          <w:jc w:val="center"/>
        </w:trPr>
        <w:tc>
          <w:tcPr>
            <w:tcW w:w="1836" w:type="dxa"/>
            <w:noWrap/>
            <w:vAlign w:val="center"/>
          </w:tcPr>
          <w:p w14:paraId="7683BDA7" w14:textId="77777777" w:rsidR="00F10B5B" w:rsidRPr="002A2377" w:rsidRDefault="00F10B5B" w:rsidP="00F10B5B">
            <w:pPr>
              <w:rPr>
                <w:lang w:eastAsia="nl-BE"/>
              </w:rPr>
            </w:pPr>
            <w:r w:rsidRPr="002A2377">
              <w:rPr>
                <w:lang w:eastAsia="nl-BE"/>
              </w:rPr>
              <w:t>Total</w:t>
            </w:r>
          </w:p>
        </w:tc>
        <w:tc>
          <w:tcPr>
            <w:tcW w:w="1836" w:type="dxa"/>
            <w:noWrap/>
            <w:vAlign w:val="bottom"/>
          </w:tcPr>
          <w:p w14:paraId="370F9845" w14:textId="3A2698A2" w:rsidR="00F10B5B" w:rsidRPr="00F10B5B" w:rsidRDefault="00F10B5B" w:rsidP="00F10B5B">
            <w:pPr>
              <w:rPr>
                <w:color w:val="000000"/>
              </w:rPr>
            </w:pPr>
            <w:r w:rsidRPr="00F10B5B">
              <w:rPr>
                <w:rFonts w:ascii="Calibri" w:hAnsi="Calibri" w:cs="Calibri"/>
                <w:color w:val="000000"/>
                <w:sz w:val="22"/>
                <w:szCs w:val="22"/>
              </w:rPr>
              <w:t>0.</w:t>
            </w:r>
            <w:r w:rsidR="00532015">
              <w:rPr>
                <w:rFonts w:ascii="Calibri" w:hAnsi="Calibri" w:cs="Calibri"/>
                <w:color w:val="000000"/>
                <w:sz w:val="22"/>
                <w:szCs w:val="22"/>
              </w:rPr>
              <w:t>0</w:t>
            </w:r>
            <w:r w:rsidR="00E05373">
              <w:rPr>
                <w:rFonts w:ascii="Calibri" w:hAnsi="Calibri" w:cs="Calibri"/>
                <w:color w:val="000000"/>
                <w:sz w:val="22"/>
                <w:szCs w:val="22"/>
              </w:rPr>
              <w:t>0</w:t>
            </w:r>
            <w:r w:rsidR="00B07143">
              <w:rPr>
                <w:rFonts w:ascii="Calibri" w:hAnsi="Calibri" w:cs="Calibri"/>
                <w:color w:val="000000"/>
                <w:sz w:val="22"/>
                <w:szCs w:val="22"/>
              </w:rPr>
              <w:t>38</w:t>
            </w:r>
          </w:p>
        </w:tc>
        <w:tc>
          <w:tcPr>
            <w:tcW w:w="1984" w:type="dxa"/>
            <w:noWrap/>
            <w:vAlign w:val="bottom"/>
          </w:tcPr>
          <w:p w14:paraId="6C51586B" w14:textId="75BA4488" w:rsidR="00F10B5B" w:rsidRPr="00F10B5B" w:rsidRDefault="00F10B5B" w:rsidP="00F10B5B">
            <w:pPr>
              <w:rPr>
                <w:color w:val="000000"/>
              </w:rPr>
            </w:pPr>
            <w:r w:rsidRPr="00F10B5B">
              <w:rPr>
                <w:rFonts w:ascii="Calibri" w:hAnsi="Calibri" w:cs="Calibri"/>
                <w:color w:val="000000"/>
                <w:sz w:val="22"/>
                <w:szCs w:val="22"/>
              </w:rPr>
              <w:t>0.</w:t>
            </w:r>
            <w:r w:rsidR="00532015" w:rsidRPr="00F10B5B">
              <w:rPr>
                <w:rFonts w:ascii="Calibri" w:hAnsi="Calibri" w:cs="Calibri"/>
                <w:color w:val="000000"/>
                <w:sz w:val="22"/>
                <w:szCs w:val="22"/>
              </w:rPr>
              <w:t>0</w:t>
            </w:r>
            <w:r w:rsidR="008C5715">
              <w:rPr>
                <w:rFonts w:ascii="Calibri" w:hAnsi="Calibri" w:cs="Calibri"/>
                <w:color w:val="000000"/>
                <w:sz w:val="22"/>
                <w:szCs w:val="22"/>
              </w:rPr>
              <w:t>0</w:t>
            </w:r>
            <w:r w:rsidR="00532015">
              <w:rPr>
                <w:rFonts w:ascii="Calibri" w:hAnsi="Calibri" w:cs="Calibri"/>
                <w:color w:val="000000"/>
                <w:sz w:val="22"/>
                <w:szCs w:val="22"/>
              </w:rPr>
              <w:t>0</w:t>
            </w:r>
            <w:r w:rsidR="00C473CA">
              <w:rPr>
                <w:rFonts w:ascii="Calibri" w:hAnsi="Calibri" w:cs="Calibri"/>
                <w:color w:val="000000"/>
                <w:sz w:val="22"/>
                <w:szCs w:val="22"/>
              </w:rPr>
              <w:t>0</w:t>
            </w:r>
            <w:r w:rsidR="00B07143">
              <w:rPr>
                <w:rFonts w:ascii="Calibri" w:hAnsi="Calibri" w:cs="Calibri"/>
                <w:color w:val="000000"/>
                <w:sz w:val="22"/>
                <w:szCs w:val="22"/>
              </w:rPr>
              <w:t>2</w:t>
            </w:r>
          </w:p>
        </w:tc>
      </w:tr>
    </w:tbl>
    <w:p w14:paraId="4B540AB5" w14:textId="77777777" w:rsidR="00024764" w:rsidRDefault="00024764" w:rsidP="00024764"/>
    <w:p w14:paraId="722B94C6" w14:textId="77777777" w:rsidR="00024764" w:rsidRPr="00C47250" w:rsidRDefault="00024764" w:rsidP="00024764">
      <w:pPr>
        <w:rPr>
          <w:b/>
          <w:bCs/>
          <w:u w:val="single"/>
        </w:rPr>
      </w:pPr>
      <w:r w:rsidRPr="00C47250">
        <w:rPr>
          <w:b/>
          <w:bCs/>
          <w:u w:val="single"/>
        </w:rPr>
        <w:t>Other leakage sources:</w:t>
      </w:r>
    </w:p>
    <w:p w14:paraId="0CF753AA" w14:textId="728FD20F" w:rsidR="00024764" w:rsidRDefault="00024764" w:rsidP="00B54688">
      <w:pPr>
        <w:jc w:val="both"/>
      </w:pPr>
      <w:r w:rsidRPr="00A56576">
        <w:t xml:space="preserve">Practically all household keep their baseline stove, </w:t>
      </w:r>
      <w:r w:rsidR="00BD41DC">
        <w:t>3</w:t>
      </w:r>
      <w:r w:rsidR="00C93C05">
        <w:t>20</w:t>
      </w:r>
      <w:r w:rsidRPr="00A56576">
        <w:t xml:space="preserve"> out of </w:t>
      </w:r>
      <w:r w:rsidR="00BD41DC">
        <w:t>3</w:t>
      </w:r>
      <w:r w:rsidR="005C46EF">
        <w:t>20</w:t>
      </w:r>
      <w:r w:rsidRPr="00A56576">
        <w:t xml:space="preserve">, which is logical as the amount of biogas produced is fixed while the thermal energy requirement varies </w:t>
      </w:r>
      <w:r w:rsidR="00A0540B">
        <w:t>with</w:t>
      </w:r>
      <w:r w:rsidRPr="00A56576">
        <w:t xml:space="preserve"> the number of eaters and </w:t>
      </w:r>
      <w:r w:rsidR="00A0540B">
        <w:t xml:space="preserve">type of </w:t>
      </w:r>
      <w:r w:rsidRPr="00A56576">
        <w:t xml:space="preserve">dishes cooked (see the ER spreadsheet sheet </w:t>
      </w:r>
      <w:proofErr w:type="spellStart"/>
      <w:r w:rsidRPr="00A56576">
        <w:t>ER_fuel</w:t>
      </w:r>
      <w:proofErr w:type="spellEnd"/>
      <w:r w:rsidRPr="00A56576">
        <w:t xml:space="preserve"> </w:t>
      </w:r>
      <w:r w:rsidR="00704284">
        <w:t xml:space="preserve">cell </w:t>
      </w:r>
      <w:r w:rsidR="00A0540B">
        <w:t>k16</w:t>
      </w:r>
      <w:r w:rsidR="00704284">
        <w:t>:</w:t>
      </w:r>
      <w:r w:rsidR="00A0540B">
        <w:t>17</w:t>
      </w:r>
      <w:r w:rsidR="00704284">
        <w:t xml:space="preserve"> </w:t>
      </w:r>
      <w:r w:rsidRPr="00A56576">
        <w:t>for the data).</w:t>
      </w:r>
    </w:p>
    <w:p w14:paraId="73A2591A" w14:textId="77777777" w:rsidR="00024764" w:rsidRPr="00A56576" w:rsidRDefault="00024764" w:rsidP="00024764"/>
    <w:p w14:paraId="36412871" w14:textId="4CD7FB09" w:rsidR="00024764" w:rsidRDefault="00024764" w:rsidP="00B54688">
      <w:pPr>
        <w:jc w:val="both"/>
      </w:pPr>
      <w:r w:rsidRPr="00A56576">
        <w:t xml:space="preserve">In conclusion, most household keep their baseline stove for logical reasons. </w:t>
      </w:r>
      <w:r>
        <w:t>This result supports the PDD argument that leakage is negligible and can be ignored in this CPIII as it was in CPI and CPII</w:t>
      </w:r>
      <w:r w:rsidR="006A1708">
        <w:t>.</w:t>
      </w:r>
    </w:p>
    <w:p w14:paraId="1C9DE6E9" w14:textId="28E47D64" w:rsidR="00621386" w:rsidRDefault="00621386" w:rsidP="00024764"/>
    <w:p w14:paraId="3A1F2497" w14:textId="14C6718C" w:rsidR="00B50CE9" w:rsidRPr="003B1DEE" w:rsidRDefault="00B50CE9" w:rsidP="00B54688">
      <w:pPr>
        <w:spacing w:line="276" w:lineRule="auto"/>
        <w:jc w:val="both"/>
      </w:pPr>
      <w:r>
        <w:t xml:space="preserve">The leakage emissions are then, after adjustment with the usage rate and by multiplying with the number of units installed </w:t>
      </w:r>
      <w:r w:rsidR="00E84FA0">
        <w:t>54</w:t>
      </w:r>
      <w:r>
        <w:t xml:space="preserve"> tCO2</w:t>
      </w:r>
      <w:r>
        <w:rPr>
          <w:rStyle w:val="FootnoteReference"/>
        </w:rPr>
        <w:footnoteReference w:id="31"/>
      </w:r>
      <w:r w:rsidR="00D71A7A">
        <w:t>.</w:t>
      </w:r>
    </w:p>
    <w:p w14:paraId="373D5E5A" w14:textId="77777777" w:rsidR="00B50CE9" w:rsidRDefault="00B50CE9" w:rsidP="00024764"/>
    <w:p w14:paraId="7873AF36" w14:textId="77777777" w:rsidR="00816579" w:rsidRPr="001B6467" w:rsidRDefault="00816579">
      <w:pPr>
        <w:pStyle w:val="SectionList"/>
      </w:pPr>
      <w:bookmarkStart w:id="95" w:name="_Toc40953319"/>
      <w:bookmarkStart w:id="96" w:name="_Toc40953601"/>
      <w:bookmarkStart w:id="97" w:name="_Toc40962783"/>
      <w:bookmarkStart w:id="98" w:name="_Ref315873988"/>
      <w:bookmarkStart w:id="99" w:name="_Toc40962784"/>
      <w:bookmarkEnd w:id="95"/>
      <w:bookmarkEnd w:id="96"/>
      <w:bookmarkEnd w:id="97"/>
      <w:r w:rsidRPr="002669DA">
        <w:t xml:space="preserve">Calculation of </w:t>
      </w:r>
      <w:bookmarkEnd w:id="98"/>
      <w:r w:rsidRPr="002669DA">
        <w:t>net benefits or direct calculation for each SDG Impact</w:t>
      </w:r>
      <w:bookmarkStart w:id="100" w:name="_Toc40962785"/>
      <w:bookmarkEnd w:id="99"/>
      <w:bookmarkEnd w:id="100"/>
    </w:p>
    <w:p w14:paraId="0915AF63" w14:textId="77777777" w:rsidR="00816579" w:rsidRPr="001B6467" w:rsidRDefault="00816579" w:rsidP="009026D0">
      <w:pPr>
        <w:spacing w:line="276" w:lineRule="auto"/>
      </w:pPr>
    </w:p>
    <w:tbl>
      <w:tblPr>
        <w:tblStyle w:val="GSTableBoldline-heightcondensed"/>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57" w:type="dxa"/>
          <w:left w:w="57" w:type="dxa"/>
        </w:tblCellMar>
        <w:tblLook w:val="06A0" w:firstRow="1" w:lastRow="0" w:firstColumn="1" w:lastColumn="0" w:noHBand="1" w:noVBand="1"/>
      </w:tblPr>
      <w:tblGrid>
        <w:gridCol w:w="535"/>
        <w:gridCol w:w="5490"/>
        <w:gridCol w:w="1351"/>
        <w:gridCol w:w="1080"/>
        <w:gridCol w:w="1166"/>
      </w:tblGrid>
      <w:tr w:rsidR="00026BD1" w:rsidRPr="001673A1" w14:paraId="72CAEDEA" w14:textId="77777777" w:rsidTr="00A26003">
        <w:trPr>
          <w:cnfStyle w:val="100000000000" w:firstRow="1" w:lastRow="0" w:firstColumn="0" w:lastColumn="0" w:oddVBand="0" w:evenVBand="0" w:oddHBand="0" w:evenHBand="0" w:firstRowFirstColumn="0" w:firstRowLastColumn="0" w:lastRowFirstColumn="0" w:lastRowLastColumn="0"/>
          <w:trHeight w:val="658"/>
        </w:trPr>
        <w:tc>
          <w:tcPr>
            <w:tcW w:w="0" w:type="pct"/>
            <w:vAlign w:val="top"/>
          </w:tcPr>
          <w:p w14:paraId="1FF62AAE" w14:textId="77777777" w:rsidR="00816579" w:rsidRPr="004714F2" w:rsidDel="00B62773" w:rsidRDefault="00816579" w:rsidP="009026D0">
            <w:pPr>
              <w:spacing w:line="276" w:lineRule="auto"/>
              <w:rPr>
                <w:color w:val="FFFFFF" w:themeColor="background1"/>
              </w:rPr>
            </w:pPr>
            <w:r w:rsidRPr="004714F2">
              <w:rPr>
                <w:color w:val="FFFFFF" w:themeColor="background1"/>
              </w:rPr>
              <w:t>SDG</w:t>
            </w:r>
          </w:p>
        </w:tc>
        <w:tc>
          <w:tcPr>
            <w:tcW w:w="0" w:type="pct"/>
            <w:vAlign w:val="top"/>
          </w:tcPr>
          <w:p w14:paraId="41D01427" w14:textId="77777777" w:rsidR="00816579" w:rsidRPr="004714F2" w:rsidRDefault="00816579" w:rsidP="009026D0">
            <w:pPr>
              <w:spacing w:line="276" w:lineRule="auto"/>
              <w:rPr>
                <w:color w:val="FFFFFF" w:themeColor="background1"/>
              </w:rPr>
            </w:pPr>
            <w:r w:rsidRPr="004714F2">
              <w:rPr>
                <w:color w:val="FFFFFF" w:themeColor="background1"/>
              </w:rPr>
              <w:t>SDG Impact</w:t>
            </w:r>
          </w:p>
        </w:tc>
        <w:tc>
          <w:tcPr>
            <w:tcW w:w="0" w:type="pct"/>
            <w:vAlign w:val="top"/>
          </w:tcPr>
          <w:p w14:paraId="66A1E5D2" w14:textId="5193E865" w:rsidR="00816579" w:rsidRPr="004714F2" w:rsidRDefault="00816579" w:rsidP="009026D0">
            <w:pPr>
              <w:spacing w:line="276" w:lineRule="auto"/>
              <w:rPr>
                <w:rFonts w:asciiTheme="minorHAnsi" w:hAnsiTheme="minorHAnsi"/>
                <w:color w:val="FFFFFF" w:themeColor="background1"/>
              </w:rPr>
            </w:pPr>
            <w:r w:rsidRPr="004714F2">
              <w:rPr>
                <w:rFonts w:asciiTheme="minorHAnsi" w:hAnsiTheme="minorHAnsi"/>
                <w:color w:val="FFFFFF" w:themeColor="background1"/>
              </w:rPr>
              <w:t xml:space="preserve">Baseline </w:t>
            </w:r>
            <w:r w:rsidR="004714F2" w:rsidRPr="004714F2">
              <w:rPr>
                <w:rFonts w:asciiTheme="minorHAnsi" w:hAnsiTheme="minorHAnsi"/>
                <w:color w:val="FFFFFF" w:themeColor="background1"/>
              </w:rPr>
              <w:br/>
            </w:r>
            <w:r w:rsidRPr="004714F2">
              <w:rPr>
                <w:rFonts w:asciiTheme="minorHAnsi" w:hAnsiTheme="minorHAnsi"/>
                <w:color w:val="FFFFFF" w:themeColor="background1"/>
              </w:rPr>
              <w:t>estimate</w:t>
            </w:r>
          </w:p>
        </w:tc>
        <w:tc>
          <w:tcPr>
            <w:tcW w:w="561" w:type="pct"/>
            <w:vAlign w:val="top"/>
          </w:tcPr>
          <w:p w14:paraId="6BFA9855" w14:textId="324756D0" w:rsidR="00816579" w:rsidRPr="004714F2" w:rsidRDefault="00816579" w:rsidP="009026D0">
            <w:pPr>
              <w:spacing w:line="276" w:lineRule="auto"/>
              <w:rPr>
                <w:rFonts w:asciiTheme="minorHAnsi" w:hAnsiTheme="minorHAnsi"/>
                <w:color w:val="FFFFFF" w:themeColor="background1"/>
              </w:rPr>
            </w:pPr>
            <w:r w:rsidRPr="004714F2">
              <w:rPr>
                <w:rFonts w:asciiTheme="minorHAnsi" w:hAnsiTheme="minorHAnsi"/>
                <w:color w:val="FFFFFF" w:themeColor="background1"/>
              </w:rPr>
              <w:t xml:space="preserve">Project </w:t>
            </w:r>
            <w:r w:rsidR="004714F2" w:rsidRPr="004714F2">
              <w:rPr>
                <w:rFonts w:asciiTheme="minorHAnsi" w:hAnsiTheme="minorHAnsi"/>
                <w:color w:val="FFFFFF" w:themeColor="background1"/>
              </w:rPr>
              <w:br/>
            </w:r>
            <w:r w:rsidRPr="004714F2">
              <w:rPr>
                <w:rFonts w:asciiTheme="minorHAnsi" w:hAnsiTheme="minorHAnsi"/>
                <w:color w:val="FFFFFF" w:themeColor="background1"/>
              </w:rPr>
              <w:t>estimate</w:t>
            </w:r>
          </w:p>
        </w:tc>
        <w:tc>
          <w:tcPr>
            <w:tcW w:w="606" w:type="pct"/>
            <w:vAlign w:val="top"/>
          </w:tcPr>
          <w:p w14:paraId="07B2D611" w14:textId="75DA4785" w:rsidR="00816579" w:rsidRPr="004714F2" w:rsidRDefault="00816579" w:rsidP="009026D0">
            <w:pPr>
              <w:spacing w:line="276" w:lineRule="auto"/>
              <w:rPr>
                <w:rFonts w:asciiTheme="minorHAnsi" w:hAnsiTheme="minorHAnsi"/>
                <w:color w:val="FFFFFF" w:themeColor="background1"/>
              </w:rPr>
            </w:pPr>
            <w:r w:rsidRPr="004714F2">
              <w:rPr>
                <w:rFonts w:asciiTheme="minorHAnsi" w:hAnsiTheme="minorHAnsi"/>
                <w:color w:val="FFFFFF" w:themeColor="background1"/>
              </w:rPr>
              <w:t xml:space="preserve">Net </w:t>
            </w:r>
            <w:r w:rsidR="004714F2" w:rsidRPr="004714F2">
              <w:rPr>
                <w:rFonts w:asciiTheme="minorHAnsi" w:hAnsiTheme="minorHAnsi"/>
                <w:color w:val="FFFFFF" w:themeColor="background1"/>
              </w:rPr>
              <w:br/>
            </w:r>
            <w:r w:rsidRPr="004714F2">
              <w:rPr>
                <w:rFonts w:asciiTheme="minorHAnsi" w:hAnsiTheme="minorHAnsi"/>
                <w:color w:val="FFFFFF" w:themeColor="background1"/>
              </w:rPr>
              <w:t>benefit</w:t>
            </w:r>
          </w:p>
        </w:tc>
      </w:tr>
      <w:tr w:rsidR="00026BD1" w:rsidRPr="00995B19" w14:paraId="37C72D52" w14:textId="77777777" w:rsidTr="00026BD1">
        <w:trPr>
          <w:trHeight w:val="494"/>
        </w:trPr>
        <w:tc>
          <w:tcPr>
            <w:tcW w:w="278" w:type="pct"/>
          </w:tcPr>
          <w:p w14:paraId="6E161C7F" w14:textId="77777777" w:rsidR="00816579" w:rsidRPr="00995B19" w:rsidRDefault="00816579" w:rsidP="009026D0">
            <w:pPr>
              <w:spacing w:line="276" w:lineRule="auto"/>
            </w:pPr>
            <w:r w:rsidRPr="00995B19">
              <w:t>13</w:t>
            </w:r>
          </w:p>
        </w:tc>
        <w:tc>
          <w:tcPr>
            <w:tcW w:w="2853" w:type="pct"/>
          </w:tcPr>
          <w:p w14:paraId="615022F4" w14:textId="53302271" w:rsidR="00816579" w:rsidRPr="00995B19" w:rsidRDefault="007A1FA7" w:rsidP="009026D0">
            <w:pPr>
              <w:spacing w:line="276" w:lineRule="auto"/>
            </w:pPr>
            <w:r w:rsidRPr="00995B19">
              <w:t>Emission reductions</w:t>
            </w:r>
          </w:p>
        </w:tc>
        <w:tc>
          <w:tcPr>
            <w:tcW w:w="702" w:type="pct"/>
          </w:tcPr>
          <w:p w14:paraId="5A59DD5B" w14:textId="0F2F8FEC" w:rsidR="00816579" w:rsidRPr="00995B19" w:rsidRDefault="00013132" w:rsidP="009026D0">
            <w:pPr>
              <w:spacing w:line="276" w:lineRule="auto"/>
            </w:pPr>
            <w:r>
              <w:t>55,588</w:t>
            </w:r>
            <w:r w:rsidR="006C6753" w:rsidRPr="00995B19">
              <w:rPr>
                <w:rStyle w:val="FootnoteReference"/>
              </w:rPr>
              <w:footnoteReference w:id="32"/>
            </w:r>
          </w:p>
        </w:tc>
        <w:tc>
          <w:tcPr>
            <w:tcW w:w="561" w:type="pct"/>
          </w:tcPr>
          <w:p w14:paraId="448DC96B" w14:textId="3627FCCD" w:rsidR="00816579" w:rsidRPr="00995B19" w:rsidRDefault="00637303" w:rsidP="009026D0">
            <w:pPr>
              <w:spacing w:line="276" w:lineRule="auto"/>
            </w:pPr>
            <w:r>
              <w:t>3,795</w:t>
            </w:r>
            <w:r w:rsidR="00FE17B3" w:rsidRPr="00995B19">
              <w:rPr>
                <w:rStyle w:val="FootnoteReference"/>
              </w:rPr>
              <w:footnoteReference w:id="33"/>
            </w:r>
          </w:p>
        </w:tc>
        <w:tc>
          <w:tcPr>
            <w:tcW w:w="606" w:type="pct"/>
          </w:tcPr>
          <w:p w14:paraId="0E74F427" w14:textId="371A03DD" w:rsidR="00816579" w:rsidRPr="00995B19" w:rsidRDefault="00637303" w:rsidP="009026D0">
            <w:pPr>
              <w:spacing w:line="276" w:lineRule="auto"/>
            </w:pPr>
            <w:r>
              <w:t>51,739</w:t>
            </w:r>
          </w:p>
        </w:tc>
      </w:tr>
      <w:tr w:rsidR="00026BD1" w:rsidRPr="00995B19" w14:paraId="50CB1AFA" w14:textId="77777777" w:rsidTr="00026BD1">
        <w:trPr>
          <w:trHeight w:val="494"/>
        </w:trPr>
        <w:tc>
          <w:tcPr>
            <w:tcW w:w="278" w:type="pct"/>
          </w:tcPr>
          <w:p w14:paraId="6F22829F" w14:textId="7476AAE3" w:rsidR="00374760" w:rsidRPr="00995B19" w:rsidDel="00B62773" w:rsidRDefault="00374760" w:rsidP="00374760">
            <w:pPr>
              <w:spacing w:line="276" w:lineRule="auto"/>
            </w:pPr>
            <w:r w:rsidRPr="00995B19">
              <w:t>2</w:t>
            </w:r>
          </w:p>
        </w:tc>
        <w:tc>
          <w:tcPr>
            <w:tcW w:w="2853" w:type="pct"/>
            <w:vAlign w:val="top"/>
          </w:tcPr>
          <w:p w14:paraId="19F9F3D1" w14:textId="30CEBAFD" w:rsidR="00374760" w:rsidRPr="00995B19" w:rsidRDefault="00374760" w:rsidP="00374760">
            <w:pPr>
              <w:spacing w:line="276" w:lineRule="auto"/>
            </w:pPr>
            <w:r w:rsidRPr="00995B19">
              <w:t xml:space="preserve">Hectares </w:t>
            </w:r>
            <w:r w:rsidR="00335BA0">
              <w:t xml:space="preserve">area </w:t>
            </w:r>
            <w:r w:rsidRPr="00995B19">
              <w:t>on which bio-slurry is applied</w:t>
            </w:r>
          </w:p>
        </w:tc>
        <w:tc>
          <w:tcPr>
            <w:tcW w:w="702" w:type="pct"/>
          </w:tcPr>
          <w:p w14:paraId="250B5BB0" w14:textId="2D19CE95" w:rsidR="00374760" w:rsidRPr="00995B19" w:rsidRDefault="00374760" w:rsidP="00374760">
            <w:pPr>
              <w:spacing w:line="276" w:lineRule="auto"/>
            </w:pPr>
            <w:r w:rsidRPr="00995B19">
              <w:t>0</w:t>
            </w:r>
          </w:p>
        </w:tc>
        <w:tc>
          <w:tcPr>
            <w:tcW w:w="561" w:type="pct"/>
          </w:tcPr>
          <w:p w14:paraId="3FC942B5" w14:textId="7C130262" w:rsidR="00374760" w:rsidRPr="00995B19" w:rsidRDefault="00013132" w:rsidP="00374760">
            <w:pPr>
              <w:spacing w:line="276" w:lineRule="auto"/>
              <w:rPr>
                <w:lang w:bidi="km-KH"/>
              </w:rPr>
            </w:pPr>
            <w:r>
              <w:rPr>
                <w:lang w:bidi="km-KH"/>
              </w:rPr>
              <w:t>7</w:t>
            </w:r>
            <w:r w:rsidR="008A1291">
              <w:rPr>
                <w:lang w:bidi="km-KH"/>
              </w:rPr>
              <w:t>,</w:t>
            </w:r>
            <w:r w:rsidR="00440950">
              <w:rPr>
                <w:lang w:bidi="km-KH"/>
              </w:rPr>
              <w:t>973</w:t>
            </w:r>
          </w:p>
        </w:tc>
        <w:tc>
          <w:tcPr>
            <w:tcW w:w="606" w:type="pct"/>
          </w:tcPr>
          <w:p w14:paraId="2710F671" w14:textId="004F6649" w:rsidR="00374760" w:rsidRPr="00995B19" w:rsidRDefault="00440950" w:rsidP="00374760">
            <w:pPr>
              <w:spacing w:line="276" w:lineRule="auto"/>
            </w:pPr>
            <w:r>
              <w:rPr>
                <w:lang w:bidi="km-KH"/>
              </w:rPr>
              <w:t>7,973</w:t>
            </w:r>
          </w:p>
        </w:tc>
      </w:tr>
      <w:tr w:rsidR="00026BD1" w:rsidRPr="00995B19" w14:paraId="11D3BBF5" w14:textId="77777777" w:rsidTr="00026BD1">
        <w:trPr>
          <w:trHeight w:val="494"/>
        </w:trPr>
        <w:tc>
          <w:tcPr>
            <w:tcW w:w="278" w:type="pct"/>
          </w:tcPr>
          <w:p w14:paraId="1AD6BF11" w14:textId="58D0DC3F" w:rsidR="00374760" w:rsidRPr="00995B19" w:rsidDel="00B62773" w:rsidRDefault="00374760" w:rsidP="00374760">
            <w:pPr>
              <w:spacing w:line="276" w:lineRule="auto"/>
            </w:pPr>
            <w:r w:rsidRPr="00995B19">
              <w:t>7</w:t>
            </w:r>
          </w:p>
        </w:tc>
        <w:tc>
          <w:tcPr>
            <w:tcW w:w="2853" w:type="pct"/>
            <w:vAlign w:val="top"/>
          </w:tcPr>
          <w:p w14:paraId="3B6CA546" w14:textId="172E61DB" w:rsidR="00374760" w:rsidRPr="00995B19" w:rsidRDefault="00FA6BFA" w:rsidP="00374760">
            <w:pPr>
              <w:spacing w:line="276" w:lineRule="auto"/>
            </w:pPr>
            <w:r>
              <w:t>N</w:t>
            </w:r>
            <w:r w:rsidR="00B54688">
              <w:t>u</w:t>
            </w:r>
            <w:r w:rsidR="00374760" w:rsidRPr="00995B19">
              <w:t xml:space="preserve">mber of </w:t>
            </w:r>
            <w:r>
              <w:t xml:space="preserve">people benefiting from </w:t>
            </w:r>
            <w:r w:rsidR="007D20C9">
              <w:t>biogas</w:t>
            </w:r>
            <w:r w:rsidR="00374760" w:rsidRPr="00995B19">
              <w:t xml:space="preserve"> </w:t>
            </w:r>
          </w:p>
        </w:tc>
        <w:tc>
          <w:tcPr>
            <w:tcW w:w="702" w:type="pct"/>
          </w:tcPr>
          <w:p w14:paraId="520D4DD0" w14:textId="481D0BB4" w:rsidR="00374760" w:rsidRPr="00995B19" w:rsidRDefault="00374760" w:rsidP="00374760">
            <w:pPr>
              <w:spacing w:line="276" w:lineRule="auto"/>
            </w:pPr>
            <w:r w:rsidRPr="00995B19">
              <w:t>0</w:t>
            </w:r>
          </w:p>
        </w:tc>
        <w:tc>
          <w:tcPr>
            <w:tcW w:w="561" w:type="pct"/>
          </w:tcPr>
          <w:p w14:paraId="636F072B" w14:textId="101B704E" w:rsidR="00374760" w:rsidRPr="00995B19" w:rsidRDefault="00440950" w:rsidP="00374760">
            <w:pPr>
              <w:spacing w:line="276" w:lineRule="auto"/>
            </w:pPr>
            <w:r>
              <w:t>66,089</w:t>
            </w:r>
          </w:p>
        </w:tc>
        <w:tc>
          <w:tcPr>
            <w:tcW w:w="606" w:type="pct"/>
          </w:tcPr>
          <w:p w14:paraId="3572D7F6" w14:textId="0198DD07" w:rsidR="00374760" w:rsidRPr="00995B19" w:rsidRDefault="00CB65C4" w:rsidP="00374760">
            <w:pPr>
              <w:spacing w:line="276" w:lineRule="auto"/>
            </w:pPr>
            <w:r>
              <w:t>66,089</w:t>
            </w:r>
          </w:p>
        </w:tc>
      </w:tr>
    </w:tbl>
    <w:p w14:paraId="530FE0A7" w14:textId="77777777" w:rsidR="00E51EF3" w:rsidRPr="00995B19" w:rsidRDefault="00E51EF3" w:rsidP="009026D0">
      <w:pPr>
        <w:spacing w:line="276" w:lineRule="auto"/>
      </w:pPr>
    </w:p>
    <w:p w14:paraId="74C55789" w14:textId="094FB41D" w:rsidR="004714F2" w:rsidRPr="00995B19" w:rsidRDefault="00816579">
      <w:pPr>
        <w:pStyle w:val="SectionList"/>
      </w:pPr>
      <w:bookmarkStart w:id="101" w:name="_Toc40962786"/>
      <w:r w:rsidRPr="00995B19">
        <w:t>Comparison of actual SDG Impacts with estimates in approved PDD</w:t>
      </w:r>
      <w:bookmarkEnd w:id="101"/>
      <w:r w:rsidRPr="00995B19">
        <w:t xml:space="preserve"> </w:t>
      </w:r>
    </w:p>
    <w:tbl>
      <w:tblPr>
        <w:tblStyle w:val="GSTableBoldline-heightcondensed"/>
        <w:tblW w:w="5004" w:type="pct"/>
        <w:tblLayout w:type="fixed"/>
        <w:tblCellMar>
          <w:top w:w="57" w:type="dxa"/>
          <w:left w:w="57" w:type="dxa"/>
        </w:tblCellMar>
        <w:tblLook w:val="06A0" w:firstRow="1" w:lastRow="0" w:firstColumn="1" w:lastColumn="0" w:noHBand="1" w:noVBand="1"/>
      </w:tblPr>
      <w:tblGrid>
        <w:gridCol w:w="850"/>
        <w:gridCol w:w="4963"/>
        <w:gridCol w:w="3827"/>
      </w:tblGrid>
      <w:tr w:rsidR="006E4BDF" w:rsidRPr="00995B19" w14:paraId="2A3095D6" w14:textId="77777777" w:rsidTr="006E4BDF">
        <w:trPr>
          <w:cnfStyle w:val="100000000000" w:firstRow="1" w:lastRow="0" w:firstColumn="0" w:lastColumn="0" w:oddVBand="0" w:evenVBand="0" w:oddHBand="0" w:evenHBand="0" w:firstRowFirstColumn="0" w:firstRowLastColumn="0" w:lastRowFirstColumn="0" w:lastRowLastColumn="0"/>
          <w:trHeight w:val="658"/>
        </w:trPr>
        <w:tc>
          <w:tcPr>
            <w:tcW w:w="441" w:type="pct"/>
            <w:vAlign w:val="top"/>
          </w:tcPr>
          <w:p w14:paraId="70B37EA1" w14:textId="77777777" w:rsidR="004714F2" w:rsidRPr="00995B19" w:rsidDel="00B62773" w:rsidRDefault="004714F2" w:rsidP="009026D0">
            <w:pPr>
              <w:spacing w:line="276" w:lineRule="auto"/>
              <w:rPr>
                <w:color w:val="FFFFFF" w:themeColor="background1"/>
              </w:rPr>
            </w:pPr>
            <w:r w:rsidRPr="00995B19">
              <w:rPr>
                <w:color w:val="FFFFFF" w:themeColor="background1"/>
              </w:rPr>
              <w:t>SDG</w:t>
            </w:r>
          </w:p>
        </w:tc>
        <w:tc>
          <w:tcPr>
            <w:tcW w:w="2574" w:type="pct"/>
          </w:tcPr>
          <w:p w14:paraId="7D9A0325" w14:textId="491512BA" w:rsidR="004714F2" w:rsidRPr="00995B19" w:rsidRDefault="004714F2" w:rsidP="009026D0">
            <w:pPr>
              <w:spacing w:line="276" w:lineRule="auto"/>
              <w:ind w:left="83" w:right="823"/>
              <w:rPr>
                <w:rFonts w:asciiTheme="minorHAnsi" w:hAnsiTheme="minorHAnsi"/>
                <w:bCs/>
                <w:color w:val="FFFFFF" w:themeColor="background1"/>
              </w:rPr>
            </w:pPr>
            <w:r w:rsidRPr="00995B19">
              <w:rPr>
                <w:rFonts w:asciiTheme="minorHAnsi" w:hAnsiTheme="minorHAnsi"/>
                <w:bCs/>
                <w:color w:val="FFFFFF" w:themeColor="background1"/>
              </w:rPr>
              <w:t xml:space="preserve">Values </w:t>
            </w:r>
            <w:r w:rsidRPr="00995B19">
              <w:rPr>
                <w:rFonts w:asciiTheme="minorHAnsi" w:eastAsia="MS Mincho" w:hAnsiTheme="minorHAnsi"/>
                <w:bCs/>
                <w:color w:val="FFFFFF" w:themeColor="background1"/>
              </w:rPr>
              <w:t>estimated</w:t>
            </w:r>
            <w:r w:rsidRPr="00995B19">
              <w:rPr>
                <w:rFonts w:asciiTheme="minorHAnsi" w:hAnsiTheme="minorHAnsi"/>
                <w:bCs/>
                <w:color w:val="FFFFFF" w:themeColor="background1"/>
              </w:rPr>
              <w:t xml:space="preserve"> in ex ante calculation of approved </w:t>
            </w:r>
            <w:r w:rsidRPr="00995B19">
              <w:rPr>
                <w:rFonts w:asciiTheme="minorHAnsi" w:eastAsia="MS Mincho" w:hAnsiTheme="minorHAnsi"/>
                <w:bCs/>
                <w:color w:val="FFFFFF" w:themeColor="background1"/>
              </w:rPr>
              <w:t xml:space="preserve">PDD </w:t>
            </w:r>
            <w:r w:rsidR="006E4BDF" w:rsidRPr="00995B19">
              <w:rPr>
                <w:rFonts w:asciiTheme="minorHAnsi" w:eastAsia="MS Mincho" w:hAnsiTheme="minorHAnsi"/>
                <w:bCs/>
                <w:color w:val="FFFFFF" w:themeColor="background1"/>
              </w:rPr>
              <w:br/>
            </w:r>
            <w:r w:rsidRPr="00995B19">
              <w:rPr>
                <w:rFonts w:asciiTheme="minorHAnsi" w:eastAsia="MS Mincho" w:hAnsiTheme="minorHAnsi"/>
                <w:bCs/>
                <w:color w:val="FFFFFF" w:themeColor="background1"/>
              </w:rPr>
              <w:t>for this monitoring period</w:t>
            </w:r>
          </w:p>
        </w:tc>
        <w:tc>
          <w:tcPr>
            <w:tcW w:w="1985" w:type="pct"/>
            <w:vAlign w:val="top"/>
          </w:tcPr>
          <w:p w14:paraId="3FF80DA7" w14:textId="7F3BF4AC" w:rsidR="004714F2" w:rsidRPr="00995B19" w:rsidRDefault="004714F2" w:rsidP="009026D0">
            <w:pPr>
              <w:spacing w:line="276" w:lineRule="auto"/>
              <w:rPr>
                <w:rFonts w:asciiTheme="minorHAnsi" w:hAnsiTheme="minorHAnsi"/>
                <w:bCs/>
                <w:color w:val="FFFFFF" w:themeColor="background1"/>
              </w:rPr>
            </w:pPr>
            <w:r w:rsidRPr="00995B19">
              <w:rPr>
                <w:rFonts w:asciiTheme="minorHAnsi" w:hAnsiTheme="minorHAnsi"/>
                <w:bCs/>
                <w:color w:val="FFFFFF" w:themeColor="background1"/>
              </w:rPr>
              <w:t>Actual values</w:t>
            </w:r>
            <w:r w:rsidRPr="00995B19">
              <w:rPr>
                <w:rStyle w:val="FootnoteReference"/>
                <w:rFonts w:asciiTheme="minorHAnsi" w:hAnsiTheme="minorHAnsi"/>
                <w:bCs/>
                <w:color w:val="FFFFFF" w:themeColor="background1"/>
              </w:rPr>
              <w:footnoteReference w:id="34"/>
            </w:r>
            <w:r w:rsidRPr="00995B19">
              <w:rPr>
                <w:rFonts w:asciiTheme="minorHAnsi" w:hAnsiTheme="minorHAnsi"/>
                <w:bCs/>
                <w:color w:val="FFFFFF" w:themeColor="background1"/>
              </w:rPr>
              <w:t xml:space="preserve"> </w:t>
            </w:r>
            <w:r w:rsidRPr="00995B19">
              <w:rPr>
                <w:rFonts w:asciiTheme="minorHAnsi" w:eastAsia="MS Mincho" w:hAnsiTheme="minorHAnsi"/>
                <w:bCs/>
                <w:color w:val="FFFFFF" w:themeColor="background1"/>
              </w:rPr>
              <w:t>achieved</w:t>
            </w:r>
            <w:r w:rsidRPr="00995B19">
              <w:rPr>
                <w:rFonts w:asciiTheme="minorHAnsi" w:hAnsiTheme="minorHAnsi"/>
                <w:bCs/>
                <w:color w:val="FFFFFF" w:themeColor="background1"/>
              </w:rPr>
              <w:t xml:space="preserve"> during th</w:t>
            </w:r>
            <w:r w:rsidRPr="00995B19">
              <w:rPr>
                <w:rFonts w:asciiTheme="minorHAnsi" w:eastAsia="MS Mincho" w:hAnsiTheme="minorHAnsi"/>
                <w:bCs/>
                <w:color w:val="FFFFFF" w:themeColor="background1"/>
              </w:rPr>
              <w:t>is</w:t>
            </w:r>
            <w:r w:rsidRPr="00995B19">
              <w:rPr>
                <w:rFonts w:asciiTheme="minorHAnsi" w:hAnsiTheme="minorHAnsi"/>
                <w:bCs/>
                <w:color w:val="FFFFFF" w:themeColor="background1"/>
              </w:rPr>
              <w:t xml:space="preserve"> monitoring period</w:t>
            </w:r>
          </w:p>
        </w:tc>
      </w:tr>
      <w:tr w:rsidR="00340646" w:rsidRPr="001673A1" w14:paraId="10DCDE73" w14:textId="77777777" w:rsidTr="006E4BDF">
        <w:trPr>
          <w:trHeight w:val="494"/>
        </w:trPr>
        <w:tc>
          <w:tcPr>
            <w:tcW w:w="441" w:type="pct"/>
          </w:tcPr>
          <w:p w14:paraId="24F1083D" w14:textId="77777777" w:rsidR="00340646" w:rsidRPr="00995B19" w:rsidRDefault="00340646" w:rsidP="00340646">
            <w:pPr>
              <w:spacing w:line="276" w:lineRule="auto"/>
            </w:pPr>
            <w:r w:rsidRPr="00995B19">
              <w:t>13</w:t>
            </w:r>
          </w:p>
        </w:tc>
        <w:tc>
          <w:tcPr>
            <w:tcW w:w="2574" w:type="pct"/>
          </w:tcPr>
          <w:p w14:paraId="1D987135" w14:textId="6063FA68" w:rsidR="00340646" w:rsidRPr="00995B19" w:rsidRDefault="009E70F0" w:rsidP="00340646">
            <w:pPr>
              <w:spacing w:line="276" w:lineRule="auto"/>
            </w:pPr>
            <w:r>
              <w:t>81,585</w:t>
            </w:r>
            <w:r w:rsidR="00F43F85">
              <w:t xml:space="preserve"> tCO</w:t>
            </w:r>
            <w:r w:rsidR="00F43F85" w:rsidRPr="00A26003">
              <w:rPr>
                <w:vertAlign w:val="subscript"/>
              </w:rPr>
              <w:t>2e</w:t>
            </w:r>
          </w:p>
        </w:tc>
        <w:tc>
          <w:tcPr>
            <w:tcW w:w="1985" w:type="pct"/>
          </w:tcPr>
          <w:p w14:paraId="19DEBBF1" w14:textId="0854CAF9" w:rsidR="00340646" w:rsidRPr="00B81DEC" w:rsidRDefault="00CB65C4" w:rsidP="00340646">
            <w:pPr>
              <w:spacing w:line="276" w:lineRule="auto"/>
            </w:pPr>
            <w:r>
              <w:t>51,739</w:t>
            </w:r>
            <w:r w:rsidR="00FF14FA">
              <w:t xml:space="preserve"> tCO</w:t>
            </w:r>
            <w:r w:rsidR="00FF14FA" w:rsidRPr="002E3669">
              <w:rPr>
                <w:vertAlign w:val="subscript"/>
              </w:rPr>
              <w:t>2e</w:t>
            </w:r>
          </w:p>
        </w:tc>
      </w:tr>
      <w:tr w:rsidR="00340646" w:rsidRPr="001673A1" w14:paraId="37F61783" w14:textId="77777777" w:rsidTr="00E47F39">
        <w:trPr>
          <w:trHeight w:val="494"/>
        </w:trPr>
        <w:tc>
          <w:tcPr>
            <w:tcW w:w="441" w:type="pct"/>
            <w:tcBorders>
              <w:bottom w:val="single" w:sz="4" w:space="0" w:color="A6A6A6" w:themeColor="background1" w:themeShade="A6"/>
            </w:tcBorders>
          </w:tcPr>
          <w:p w14:paraId="044EA9B6" w14:textId="06D136DB" w:rsidR="00340646" w:rsidRPr="001673A1" w:rsidDel="00B62773" w:rsidRDefault="00340646" w:rsidP="00340646">
            <w:pPr>
              <w:spacing w:line="276" w:lineRule="auto"/>
            </w:pPr>
            <w:r>
              <w:t>2</w:t>
            </w:r>
          </w:p>
        </w:tc>
        <w:tc>
          <w:tcPr>
            <w:tcW w:w="2574" w:type="pct"/>
            <w:tcBorders>
              <w:bottom w:val="single" w:sz="4" w:space="0" w:color="A6A6A6" w:themeColor="background1" w:themeShade="A6"/>
            </w:tcBorders>
          </w:tcPr>
          <w:p w14:paraId="754EA60F" w14:textId="4123A346" w:rsidR="00340646" w:rsidRPr="00B81DEC" w:rsidRDefault="005647CA" w:rsidP="00340646">
            <w:pPr>
              <w:spacing w:line="276" w:lineRule="auto"/>
            </w:pPr>
            <w:r>
              <w:t>50,105</w:t>
            </w:r>
            <w:r w:rsidR="00FF14FA">
              <w:t xml:space="preserve"> </w:t>
            </w:r>
            <w:r w:rsidR="00134B4D">
              <w:t>hectares</w:t>
            </w:r>
          </w:p>
        </w:tc>
        <w:tc>
          <w:tcPr>
            <w:tcW w:w="1985" w:type="pct"/>
            <w:tcBorders>
              <w:bottom w:val="single" w:sz="4" w:space="0" w:color="A6A6A6" w:themeColor="background1" w:themeShade="A6"/>
            </w:tcBorders>
          </w:tcPr>
          <w:p w14:paraId="34AEFB93" w14:textId="6F4F0CCD" w:rsidR="00340646" w:rsidRPr="00B81DEC" w:rsidRDefault="00CB65C4" w:rsidP="00340646">
            <w:pPr>
              <w:spacing w:line="276" w:lineRule="auto"/>
            </w:pPr>
            <w:r>
              <w:t>7,973</w:t>
            </w:r>
            <w:r w:rsidR="00FF14FA">
              <w:t xml:space="preserve"> </w:t>
            </w:r>
            <w:r w:rsidR="00885419">
              <w:t>hectares</w:t>
            </w:r>
          </w:p>
        </w:tc>
      </w:tr>
      <w:tr w:rsidR="00340646" w:rsidRPr="001673A1" w14:paraId="11B86DB1" w14:textId="77777777" w:rsidTr="00E47F39">
        <w:trPr>
          <w:trHeight w:val="494"/>
        </w:trPr>
        <w:tc>
          <w:tcPr>
            <w:tcW w:w="441" w:type="pct"/>
            <w:tcBorders>
              <w:top w:val="single" w:sz="4" w:space="0" w:color="A6A6A6" w:themeColor="background1" w:themeShade="A6"/>
              <w:bottom w:val="single" w:sz="4" w:space="0" w:color="A6A6A6" w:themeColor="background1" w:themeShade="A6"/>
            </w:tcBorders>
          </w:tcPr>
          <w:p w14:paraId="76F0BFA6" w14:textId="62DA0E39" w:rsidR="00340646" w:rsidRPr="001673A1" w:rsidDel="00B62773" w:rsidRDefault="00340646" w:rsidP="00340646">
            <w:pPr>
              <w:spacing w:line="276" w:lineRule="auto"/>
            </w:pPr>
            <w:r>
              <w:t>7</w:t>
            </w:r>
          </w:p>
        </w:tc>
        <w:tc>
          <w:tcPr>
            <w:tcW w:w="2574" w:type="pct"/>
            <w:tcBorders>
              <w:top w:val="single" w:sz="4" w:space="0" w:color="A6A6A6" w:themeColor="background1" w:themeShade="A6"/>
              <w:bottom w:val="single" w:sz="4" w:space="0" w:color="A6A6A6" w:themeColor="background1" w:themeShade="A6"/>
            </w:tcBorders>
          </w:tcPr>
          <w:p w14:paraId="35B060A1" w14:textId="277C79B0" w:rsidR="00340646" w:rsidRPr="00B81DEC" w:rsidRDefault="00340646" w:rsidP="00340646">
            <w:pPr>
              <w:spacing w:line="276" w:lineRule="auto"/>
            </w:pPr>
            <w:r w:rsidRPr="00BF45FC">
              <w:t>1</w:t>
            </w:r>
            <w:r w:rsidR="003854A2">
              <w:t>22,204</w:t>
            </w:r>
            <w:r w:rsidR="00134B4D">
              <w:t xml:space="preserve"> People</w:t>
            </w:r>
          </w:p>
        </w:tc>
        <w:tc>
          <w:tcPr>
            <w:tcW w:w="1985" w:type="pct"/>
            <w:tcBorders>
              <w:top w:val="single" w:sz="4" w:space="0" w:color="A6A6A6" w:themeColor="background1" w:themeShade="A6"/>
              <w:bottom w:val="single" w:sz="4" w:space="0" w:color="A6A6A6" w:themeColor="background1" w:themeShade="A6"/>
            </w:tcBorders>
          </w:tcPr>
          <w:p w14:paraId="7386B41B" w14:textId="4717B806" w:rsidR="00340646" w:rsidRPr="00B81DEC" w:rsidRDefault="00CB65C4" w:rsidP="00340646">
            <w:pPr>
              <w:spacing w:line="276" w:lineRule="auto"/>
            </w:pPr>
            <w:r>
              <w:t>66,089</w:t>
            </w:r>
            <w:r w:rsidR="00134B4D">
              <w:t xml:space="preserve"> people</w:t>
            </w:r>
          </w:p>
        </w:tc>
      </w:tr>
    </w:tbl>
    <w:p w14:paraId="122A833A" w14:textId="77777777" w:rsidR="00816579" w:rsidRDefault="00816579" w:rsidP="009026D0">
      <w:pPr>
        <w:spacing w:line="276" w:lineRule="auto"/>
        <w:rPr>
          <w:rFonts w:ascii="Avenir Book" w:eastAsia="MS Mincho" w:hAnsi="Avenir Book" w:cs="Arial"/>
          <w:b/>
        </w:rPr>
      </w:pPr>
    </w:p>
    <w:p w14:paraId="03F8F7F4" w14:textId="2422E5B9" w:rsidR="00816579" w:rsidRPr="002669DA" w:rsidRDefault="00816579" w:rsidP="009026D0">
      <w:pPr>
        <w:pStyle w:val="SectionList2nd"/>
        <w:spacing w:line="276" w:lineRule="auto"/>
        <w:rPr>
          <w:rFonts w:eastAsia="MS Mincho"/>
        </w:rPr>
      </w:pPr>
      <w:bookmarkStart w:id="102" w:name="_Ref4665389"/>
      <w:r w:rsidRPr="002669DA">
        <w:rPr>
          <w:rFonts w:eastAsia="MS Mincho"/>
        </w:rPr>
        <w:t xml:space="preserve">Explanation of calculation of value estimated ex ante </w:t>
      </w:r>
      <w:bookmarkEnd w:id="102"/>
      <w:r w:rsidRPr="002669DA">
        <w:rPr>
          <w:rFonts w:eastAsia="MS Mincho"/>
        </w:rPr>
        <w:t>calculation of approved PDD for this monitoring period</w:t>
      </w:r>
      <w:r w:rsidR="005E7D5B">
        <w:rPr>
          <w:rFonts w:eastAsia="MS Mincho"/>
        </w:rPr>
        <w:t xml:space="preserve"> </w:t>
      </w:r>
    </w:p>
    <w:p w14:paraId="014D01BE" w14:textId="76DC2E2A" w:rsidR="00816579" w:rsidRDefault="003126BE" w:rsidP="009026D0">
      <w:pPr>
        <w:spacing w:line="276" w:lineRule="auto"/>
      </w:pPr>
      <w:r>
        <w:t>The calculation method of value estimated in ex ante calculation of approved PDD for this monitoring period is the same as the one in this monitoring period</w:t>
      </w:r>
      <w:r w:rsidR="00E010D7">
        <w:t>.</w:t>
      </w:r>
      <w:r w:rsidRPr="003B1DEE" w:rsidDel="001B1E5B">
        <w:t xml:space="preserve"> </w:t>
      </w:r>
    </w:p>
    <w:p w14:paraId="2FB8713F" w14:textId="77777777" w:rsidR="00212904" w:rsidRDefault="00212904" w:rsidP="009026D0">
      <w:pPr>
        <w:spacing w:line="276" w:lineRule="auto"/>
      </w:pPr>
    </w:p>
    <w:p w14:paraId="02488F0C" w14:textId="77E3FF22" w:rsidR="00816579" w:rsidRPr="003B1DEE" w:rsidRDefault="00816579">
      <w:pPr>
        <w:pStyle w:val="SectionList"/>
      </w:pPr>
      <w:bookmarkStart w:id="103" w:name="_Toc40962789"/>
      <w:r w:rsidRPr="00241108">
        <w:t xml:space="preserve">Remarks on </w:t>
      </w:r>
      <w:r w:rsidRPr="002669DA">
        <w:t>increase in achieved SDG Impacts</w:t>
      </w:r>
      <w:r w:rsidRPr="00241108">
        <w:t xml:space="preserve"> from estimated value in approved PDD</w:t>
      </w:r>
      <w:bookmarkEnd w:id="103"/>
    </w:p>
    <w:p w14:paraId="34A47B9B" w14:textId="3EC59A20" w:rsidR="00816579" w:rsidRDefault="00816579" w:rsidP="009026D0">
      <w:pPr>
        <w:spacing w:line="276" w:lineRule="auto"/>
      </w:pPr>
      <w:r w:rsidRPr="003B1DEE">
        <w:t>&gt;&gt;</w:t>
      </w:r>
    </w:p>
    <w:p w14:paraId="3E7E99E4" w14:textId="016BFBC2" w:rsidR="001C0686" w:rsidRDefault="0021362A" w:rsidP="004F615F">
      <w:pPr>
        <w:spacing w:line="276" w:lineRule="auto"/>
        <w:jc w:val="both"/>
      </w:pPr>
      <w:r>
        <w:t>No increase occurred</w:t>
      </w:r>
      <w:r w:rsidR="00AF57B3">
        <w:t xml:space="preserve"> in achieved SDG impact</w:t>
      </w:r>
      <w:r w:rsidR="00DC6681">
        <w:t>s</w:t>
      </w:r>
      <w:r w:rsidR="00AF57B3">
        <w:t xml:space="preserve">, see section E.5 for </w:t>
      </w:r>
      <w:r w:rsidR="00424FC6">
        <w:t>the difference</w:t>
      </w:r>
      <w:r w:rsidR="00213B1B">
        <w:t>.</w:t>
      </w:r>
      <w:r w:rsidR="0059163A">
        <w:t xml:space="preserve"> The reason</w:t>
      </w:r>
      <w:r w:rsidR="00190794">
        <w:t xml:space="preserve">s leading to these differences </w:t>
      </w:r>
      <w:r w:rsidR="00190794" w:rsidRPr="0059163A">
        <w:t xml:space="preserve">are mainly due </w:t>
      </w:r>
      <w:r w:rsidR="00C71300">
        <w:t xml:space="preserve">to </w:t>
      </w:r>
      <w:r w:rsidR="00190794" w:rsidRPr="0059163A">
        <w:t>social change and lifestyle change: reduction of number of households who raise animal</w:t>
      </w:r>
      <w:r w:rsidR="008E3AA0">
        <w:t>,</w:t>
      </w:r>
      <w:r w:rsidR="00C71300">
        <w:t xml:space="preserve"> and </w:t>
      </w:r>
      <w:r w:rsidR="00097DA6">
        <w:t>farmers hav</w:t>
      </w:r>
      <w:r w:rsidR="00D043DF">
        <w:t>ing</w:t>
      </w:r>
      <w:r w:rsidR="00097DA6">
        <w:t xml:space="preserve"> </w:t>
      </w:r>
      <w:r w:rsidR="00C71300">
        <w:t xml:space="preserve">more access to </w:t>
      </w:r>
      <w:r w:rsidR="001F706B">
        <w:t xml:space="preserve">other cooking </w:t>
      </w:r>
      <w:r w:rsidR="00D77C84">
        <w:t xml:space="preserve">technology </w:t>
      </w:r>
      <w:r w:rsidR="001F706B">
        <w:t xml:space="preserve">devices </w:t>
      </w:r>
      <w:r w:rsidR="00D206D9">
        <w:t>such as</w:t>
      </w:r>
      <w:r w:rsidR="001F706B">
        <w:t xml:space="preserve"> LPG stove</w:t>
      </w:r>
      <w:r w:rsidR="00E9773E">
        <w:t xml:space="preserve">, </w:t>
      </w:r>
      <w:r w:rsidR="00D206D9">
        <w:t>r</w:t>
      </w:r>
      <w:r w:rsidR="00E9773E">
        <w:t>ice cooker</w:t>
      </w:r>
      <w:r w:rsidR="00190794" w:rsidRPr="0059163A">
        <w:t>.</w:t>
      </w:r>
      <w:r w:rsidR="00A81483">
        <w:t xml:space="preserve"> </w:t>
      </w:r>
      <w:r w:rsidR="00AD727E">
        <w:t>Th</w:t>
      </w:r>
      <w:r w:rsidR="00F36D41">
        <w:t>ese</w:t>
      </w:r>
      <w:r w:rsidR="00C645A0">
        <w:t xml:space="preserve"> </w:t>
      </w:r>
      <w:r w:rsidR="00F36D41">
        <w:t xml:space="preserve">lead to </w:t>
      </w:r>
      <w:r w:rsidR="00C645A0">
        <w:t xml:space="preserve">the </w:t>
      </w:r>
      <w:r w:rsidR="00AB30E3">
        <w:t>reduc</w:t>
      </w:r>
      <w:r w:rsidR="00C645A0">
        <w:t xml:space="preserve">tion of some </w:t>
      </w:r>
      <w:r w:rsidR="008A75EE">
        <w:t>parameters</w:t>
      </w:r>
      <w:r w:rsidR="00FB53E0">
        <w:t xml:space="preserve">: </w:t>
      </w:r>
      <w:r w:rsidR="008A75EE">
        <w:t>Sale</w:t>
      </w:r>
      <w:r w:rsidR="00FB53E0">
        <w:t xml:space="preserve"> (28,975 compared to 31,135 installed biodigesters estimated in PDD)</w:t>
      </w:r>
      <w:r w:rsidR="008A75EE">
        <w:t xml:space="preserve">, usage rate </w:t>
      </w:r>
      <w:r w:rsidR="00FB53E0">
        <w:t>(</w:t>
      </w:r>
      <w:r w:rsidR="009B60C1">
        <w:t>48</w:t>
      </w:r>
      <w:r w:rsidR="00FB53E0">
        <w:t>.</w:t>
      </w:r>
      <w:r w:rsidR="009B60C1">
        <w:t>685</w:t>
      </w:r>
      <w:r w:rsidR="00FB53E0">
        <w:t xml:space="preserve">% compared </w:t>
      </w:r>
      <w:r w:rsidR="00FB53E0" w:rsidRPr="00081F5C">
        <w:rPr>
          <w:color w:val="auto"/>
        </w:rPr>
        <w:t>to 79</w:t>
      </w:r>
      <w:r w:rsidR="005F2CC2">
        <w:rPr>
          <w:color w:val="auto"/>
        </w:rPr>
        <w:t>.36</w:t>
      </w:r>
      <w:r w:rsidR="00FB53E0" w:rsidRPr="00081F5C">
        <w:rPr>
          <w:color w:val="auto"/>
        </w:rPr>
        <w:t xml:space="preserve">% estimated in PDD) </w:t>
      </w:r>
      <w:r w:rsidR="008A75EE" w:rsidRPr="00081F5C">
        <w:rPr>
          <w:color w:val="auto"/>
        </w:rPr>
        <w:t xml:space="preserve">and </w:t>
      </w:r>
      <w:r w:rsidR="00575509" w:rsidRPr="00081F5C">
        <w:rPr>
          <w:color w:val="auto"/>
        </w:rPr>
        <w:t>area of farm applied bio-slurry</w:t>
      </w:r>
      <w:r w:rsidR="00FB53E0" w:rsidRPr="00081F5C">
        <w:rPr>
          <w:color w:val="auto"/>
        </w:rPr>
        <w:t xml:space="preserve"> (0.</w:t>
      </w:r>
      <w:r w:rsidR="00477C58" w:rsidRPr="00081F5C">
        <w:rPr>
          <w:color w:val="auto"/>
        </w:rPr>
        <w:t>583</w:t>
      </w:r>
      <w:r w:rsidR="00FB53E0" w:rsidRPr="00081F5C">
        <w:rPr>
          <w:color w:val="auto"/>
        </w:rPr>
        <w:t xml:space="preserve"> compared to 1.9 hectare per household </w:t>
      </w:r>
      <w:r w:rsidR="00FB53E0">
        <w:t>estimated in PDD</w:t>
      </w:r>
      <w:r w:rsidR="00E35E5F">
        <w:t xml:space="preserve"> </w:t>
      </w:r>
      <w:r w:rsidR="00710458">
        <w:t>and t</w:t>
      </w:r>
      <w:r w:rsidR="00EF3B6B">
        <w:t>hese parameters are directly prop</w:t>
      </w:r>
      <w:r w:rsidR="00710458">
        <w:t>ortional to th</w:t>
      </w:r>
      <w:r w:rsidR="007671DF">
        <w:t>ose</w:t>
      </w:r>
      <w:r w:rsidR="00710458">
        <w:t xml:space="preserve"> SDG impacts.</w:t>
      </w:r>
    </w:p>
    <w:p w14:paraId="407A5BD6" w14:textId="77777777" w:rsidR="001C0686" w:rsidRPr="003B1DEE" w:rsidRDefault="001C0686" w:rsidP="009026D0">
      <w:pPr>
        <w:spacing w:line="276" w:lineRule="auto"/>
      </w:pPr>
    </w:p>
    <w:p w14:paraId="2526A9C9" w14:textId="40D03A26" w:rsidR="00816579" w:rsidRDefault="00816579" w:rsidP="009026D0">
      <w:pPr>
        <w:pStyle w:val="SectionTitle"/>
        <w:spacing w:line="276" w:lineRule="auto"/>
      </w:pPr>
      <w:bookmarkStart w:id="104" w:name="_Toc40962790"/>
      <w:bookmarkStart w:id="105" w:name="_Ref47706347"/>
      <w:bookmarkStart w:id="106" w:name="_Ref49860694"/>
      <w:r>
        <w:t>SAFEGUARDS REPORTING</w:t>
      </w:r>
      <w:bookmarkEnd w:id="104"/>
      <w:bookmarkEnd w:id="105"/>
      <w:bookmarkEnd w:id="106"/>
    </w:p>
    <w:p w14:paraId="574C3F40" w14:textId="759EA129" w:rsidR="00816579" w:rsidRDefault="00816579" w:rsidP="009026D0">
      <w:pPr>
        <w:spacing w:line="276" w:lineRule="auto"/>
      </w:pPr>
      <w:bookmarkStart w:id="107" w:name="_Toc40962791"/>
      <w:r w:rsidRPr="003B1DEE">
        <w:t>&gt;&gt;</w:t>
      </w:r>
    </w:p>
    <w:p w14:paraId="6C778A75" w14:textId="77777777" w:rsidR="004D3781" w:rsidRDefault="004D3781" w:rsidP="009026D0">
      <w:pPr>
        <w:spacing w:line="276" w:lineRule="auto"/>
      </w:pPr>
    </w:p>
    <w:p w14:paraId="61999056" w14:textId="7BA62758" w:rsidR="00AD0A90" w:rsidRDefault="003677CE" w:rsidP="004F615F">
      <w:pPr>
        <w:spacing w:line="276" w:lineRule="auto"/>
        <w:jc w:val="both"/>
      </w:pPr>
      <w:r>
        <w:t>In the safeguard assessment conducted for this CP, no</w:t>
      </w:r>
      <w:r w:rsidR="001D0938">
        <w:t xml:space="preserve"> </w:t>
      </w:r>
      <w:r w:rsidR="00AD0A90">
        <w:t>safeguards</w:t>
      </w:r>
      <w:r w:rsidR="00345A06">
        <w:t xml:space="preserve"> were</w:t>
      </w:r>
      <w:r w:rsidR="00AD0A90">
        <w:t xml:space="preserve"> identified which require monitoring</w:t>
      </w:r>
      <w:r w:rsidR="00345A06">
        <w:t xml:space="preserve">. </w:t>
      </w:r>
      <w:r w:rsidR="002E7E5E">
        <w:t>Moreover, none</w:t>
      </w:r>
      <w:r w:rsidR="00345A06">
        <w:t xml:space="preserve"> have the status </w:t>
      </w:r>
      <w:r w:rsidR="002E7E5E">
        <w:t>potentially or</w:t>
      </w:r>
      <w:r w:rsidR="00345A06">
        <w:t xml:space="preserve"> have requirements that call for regular re-assessment. </w:t>
      </w:r>
    </w:p>
    <w:p w14:paraId="53651D05" w14:textId="554DFE5B" w:rsidR="00E51EF3" w:rsidRDefault="00E51EF3" w:rsidP="009026D0">
      <w:pPr>
        <w:spacing w:line="276" w:lineRule="auto"/>
      </w:pPr>
    </w:p>
    <w:p w14:paraId="2A91505B" w14:textId="51BD7A46" w:rsidR="00E51EF3" w:rsidRPr="003B1DEE" w:rsidRDefault="00E51EF3" w:rsidP="009026D0">
      <w:pPr>
        <w:spacing w:line="276" w:lineRule="auto"/>
        <w:contextualSpacing w:val="0"/>
      </w:pPr>
    </w:p>
    <w:p w14:paraId="2323576D" w14:textId="37C4B9CC" w:rsidR="00816579" w:rsidRPr="0037167F" w:rsidRDefault="00816579" w:rsidP="009026D0">
      <w:pPr>
        <w:pStyle w:val="SectionTitle"/>
        <w:spacing w:line="276" w:lineRule="auto"/>
      </w:pPr>
      <w:bookmarkStart w:id="108" w:name="_Toc40962792"/>
      <w:bookmarkStart w:id="109" w:name="_Ref47706354"/>
      <w:bookmarkStart w:id="110" w:name="_Ref49860701"/>
      <w:bookmarkEnd w:id="107"/>
      <w:r>
        <w:t>STAK</w:t>
      </w:r>
      <w:r w:rsidRPr="00241108">
        <w:t>EHOLDER INPUTS AND LEGAL DISPUTES</w:t>
      </w:r>
      <w:bookmarkEnd w:id="108"/>
      <w:bookmarkEnd w:id="109"/>
      <w:bookmarkEnd w:id="110"/>
      <w:r w:rsidRPr="00241108">
        <w:t xml:space="preserve"> </w:t>
      </w:r>
    </w:p>
    <w:p w14:paraId="1DDDB23D" w14:textId="77777777" w:rsidR="00816579" w:rsidRPr="002C0D50" w:rsidRDefault="00816579">
      <w:pPr>
        <w:pStyle w:val="SectionList"/>
      </w:pPr>
      <w:bookmarkStart w:id="111" w:name="_Toc40962793"/>
      <w:r w:rsidRPr="002C0D50">
        <w:t>List all Inputs and Grievances which have been received via the Continuous Input and Grievance Mechanism together with their respective responses/mitigations.</w:t>
      </w:r>
      <w:bookmarkEnd w:id="111"/>
      <w:r w:rsidRPr="002C0D50">
        <w:t xml:space="preserve"> </w:t>
      </w:r>
    </w:p>
    <w:p w14:paraId="5D0B8621" w14:textId="49F861C4" w:rsidR="00816579" w:rsidRDefault="00816579" w:rsidP="009026D0">
      <w:pPr>
        <w:spacing w:line="276" w:lineRule="auto"/>
      </w:pPr>
      <w:r w:rsidRPr="003B1DEE">
        <w:t>&gt;&gt;</w:t>
      </w:r>
    </w:p>
    <w:p w14:paraId="701D73BE" w14:textId="77777777" w:rsidR="00B6196A" w:rsidRDefault="00B6196A" w:rsidP="009026D0">
      <w:pPr>
        <w:spacing w:line="276" w:lineRule="auto"/>
      </w:pPr>
    </w:p>
    <w:p w14:paraId="64B67ECE" w14:textId="43B38C73" w:rsidR="00B6196A" w:rsidRDefault="00B6196A" w:rsidP="009026D0">
      <w:pPr>
        <w:spacing w:line="276" w:lineRule="auto"/>
      </w:pPr>
      <w:r w:rsidRPr="00CC1E32">
        <w:t xml:space="preserve">In total </w:t>
      </w:r>
      <w:r w:rsidR="00B323D6" w:rsidRPr="00CC1E32">
        <w:t>25</w:t>
      </w:r>
      <w:r w:rsidRPr="00CC1E32">
        <w:t xml:space="preserve"> times</w:t>
      </w:r>
      <w:r>
        <w:t xml:space="preserve"> NBP was contacted, a breakdown of the grievances is shown in the table below</w:t>
      </w:r>
      <w:r w:rsidR="00EB057E">
        <w:t>.</w:t>
      </w:r>
    </w:p>
    <w:p w14:paraId="497B4430" w14:textId="4CD8FDD0" w:rsidR="00B6196A" w:rsidRDefault="00B6196A" w:rsidP="001D0938">
      <w:pPr>
        <w:pStyle w:val="Caption"/>
        <w:keepNext/>
      </w:pPr>
      <w:r>
        <w:t xml:space="preserve">Table </w:t>
      </w:r>
      <w:fldSimple w:instr=" SEQ Table \* ARABIC ">
        <w:r w:rsidR="0056681D">
          <w:rPr>
            <w:noProof/>
          </w:rPr>
          <w:t>18</w:t>
        </w:r>
      </w:fldSimple>
      <w:r>
        <w:t>: Grievance breakdown</w:t>
      </w:r>
      <w:r>
        <w:rPr>
          <w:rStyle w:val="FootnoteReference"/>
        </w:rPr>
        <w:footnoteReference w:id="35"/>
      </w:r>
    </w:p>
    <w:tbl>
      <w:tblPr>
        <w:tblStyle w:val="SDMTableDocInfo"/>
        <w:tblpPr w:leftFromText="180" w:rightFromText="180" w:vertAnchor="text" w:tblpY="1"/>
        <w:tblOverlap w:val="never"/>
        <w:tblW w:w="4253" w:type="dxa"/>
        <w:tblLook w:val="04A0" w:firstRow="1" w:lastRow="0" w:firstColumn="1" w:lastColumn="0" w:noHBand="0" w:noVBand="1"/>
      </w:tblPr>
      <w:tblGrid>
        <w:gridCol w:w="2410"/>
        <w:gridCol w:w="1843"/>
      </w:tblGrid>
      <w:tr w:rsidR="00B6196A" w:rsidRPr="00B6196A" w14:paraId="37D1D748" w14:textId="77777777" w:rsidTr="000F06DF">
        <w:trPr>
          <w:cnfStyle w:val="100000000000" w:firstRow="1" w:lastRow="0" w:firstColumn="0" w:lastColumn="0" w:oddVBand="0" w:evenVBand="0" w:oddHBand="0" w:evenHBand="0" w:firstRowFirstColumn="0" w:firstRowLastColumn="0" w:lastRowFirstColumn="0" w:lastRowLastColumn="0"/>
          <w:trHeight w:val="300"/>
        </w:trPr>
        <w:tc>
          <w:tcPr>
            <w:tcW w:w="2410" w:type="dxa"/>
            <w:noWrap/>
            <w:hideMark/>
          </w:tcPr>
          <w:p w14:paraId="490B2108" w14:textId="77777777" w:rsidR="00B6196A" w:rsidRPr="00B6196A" w:rsidRDefault="00B6196A" w:rsidP="00BE2145">
            <w:pPr>
              <w:spacing w:after="0" w:line="240" w:lineRule="auto"/>
              <w:contextualSpacing w:val="0"/>
              <w:rPr>
                <w:rFonts w:ascii="Calibri" w:hAnsi="Calibri" w:cs="Calibri"/>
                <w:color w:val="000000"/>
                <w:sz w:val="22"/>
                <w:szCs w:val="22"/>
                <w14:cntxtAlts w14:val="0"/>
              </w:rPr>
            </w:pPr>
            <w:r w:rsidRPr="00B6196A">
              <w:rPr>
                <w:rFonts w:ascii="Calibri" w:hAnsi="Calibri" w:cs="Calibri"/>
                <w:color w:val="000000"/>
                <w:sz w:val="22"/>
                <w:szCs w:val="22"/>
                <w14:cntxtAlts w14:val="0"/>
              </w:rPr>
              <w:t>Type</w:t>
            </w:r>
          </w:p>
        </w:tc>
        <w:tc>
          <w:tcPr>
            <w:tcW w:w="1843" w:type="dxa"/>
            <w:noWrap/>
            <w:hideMark/>
          </w:tcPr>
          <w:p w14:paraId="4AFF1B94" w14:textId="77777777" w:rsidR="00B6196A" w:rsidRPr="00B6196A" w:rsidRDefault="00B6196A" w:rsidP="000F06DF">
            <w:pPr>
              <w:spacing w:after="0" w:line="240" w:lineRule="auto"/>
              <w:contextualSpacing w:val="0"/>
              <w:jc w:val="right"/>
              <w:rPr>
                <w:rFonts w:ascii="Calibri" w:hAnsi="Calibri" w:cs="Calibri"/>
                <w:color w:val="000000"/>
                <w:sz w:val="22"/>
                <w:szCs w:val="22"/>
                <w14:cntxtAlts w14:val="0"/>
              </w:rPr>
            </w:pPr>
            <w:r w:rsidRPr="00B6196A">
              <w:rPr>
                <w:rFonts w:ascii="Calibri" w:hAnsi="Calibri" w:cs="Calibri"/>
                <w:color w:val="000000"/>
                <w:sz w:val="22"/>
                <w:szCs w:val="22"/>
                <w14:cntxtAlts w14:val="0"/>
              </w:rPr>
              <w:t>number</w:t>
            </w:r>
          </w:p>
        </w:tc>
      </w:tr>
      <w:tr w:rsidR="00B6196A" w:rsidRPr="00B6196A" w14:paraId="205F5674" w14:textId="77777777" w:rsidTr="000F06DF">
        <w:trPr>
          <w:trHeight w:val="300"/>
        </w:trPr>
        <w:tc>
          <w:tcPr>
            <w:tcW w:w="2410" w:type="dxa"/>
            <w:noWrap/>
            <w:hideMark/>
          </w:tcPr>
          <w:p w14:paraId="083CA8D2" w14:textId="77777777" w:rsidR="00B6196A" w:rsidRPr="00B6196A" w:rsidRDefault="00B6196A" w:rsidP="00BE2145">
            <w:pPr>
              <w:spacing w:after="0" w:line="240" w:lineRule="auto"/>
              <w:contextualSpacing w:val="0"/>
              <w:rPr>
                <w:rFonts w:ascii="Calibri" w:hAnsi="Calibri" w:cs="Calibri"/>
                <w:color w:val="000000"/>
                <w:sz w:val="22"/>
                <w:szCs w:val="22"/>
                <w14:cntxtAlts w14:val="0"/>
              </w:rPr>
            </w:pPr>
            <w:r w:rsidRPr="00B6196A">
              <w:rPr>
                <w:rFonts w:ascii="Calibri" w:hAnsi="Calibri" w:cs="Calibri"/>
                <w:color w:val="000000"/>
                <w:sz w:val="22"/>
                <w:szCs w:val="22"/>
                <w14:cntxtAlts w14:val="0"/>
              </w:rPr>
              <w:t>Information request</w:t>
            </w:r>
          </w:p>
        </w:tc>
        <w:tc>
          <w:tcPr>
            <w:tcW w:w="1843" w:type="dxa"/>
            <w:noWrap/>
            <w:hideMark/>
          </w:tcPr>
          <w:p w14:paraId="1A253497" w14:textId="7AA522FA" w:rsidR="00B6196A" w:rsidRPr="00B6196A" w:rsidRDefault="00B358A8" w:rsidP="00BE2145">
            <w:pPr>
              <w:spacing w:after="0" w:line="240" w:lineRule="auto"/>
              <w:contextualSpacing w:val="0"/>
              <w:jc w:val="right"/>
              <w:rPr>
                <w:rFonts w:ascii="Calibri" w:hAnsi="Calibri" w:cs="Calibri"/>
                <w:color w:val="000000"/>
                <w:sz w:val="22"/>
                <w:szCs w:val="22"/>
                <w14:cntxtAlts w14:val="0"/>
              </w:rPr>
            </w:pPr>
            <w:r>
              <w:rPr>
                <w:rFonts w:ascii="Calibri" w:hAnsi="Calibri" w:cs="Calibri"/>
                <w:color w:val="000000"/>
                <w:sz w:val="22"/>
                <w:szCs w:val="22"/>
                <w14:cntxtAlts w14:val="0"/>
              </w:rPr>
              <w:t>20</w:t>
            </w:r>
          </w:p>
        </w:tc>
      </w:tr>
      <w:tr w:rsidR="00B6196A" w:rsidRPr="00B6196A" w14:paraId="73F0AEC5" w14:textId="77777777" w:rsidTr="000F06DF">
        <w:trPr>
          <w:trHeight w:val="300"/>
        </w:trPr>
        <w:tc>
          <w:tcPr>
            <w:tcW w:w="2410" w:type="dxa"/>
            <w:noWrap/>
            <w:hideMark/>
          </w:tcPr>
          <w:p w14:paraId="04847291" w14:textId="77777777" w:rsidR="00B6196A" w:rsidRPr="00B6196A" w:rsidRDefault="00B6196A" w:rsidP="00BE2145">
            <w:pPr>
              <w:spacing w:after="0" w:line="240" w:lineRule="auto"/>
              <w:contextualSpacing w:val="0"/>
              <w:rPr>
                <w:rFonts w:ascii="Calibri" w:hAnsi="Calibri" w:cs="Calibri"/>
                <w:color w:val="000000"/>
                <w:sz w:val="22"/>
                <w:szCs w:val="22"/>
                <w14:cntxtAlts w14:val="0"/>
              </w:rPr>
            </w:pPr>
            <w:r w:rsidRPr="00B6196A">
              <w:rPr>
                <w:rFonts w:ascii="Calibri" w:hAnsi="Calibri" w:cs="Calibri"/>
                <w:color w:val="000000"/>
                <w:sz w:val="22"/>
                <w:szCs w:val="22"/>
                <w14:cntxtAlts w14:val="0"/>
              </w:rPr>
              <w:t>technical issue</w:t>
            </w:r>
          </w:p>
        </w:tc>
        <w:tc>
          <w:tcPr>
            <w:tcW w:w="1843" w:type="dxa"/>
            <w:noWrap/>
            <w:hideMark/>
          </w:tcPr>
          <w:p w14:paraId="682BD0A8" w14:textId="3C3BE9A6" w:rsidR="00B6196A" w:rsidRPr="00B6196A" w:rsidRDefault="000F06DF" w:rsidP="00BE2145">
            <w:pPr>
              <w:spacing w:after="0" w:line="240" w:lineRule="auto"/>
              <w:contextualSpacing w:val="0"/>
              <w:jc w:val="right"/>
              <w:rPr>
                <w:rFonts w:ascii="Calibri" w:hAnsi="Calibri" w:cs="Calibri"/>
                <w:color w:val="000000"/>
                <w:sz w:val="22"/>
                <w:szCs w:val="22"/>
                <w14:cntxtAlts w14:val="0"/>
              </w:rPr>
            </w:pPr>
            <w:r>
              <w:rPr>
                <w:rFonts w:ascii="Calibri" w:hAnsi="Calibri" w:cs="Calibri"/>
                <w:color w:val="000000"/>
                <w:sz w:val="22"/>
                <w:szCs w:val="22"/>
                <w14:cntxtAlts w14:val="0"/>
              </w:rPr>
              <w:t>5</w:t>
            </w:r>
          </w:p>
        </w:tc>
      </w:tr>
      <w:tr w:rsidR="00B6196A" w:rsidRPr="00B6196A" w14:paraId="778A8CF0" w14:textId="77777777" w:rsidTr="000F06DF">
        <w:trPr>
          <w:trHeight w:val="300"/>
        </w:trPr>
        <w:tc>
          <w:tcPr>
            <w:tcW w:w="2410" w:type="dxa"/>
            <w:noWrap/>
            <w:hideMark/>
          </w:tcPr>
          <w:p w14:paraId="7888DC39" w14:textId="351FCA45" w:rsidR="00B6196A" w:rsidRPr="00B6196A" w:rsidRDefault="000F06DF" w:rsidP="00BE2145">
            <w:pPr>
              <w:spacing w:after="0" w:line="240" w:lineRule="auto"/>
              <w:contextualSpacing w:val="0"/>
              <w:rPr>
                <w:rFonts w:ascii="Calibri" w:hAnsi="Calibri" w:cs="Calibri"/>
                <w:color w:val="000000"/>
                <w:sz w:val="22"/>
                <w:szCs w:val="22"/>
                <w14:cntxtAlts w14:val="0"/>
              </w:rPr>
            </w:pPr>
            <w:r>
              <w:rPr>
                <w:rFonts w:ascii="Calibri" w:hAnsi="Calibri" w:cs="Calibri"/>
                <w:color w:val="000000"/>
                <w:sz w:val="22"/>
                <w:szCs w:val="22"/>
                <w14:cntxtAlts w14:val="0"/>
              </w:rPr>
              <w:t>T</w:t>
            </w:r>
            <w:r w:rsidR="00B6196A" w:rsidRPr="00B6196A">
              <w:rPr>
                <w:rFonts w:ascii="Calibri" w:hAnsi="Calibri" w:cs="Calibri"/>
                <w:color w:val="000000"/>
                <w:sz w:val="22"/>
                <w:szCs w:val="22"/>
                <w14:cntxtAlts w14:val="0"/>
              </w:rPr>
              <w:t>otal</w:t>
            </w:r>
          </w:p>
        </w:tc>
        <w:tc>
          <w:tcPr>
            <w:tcW w:w="1843" w:type="dxa"/>
            <w:noWrap/>
            <w:hideMark/>
          </w:tcPr>
          <w:p w14:paraId="35757EB4" w14:textId="17E17B37" w:rsidR="00B6196A" w:rsidRPr="00B6196A" w:rsidRDefault="000F06DF" w:rsidP="00BE2145">
            <w:pPr>
              <w:spacing w:after="0" w:line="240" w:lineRule="auto"/>
              <w:contextualSpacing w:val="0"/>
              <w:jc w:val="right"/>
              <w:rPr>
                <w:rFonts w:ascii="Calibri" w:hAnsi="Calibri" w:cs="Calibri"/>
                <w:color w:val="000000"/>
                <w:sz w:val="22"/>
                <w:szCs w:val="22"/>
                <w14:cntxtAlts w14:val="0"/>
              </w:rPr>
            </w:pPr>
            <w:r>
              <w:rPr>
                <w:rFonts w:ascii="Calibri" w:hAnsi="Calibri" w:cs="Calibri"/>
                <w:color w:val="000000"/>
                <w:sz w:val="22"/>
                <w:szCs w:val="22"/>
                <w14:cntxtAlts w14:val="0"/>
              </w:rPr>
              <w:t>25</w:t>
            </w:r>
          </w:p>
        </w:tc>
      </w:tr>
    </w:tbl>
    <w:p w14:paraId="008342C7" w14:textId="7B82BDD2" w:rsidR="00B6196A" w:rsidRDefault="00BE2145" w:rsidP="009026D0">
      <w:pPr>
        <w:spacing w:line="276" w:lineRule="auto"/>
      </w:pPr>
      <w:r>
        <w:br w:type="textWrapping" w:clear="all"/>
      </w:r>
    </w:p>
    <w:p w14:paraId="68F019DC" w14:textId="77777777" w:rsidR="00B6196A" w:rsidRDefault="00B6196A" w:rsidP="009026D0">
      <w:pPr>
        <w:spacing w:line="276" w:lineRule="auto"/>
      </w:pPr>
    </w:p>
    <w:p w14:paraId="0EE7B148" w14:textId="760875A2" w:rsidR="00403C7E" w:rsidRDefault="008649B6" w:rsidP="00464A55">
      <w:pPr>
        <w:spacing w:line="276" w:lineRule="auto"/>
        <w:jc w:val="both"/>
      </w:pPr>
      <w:r>
        <w:t xml:space="preserve">All </w:t>
      </w:r>
      <w:r w:rsidR="00EB057E">
        <w:t>25</w:t>
      </w:r>
      <w:r w:rsidR="00542B65" w:rsidRPr="00E84C72">
        <w:t xml:space="preserve"> cases are closed</w:t>
      </w:r>
      <w:r w:rsidR="008C4070" w:rsidRPr="00E84C72">
        <w:rPr>
          <w:rStyle w:val="FootnoteReference"/>
        </w:rPr>
        <w:footnoteReference w:id="36"/>
      </w:r>
      <w:r w:rsidR="00521070">
        <w:t>, except 4</w:t>
      </w:r>
      <w:r w:rsidR="00A17FB8">
        <w:t xml:space="preserve"> plants</w:t>
      </w:r>
      <w:r w:rsidR="00521070">
        <w:t xml:space="preserve"> in which the biodigester plant owner</w:t>
      </w:r>
      <w:r w:rsidR="00F97821">
        <w:t>s</w:t>
      </w:r>
      <w:r w:rsidR="00521070">
        <w:t xml:space="preserve"> are </w:t>
      </w:r>
      <w:r w:rsidR="00775C89">
        <w:t>under discussion with Biodigester Construction Agent (BCA)</w:t>
      </w:r>
      <w:r w:rsidR="00F97821">
        <w:t xml:space="preserve"> </w:t>
      </w:r>
      <w:r w:rsidR="00505A27">
        <w:t xml:space="preserve">about its </w:t>
      </w:r>
      <w:r w:rsidR="00F97821">
        <w:t>associated reparation cost</w:t>
      </w:r>
      <w:r w:rsidR="00505A27">
        <w:t>s</w:t>
      </w:r>
      <w:r w:rsidR="00403C7E" w:rsidRPr="00E84C72">
        <w:t>.</w:t>
      </w:r>
      <w:r w:rsidR="00F2418D">
        <w:t xml:space="preserve"> </w:t>
      </w:r>
      <w:r w:rsidR="00007DF2">
        <w:t>It should be noted that</w:t>
      </w:r>
      <w:r w:rsidR="004672D0">
        <w:t xml:space="preserve"> the</w:t>
      </w:r>
      <w:r w:rsidR="00C85D3E">
        <w:t xml:space="preserve"> biodigester plants </w:t>
      </w:r>
      <w:r w:rsidR="0017560C">
        <w:t>come</w:t>
      </w:r>
      <w:r w:rsidR="00BE366A">
        <w:t xml:space="preserve"> with </w:t>
      </w:r>
      <w:r w:rsidR="004672D0">
        <w:t>2 years of warran</w:t>
      </w:r>
      <w:r w:rsidR="00A640A2">
        <w:t>t</w:t>
      </w:r>
      <w:r w:rsidR="00BE1836">
        <w:t xml:space="preserve">y for each biodigester. </w:t>
      </w:r>
      <w:r w:rsidR="002254A8">
        <w:t>For any reparation</w:t>
      </w:r>
      <w:r w:rsidR="0017560C">
        <w:t xml:space="preserve"> work</w:t>
      </w:r>
      <w:r w:rsidR="008E3D8F">
        <w:t xml:space="preserve"> </w:t>
      </w:r>
      <w:r w:rsidR="0017560C">
        <w:t>happens</w:t>
      </w:r>
      <w:r w:rsidR="008E3D8F">
        <w:t xml:space="preserve"> </w:t>
      </w:r>
      <w:r w:rsidR="002E4A14">
        <w:t>outside the warranty period, BCA will charge the reparation cost to the plant owner</w:t>
      </w:r>
      <w:r w:rsidR="001F52A9">
        <w:t xml:space="preserve"> based on the actual required work</w:t>
      </w:r>
      <w:r w:rsidR="00C975D0">
        <w:t>.</w:t>
      </w:r>
    </w:p>
    <w:p w14:paraId="214C0A40" w14:textId="7D3202C0" w:rsidR="00B535BE" w:rsidRDefault="00B535BE" w:rsidP="00944E12">
      <w:pPr>
        <w:spacing w:line="276" w:lineRule="auto"/>
      </w:pPr>
    </w:p>
    <w:p w14:paraId="430C0131" w14:textId="49C3D364" w:rsidR="00EF6CA2" w:rsidRDefault="00EF6CA2" w:rsidP="00944E12">
      <w:pPr>
        <w:spacing w:line="276" w:lineRule="auto"/>
      </w:pPr>
      <w:r>
        <w:t xml:space="preserve">The </w:t>
      </w:r>
      <w:r w:rsidR="003E76C4">
        <w:t xml:space="preserve">detail of technical issue of the </w:t>
      </w:r>
      <w:r w:rsidR="00D33148">
        <w:t>5</w:t>
      </w:r>
      <w:r>
        <w:t xml:space="preserve"> plants </w:t>
      </w:r>
      <w:r w:rsidR="003E76C4">
        <w:t>are described as</w:t>
      </w:r>
      <w:r>
        <w:t xml:space="preserve"> following </w:t>
      </w:r>
      <w:r w:rsidR="00E70A93">
        <w:rPr>
          <w:rStyle w:val="FootnoteReference"/>
        </w:rPr>
        <w:footnoteReference w:id="37"/>
      </w:r>
      <w:r>
        <w:t>:</w:t>
      </w:r>
    </w:p>
    <w:tbl>
      <w:tblPr>
        <w:tblW w:w="5100" w:type="dxa"/>
        <w:jc w:val="center"/>
        <w:tblLook w:val="04A0" w:firstRow="1" w:lastRow="0" w:firstColumn="1" w:lastColumn="0" w:noHBand="0" w:noVBand="1"/>
      </w:tblPr>
      <w:tblGrid>
        <w:gridCol w:w="2720"/>
        <w:gridCol w:w="2380"/>
      </w:tblGrid>
      <w:tr w:rsidR="00C23B53" w:rsidRPr="00C23B53" w14:paraId="2CDE609E" w14:textId="77777777" w:rsidTr="00C23B53">
        <w:trPr>
          <w:trHeight w:val="300"/>
          <w:jc w:val="center"/>
        </w:trPr>
        <w:tc>
          <w:tcPr>
            <w:tcW w:w="2720" w:type="dxa"/>
            <w:tcBorders>
              <w:top w:val="nil"/>
              <w:left w:val="nil"/>
              <w:bottom w:val="single" w:sz="4" w:space="0" w:color="8EA9DB"/>
              <w:right w:val="nil"/>
            </w:tcBorders>
            <w:shd w:val="clear" w:color="D9E1F2" w:fill="D9E1F2"/>
            <w:noWrap/>
            <w:vAlign w:val="bottom"/>
            <w:hideMark/>
          </w:tcPr>
          <w:p w14:paraId="4DC0AF57" w14:textId="77777777" w:rsidR="00C23B53" w:rsidRPr="00C23B53" w:rsidRDefault="00C23B53" w:rsidP="00C23B53">
            <w:pPr>
              <w:spacing w:after="0" w:line="240" w:lineRule="auto"/>
              <w:contextualSpacing w:val="0"/>
              <w:rPr>
                <w:rFonts w:ascii="Calibri" w:eastAsia="Times New Roman" w:hAnsi="Calibri" w:cs="Calibri"/>
                <w:b/>
                <w:bCs/>
                <w:color w:val="000000"/>
                <w:sz w:val="22"/>
                <w:szCs w:val="22"/>
                <w:lang w:bidi="km-KH"/>
                <w14:cntxtAlts w14:val="0"/>
              </w:rPr>
            </w:pPr>
            <w:r w:rsidRPr="00C23B53">
              <w:rPr>
                <w:rFonts w:ascii="Calibri" w:eastAsia="Times New Roman" w:hAnsi="Calibri" w:cs="Calibri"/>
                <w:b/>
                <w:bCs/>
                <w:color w:val="000000"/>
                <w:sz w:val="22"/>
                <w:szCs w:val="22"/>
                <w:lang w:bidi="km-KH"/>
                <w14:cntxtAlts w14:val="0"/>
              </w:rPr>
              <w:t>Row Labels</w:t>
            </w:r>
          </w:p>
        </w:tc>
        <w:tc>
          <w:tcPr>
            <w:tcW w:w="2380" w:type="dxa"/>
            <w:tcBorders>
              <w:top w:val="nil"/>
              <w:left w:val="nil"/>
              <w:bottom w:val="single" w:sz="4" w:space="0" w:color="8EA9DB"/>
              <w:right w:val="nil"/>
            </w:tcBorders>
            <w:shd w:val="clear" w:color="D9E1F2" w:fill="D9E1F2"/>
            <w:noWrap/>
            <w:vAlign w:val="bottom"/>
            <w:hideMark/>
          </w:tcPr>
          <w:p w14:paraId="74138B92" w14:textId="77777777" w:rsidR="00C23B53" w:rsidRPr="00C23B53" w:rsidRDefault="00C23B53" w:rsidP="00C23B53">
            <w:pPr>
              <w:spacing w:after="0" w:line="240" w:lineRule="auto"/>
              <w:contextualSpacing w:val="0"/>
              <w:rPr>
                <w:rFonts w:ascii="Calibri" w:eastAsia="Times New Roman" w:hAnsi="Calibri" w:cs="Calibri"/>
                <w:b/>
                <w:bCs/>
                <w:color w:val="000000"/>
                <w:sz w:val="22"/>
                <w:szCs w:val="22"/>
                <w:lang w:bidi="km-KH"/>
                <w14:cntxtAlts w14:val="0"/>
              </w:rPr>
            </w:pPr>
            <w:r w:rsidRPr="00C23B53">
              <w:rPr>
                <w:rFonts w:ascii="Calibri" w:eastAsia="Times New Roman" w:hAnsi="Calibri" w:cs="Calibri"/>
                <w:b/>
                <w:bCs/>
                <w:color w:val="000000"/>
                <w:sz w:val="22"/>
                <w:szCs w:val="22"/>
                <w:lang w:bidi="km-KH"/>
                <w14:cntxtAlts w14:val="0"/>
              </w:rPr>
              <w:t>Count of Comment type</w:t>
            </w:r>
          </w:p>
        </w:tc>
      </w:tr>
      <w:tr w:rsidR="00C23B53" w:rsidRPr="00C23B53" w14:paraId="3D4D1DD3" w14:textId="77777777" w:rsidTr="00C23B53">
        <w:trPr>
          <w:trHeight w:val="300"/>
          <w:jc w:val="center"/>
        </w:trPr>
        <w:tc>
          <w:tcPr>
            <w:tcW w:w="2720" w:type="dxa"/>
            <w:tcBorders>
              <w:top w:val="nil"/>
              <w:left w:val="nil"/>
              <w:bottom w:val="nil"/>
              <w:right w:val="nil"/>
            </w:tcBorders>
            <w:shd w:val="clear" w:color="auto" w:fill="auto"/>
            <w:noWrap/>
            <w:vAlign w:val="bottom"/>
            <w:hideMark/>
          </w:tcPr>
          <w:p w14:paraId="6A2D5B8C" w14:textId="77777777" w:rsidR="00C23B53" w:rsidRPr="00C23B53" w:rsidRDefault="00C23B53" w:rsidP="00C23B53">
            <w:pPr>
              <w:spacing w:after="0" w:line="240" w:lineRule="auto"/>
              <w:contextualSpacing w:val="0"/>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Block valve</w:t>
            </w:r>
          </w:p>
        </w:tc>
        <w:tc>
          <w:tcPr>
            <w:tcW w:w="2380" w:type="dxa"/>
            <w:tcBorders>
              <w:top w:val="nil"/>
              <w:left w:val="nil"/>
              <w:bottom w:val="nil"/>
              <w:right w:val="nil"/>
            </w:tcBorders>
            <w:shd w:val="clear" w:color="auto" w:fill="auto"/>
            <w:noWrap/>
            <w:vAlign w:val="bottom"/>
            <w:hideMark/>
          </w:tcPr>
          <w:p w14:paraId="691DF501" w14:textId="77777777" w:rsidR="00C23B53" w:rsidRPr="00C23B53" w:rsidRDefault="00C23B53" w:rsidP="00C23B53">
            <w:pPr>
              <w:spacing w:after="0" w:line="240" w:lineRule="auto"/>
              <w:contextualSpacing w:val="0"/>
              <w:jc w:val="right"/>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1</w:t>
            </w:r>
          </w:p>
        </w:tc>
      </w:tr>
      <w:tr w:rsidR="00C23B53" w:rsidRPr="00C23B53" w14:paraId="0B5A8F13" w14:textId="77777777" w:rsidTr="00C23B53">
        <w:trPr>
          <w:trHeight w:val="300"/>
          <w:jc w:val="center"/>
        </w:trPr>
        <w:tc>
          <w:tcPr>
            <w:tcW w:w="2720" w:type="dxa"/>
            <w:tcBorders>
              <w:top w:val="nil"/>
              <w:left w:val="nil"/>
              <w:bottom w:val="nil"/>
              <w:right w:val="nil"/>
            </w:tcBorders>
            <w:shd w:val="clear" w:color="auto" w:fill="auto"/>
            <w:noWrap/>
            <w:vAlign w:val="bottom"/>
            <w:hideMark/>
          </w:tcPr>
          <w:p w14:paraId="527E0829" w14:textId="77777777" w:rsidR="00C23B53" w:rsidRPr="00C23B53" w:rsidRDefault="00C23B53" w:rsidP="00C23B53">
            <w:pPr>
              <w:spacing w:after="0" w:line="240" w:lineRule="auto"/>
              <w:contextualSpacing w:val="0"/>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block valve and pipe</w:t>
            </w:r>
          </w:p>
        </w:tc>
        <w:tc>
          <w:tcPr>
            <w:tcW w:w="2380" w:type="dxa"/>
            <w:tcBorders>
              <w:top w:val="nil"/>
              <w:left w:val="nil"/>
              <w:bottom w:val="nil"/>
              <w:right w:val="nil"/>
            </w:tcBorders>
            <w:shd w:val="clear" w:color="auto" w:fill="auto"/>
            <w:noWrap/>
            <w:vAlign w:val="bottom"/>
            <w:hideMark/>
          </w:tcPr>
          <w:p w14:paraId="480BE4EF" w14:textId="77777777" w:rsidR="00C23B53" w:rsidRPr="00C23B53" w:rsidRDefault="00C23B53" w:rsidP="00C23B53">
            <w:pPr>
              <w:spacing w:after="0" w:line="240" w:lineRule="auto"/>
              <w:contextualSpacing w:val="0"/>
              <w:jc w:val="right"/>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1</w:t>
            </w:r>
          </w:p>
        </w:tc>
      </w:tr>
      <w:tr w:rsidR="00C23B53" w:rsidRPr="00C23B53" w14:paraId="724D2153" w14:textId="77777777" w:rsidTr="00C23B53">
        <w:trPr>
          <w:trHeight w:val="300"/>
          <w:jc w:val="center"/>
        </w:trPr>
        <w:tc>
          <w:tcPr>
            <w:tcW w:w="2720" w:type="dxa"/>
            <w:tcBorders>
              <w:top w:val="nil"/>
              <w:left w:val="nil"/>
              <w:bottom w:val="nil"/>
              <w:right w:val="nil"/>
            </w:tcBorders>
            <w:shd w:val="clear" w:color="auto" w:fill="auto"/>
            <w:noWrap/>
            <w:vAlign w:val="bottom"/>
            <w:hideMark/>
          </w:tcPr>
          <w:p w14:paraId="2C2F951C" w14:textId="77777777" w:rsidR="00C23B53" w:rsidRPr="00C23B53" w:rsidRDefault="00C23B53" w:rsidP="00C23B53">
            <w:pPr>
              <w:spacing w:after="0" w:line="240" w:lineRule="auto"/>
              <w:contextualSpacing w:val="0"/>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Gas leakage on the digester</w:t>
            </w:r>
          </w:p>
        </w:tc>
        <w:tc>
          <w:tcPr>
            <w:tcW w:w="2380" w:type="dxa"/>
            <w:tcBorders>
              <w:top w:val="nil"/>
              <w:left w:val="nil"/>
              <w:bottom w:val="nil"/>
              <w:right w:val="nil"/>
            </w:tcBorders>
            <w:shd w:val="clear" w:color="auto" w:fill="auto"/>
            <w:noWrap/>
            <w:vAlign w:val="bottom"/>
            <w:hideMark/>
          </w:tcPr>
          <w:p w14:paraId="38781868" w14:textId="77777777" w:rsidR="00C23B53" w:rsidRPr="00C23B53" w:rsidRDefault="00C23B53" w:rsidP="00C23B53">
            <w:pPr>
              <w:spacing w:after="0" w:line="240" w:lineRule="auto"/>
              <w:contextualSpacing w:val="0"/>
              <w:jc w:val="right"/>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1</w:t>
            </w:r>
          </w:p>
        </w:tc>
      </w:tr>
      <w:tr w:rsidR="00C23B53" w:rsidRPr="00C23B53" w14:paraId="5FABA86A" w14:textId="77777777" w:rsidTr="00C23B53">
        <w:trPr>
          <w:trHeight w:val="300"/>
          <w:jc w:val="center"/>
        </w:trPr>
        <w:tc>
          <w:tcPr>
            <w:tcW w:w="2720" w:type="dxa"/>
            <w:tcBorders>
              <w:top w:val="nil"/>
              <w:left w:val="nil"/>
              <w:bottom w:val="nil"/>
              <w:right w:val="nil"/>
            </w:tcBorders>
            <w:shd w:val="clear" w:color="auto" w:fill="auto"/>
            <w:noWrap/>
            <w:vAlign w:val="bottom"/>
            <w:hideMark/>
          </w:tcPr>
          <w:p w14:paraId="14045B4D" w14:textId="77777777" w:rsidR="00C23B53" w:rsidRPr="00C23B53" w:rsidRDefault="00C23B53" w:rsidP="00C23B53">
            <w:pPr>
              <w:spacing w:after="0" w:line="240" w:lineRule="auto"/>
              <w:contextualSpacing w:val="0"/>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Scum</w:t>
            </w:r>
          </w:p>
        </w:tc>
        <w:tc>
          <w:tcPr>
            <w:tcW w:w="2380" w:type="dxa"/>
            <w:tcBorders>
              <w:top w:val="nil"/>
              <w:left w:val="nil"/>
              <w:bottom w:val="nil"/>
              <w:right w:val="nil"/>
            </w:tcBorders>
            <w:shd w:val="clear" w:color="auto" w:fill="auto"/>
            <w:noWrap/>
            <w:vAlign w:val="bottom"/>
            <w:hideMark/>
          </w:tcPr>
          <w:p w14:paraId="062F4D0D" w14:textId="77777777" w:rsidR="00C23B53" w:rsidRPr="00C23B53" w:rsidRDefault="00C23B53" w:rsidP="00C23B53">
            <w:pPr>
              <w:spacing w:after="0" w:line="240" w:lineRule="auto"/>
              <w:contextualSpacing w:val="0"/>
              <w:jc w:val="right"/>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1</w:t>
            </w:r>
          </w:p>
        </w:tc>
      </w:tr>
      <w:tr w:rsidR="00C23B53" w:rsidRPr="00C23B53" w14:paraId="799AB889" w14:textId="77777777" w:rsidTr="00C23B53">
        <w:trPr>
          <w:trHeight w:val="300"/>
          <w:jc w:val="center"/>
        </w:trPr>
        <w:tc>
          <w:tcPr>
            <w:tcW w:w="2720" w:type="dxa"/>
            <w:tcBorders>
              <w:top w:val="nil"/>
              <w:left w:val="nil"/>
              <w:bottom w:val="nil"/>
              <w:right w:val="nil"/>
            </w:tcBorders>
            <w:shd w:val="clear" w:color="auto" w:fill="auto"/>
            <w:noWrap/>
            <w:vAlign w:val="bottom"/>
            <w:hideMark/>
          </w:tcPr>
          <w:p w14:paraId="5768C94A" w14:textId="77777777" w:rsidR="00C23B53" w:rsidRPr="00C23B53" w:rsidRDefault="00C23B53" w:rsidP="00C23B53">
            <w:pPr>
              <w:spacing w:after="0" w:line="240" w:lineRule="auto"/>
              <w:contextualSpacing w:val="0"/>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Valve Broken</w:t>
            </w:r>
          </w:p>
        </w:tc>
        <w:tc>
          <w:tcPr>
            <w:tcW w:w="2380" w:type="dxa"/>
            <w:tcBorders>
              <w:top w:val="nil"/>
              <w:left w:val="nil"/>
              <w:bottom w:val="nil"/>
              <w:right w:val="nil"/>
            </w:tcBorders>
            <w:shd w:val="clear" w:color="auto" w:fill="auto"/>
            <w:noWrap/>
            <w:vAlign w:val="bottom"/>
            <w:hideMark/>
          </w:tcPr>
          <w:p w14:paraId="69FF1377" w14:textId="77777777" w:rsidR="00C23B53" w:rsidRPr="00C23B53" w:rsidRDefault="00C23B53" w:rsidP="00C23B53">
            <w:pPr>
              <w:spacing w:after="0" w:line="240" w:lineRule="auto"/>
              <w:contextualSpacing w:val="0"/>
              <w:jc w:val="right"/>
              <w:rPr>
                <w:rFonts w:ascii="Calibri" w:eastAsia="Times New Roman" w:hAnsi="Calibri" w:cs="Calibri"/>
                <w:color w:val="000000"/>
                <w:sz w:val="22"/>
                <w:szCs w:val="22"/>
                <w:lang w:bidi="km-KH"/>
                <w14:cntxtAlts w14:val="0"/>
              </w:rPr>
            </w:pPr>
            <w:r w:rsidRPr="00C23B53">
              <w:rPr>
                <w:rFonts w:ascii="Calibri" w:eastAsia="Times New Roman" w:hAnsi="Calibri" w:cs="Calibri"/>
                <w:color w:val="000000"/>
                <w:sz w:val="22"/>
                <w:szCs w:val="22"/>
                <w:lang w:bidi="km-KH"/>
                <w14:cntxtAlts w14:val="0"/>
              </w:rPr>
              <w:t>1</w:t>
            </w:r>
          </w:p>
        </w:tc>
      </w:tr>
      <w:tr w:rsidR="00C23B53" w:rsidRPr="00C23B53" w14:paraId="716C16F7" w14:textId="77777777" w:rsidTr="00C23B53">
        <w:trPr>
          <w:trHeight w:val="300"/>
          <w:jc w:val="center"/>
        </w:trPr>
        <w:tc>
          <w:tcPr>
            <w:tcW w:w="2720" w:type="dxa"/>
            <w:tcBorders>
              <w:top w:val="single" w:sz="4" w:space="0" w:color="8EA9DB"/>
              <w:left w:val="nil"/>
              <w:bottom w:val="nil"/>
              <w:right w:val="nil"/>
            </w:tcBorders>
            <w:shd w:val="clear" w:color="D9E1F2" w:fill="D9E1F2"/>
            <w:noWrap/>
            <w:vAlign w:val="bottom"/>
            <w:hideMark/>
          </w:tcPr>
          <w:p w14:paraId="3FA646B9" w14:textId="77777777" w:rsidR="00C23B53" w:rsidRPr="00C23B53" w:rsidRDefault="00C23B53" w:rsidP="00C23B53">
            <w:pPr>
              <w:spacing w:after="0" w:line="240" w:lineRule="auto"/>
              <w:contextualSpacing w:val="0"/>
              <w:rPr>
                <w:rFonts w:ascii="Calibri" w:eastAsia="Times New Roman" w:hAnsi="Calibri" w:cs="Calibri"/>
                <w:b/>
                <w:bCs/>
                <w:color w:val="000000"/>
                <w:sz w:val="22"/>
                <w:szCs w:val="22"/>
                <w:lang w:bidi="km-KH"/>
                <w14:cntxtAlts w14:val="0"/>
              </w:rPr>
            </w:pPr>
            <w:r w:rsidRPr="00C23B53">
              <w:rPr>
                <w:rFonts w:ascii="Calibri" w:eastAsia="Times New Roman" w:hAnsi="Calibri" w:cs="Calibri"/>
                <w:b/>
                <w:bCs/>
                <w:color w:val="000000"/>
                <w:sz w:val="22"/>
                <w:szCs w:val="22"/>
                <w:lang w:bidi="km-KH"/>
                <w14:cntxtAlts w14:val="0"/>
              </w:rPr>
              <w:t>Grand Total</w:t>
            </w:r>
          </w:p>
        </w:tc>
        <w:tc>
          <w:tcPr>
            <w:tcW w:w="2380" w:type="dxa"/>
            <w:tcBorders>
              <w:top w:val="single" w:sz="4" w:space="0" w:color="8EA9DB"/>
              <w:left w:val="nil"/>
              <w:bottom w:val="nil"/>
              <w:right w:val="nil"/>
            </w:tcBorders>
            <w:shd w:val="clear" w:color="D9E1F2" w:fill="D9E1F2"/>
            <w:noWrap/>
            <w:vAlign w:val="bottom"/>
            <w:hideMark/>
          </w:tcPr>
          <w:p w14:paraId="68F3F0DC" w14:textId="77777777" w:rsidR="00C23B53" w:rsidRPr="00C23B53" w:rsidRDefault="00C23B53" w:rsidP="00C23B53">
            <w:pPr>
              <w:spacing w:after="0" w:line="240" w:lineRule="auto"/>
              <w:contextualSpacing w:val="0"/>
              <w:jc w:val="right"/>
              <w:rPr>
                <w:rFonts w:ascii="Calibri" w:eastAsia="Times New Roman" w:hAnsi="Calibri" w:cs="Calibri"/>
                <w:b/>
                <w:bCs/>
                <w:color w:val="000000"/>
                <w:sz w:val="22"/>
                <w:szCs w:val="22"/>
                <w:lang w:bidi="km-KH"/>
                <w14:cntxtAlts w14:val="0"/>
              </w:rPr>
            </w:pPr>
            <w:r w:rsidRPr="00C23B53">
              <w:rPr>
                <w:rFonts w:ascii="Calibri" w:eastAsia="Times New Roman" w:hAnsi="Calibri" w:cs="Calibri"/>
                <w:b/>
                <w:bCs/>
                <w:color w:val="000000"/>
                <w:sz w:val="22"/>
                <w:szCs w:val="22"/>
                <w:lang w:bidi="km-KH"/>
                <w14:cntxtAlts w14:val="0"/>
              </w:rPr>
              <w:t>5</w:t>
            </w:r>
          </w:p>
        </w:tc>
      </w:tr>
    </w:tbl>
    <w:p w14:paraId="680A46D9" w14:textId="77777777" w:rsidR="00B535BE" w:rsidRPr="00E84C72" w:rsidRDefault="00B535BE" w:rsidP="00944E12">
      <w:pPr>
        <w:spacing w:line="276" w:lineRule="auto"/>
      </w:pPr>
    </w:p>
    <w:p w14:paraId="1E259421" w14:textId="77777777" w:rsidR="00816579" w:rsidRPr="002C0D50" w:rsidRDefault="00816579">
      <w:pPr>
        <w:pStyle w:val="SectionList"/>
      </w:pPr>
      <w:r w:rsidRPr="00ED2FE4">
        <w:t xml:space="preserve">Report on any stakeholder </w:t>
      </w:r>
      <w:r w:rsidRPr="002C0D50">
        <w:t>mitigations that were agreed to be monitored.</w:t>
      </w:r>
      <w:r w:rsidRPr="00ED2FE4">
        <w:t xml:space="preserve"> </w:t>
      </w:r>
    </w:p>
    <w:p w14:paraId="22B07E4C" w14:textId="28B231A2" w:rsidR="00816579" w:rsidRDefault="00816579" w:rsidP="009026D0">
      <w:pPr>
        <w:spacing w:line="276" w:lineRule="auto"/>
      </w:pPr>
      <w:r w:rsidRPr="003B1DEE">
        <w:t>&gt;&gt;</w:t>
      </w:r>
    </w:p>
    <w:p w14:paraId="5726DA35" w14:textId="1F260973" w:rsidR="008408B5" w:rsidRPr="003B1DEE" w:rsidRDefault="008408B5" w:rsidP="009026D0">
      <w:pPr>
        <w:spacing w:line="276" w:lineRule="auto"/>
      </w:pPr>
      <w:r>
        <w:t xml:space="preserve">No </w:t>
      </w:r>
      <w:r w:rsidR="0088053D">
        <w:t>mitigations were identified that require monitoring</w:t>
      </w:r>
    </w:p>
    <w:p w14:paraId="67E9E7F3" w14:textId="77777777" w:rsidR="00816579" w:rsidRPr="002669DA" w:rsidRDefault="00816579">
      <w:pPr>
        <w:pStyle w:val="SectionList"/>
      </w:pPr>
      <w:bookmarkStart w:id="112" w:name="_Toc40962796"/>
      <w:r w:rsidRPr="00241108">
        <w:t>Provide details of any legal contest that has arisen with the project during the monitoring period</w:t>
      </w:r>
      <w:bookmarkEnd w:id="112"/>
    </w:p>
    <w:p w14:paraId="137433EA" w14:textId="11455048" w:rsidR="00816579" w:rsidRDefault="00816579" w:rsidP="009026D0">
      <w:pPr>
        <w:spacing w:line="276" w:lineRule="auto"/>
      </w:pPr>
      <w:r w:rsidRPr="003B1DEE">
        <w:t>&gt;&gt;</w:t>
      </w:r>
    </w:p>
    <w:p w14:paraId="2B2582EB" w14:textId="16FB4C2F" w:rsidR="0088053D" w:rsidRDefault="0088053D" w:rsidP="009026D0">
      <w:pPr>
        <w:spacing w:line="276" w:lineRule="auto"/>
      </w:pPr>
      <w:r>
        <w:t xml:space="preserve">No legal </w:t>
      </w:r>
      <w:r w:rsidR="0079227B">
        <w:t>contents</w:t>
      </w:r>
      <w:r>
        <w:t xml:space="preserve"> have arisen during this monitoring </w:t>
      </w:r>
      <w:r w:rsidR="0079227B">
        <w:t>period.</w:t>
      </w:r>
      <w:r w:rsidR="00F2418D">
        <w:t xml:space="preserve"> Most comment related to common practices, such as information request and repair requests.</w:t>
      </w:r>
    </w:p>
    <w:p w14:paraId="098CA1B8" w14:textId="7324C2F1" w:rsidR="00292E62" w:rsidRDefault="00292E62" w:rsidP="009026D0">
      <w:pPr>
        <w:spacing w:line="276" w:lineRule="auto"/>
      </w:pPr>
    </w:p>
    <w:p w14:paraId="6BF85B4B" w14:textId="77777777" w:rsidR="00816579" w:rsidRDefault="00816579" w:rsidP="009026D0">
      <w:pPr>
        <w:pStyle w:val="AtxtHdgs"/>
        <w:spacing w:line="276" w:lineRule="auto"/>
        <w:jc w:val="both"/>
        <w:rPr>
          <w:rFonts w:ascii="Verdana" w:hAnsi="Verdana"/>
          <w:color w:val="4C4C49"/>
          <w:szCs w:val="22"/>
        </w:rPr>
      </w:pPr>
    </w:p>
    <w:p w14:paraId="31D32A6F" w14:textId="77777777" w:rsidR="00816579" w:rsidRDefault="00816579" w:rsidP="009026D0">
      <w:pPr>
        <w:pStyle w:val="AtxtHdgs"/>
        <w:spacing w:line="276" w:lineRule="auto"/>
        <w:jc w:val="both"/>
        <w:rPr>
          <w:rFonts w:ascii="Verdana" w:hAnsi="Verdana"/>
          <w:color w:val="4C4C49"/>
          <w:szCs w:val="22"/>
        </w:rPr>
      </w:pPr>
    </w:p>
    <w:p w14:paraId="0D0FA43E" w14:textId="77777777" w:rsidR="00816579" w:rsidRDefault="00816579" w:rsidP="009026D0">
      <w:pPr>
        <w:pStyle w:val="AtxtHdgs"/>
        <w:spacing w:line="276" w:lineRule="auto"/>
        <w:jc w:val="both"/>
        <w:rPr>
          <w:rFonts w:ascii="Verdana" w:hAnsi="Verdana"/>
          <w:color w:val="4C4C49"/>
          <w:szCs w:val="22"/>
        </w:rPr>
      </w:pPr>
    </w:p>
    <w:p w14:paraId="7A808DE2" w14:textId="77777777" w:rsidR="00816579" w:rsidRDefault="00816579" w:rsidP="009026D0">
      <w:pPr>
        <w:spacing w:line="276" w:lineRule="auto"/>
        <w:contextualSpacing w:val="0"/>
        <w:rPr>
          <w:lang w:val="en-GB"/>
        </w:rPr>
      </w:pPr>
    </w:p>
    <w:p w14:paraId="733BAF07" w14:textId="2DA60B0A" w:rsidR="00610A34" w:rsidRDefault="00610A34">
      <w:pPr>
        <w:spacing w:line="276" w:lineRule="auto"/>
        <w:contextualSpacing w:val="0"/>
        <w:rPr>
          <w:lang w:val="en-GB"/>
        </w:rPr>
      </w:pPr>
      <w:r>
        <w:rPr>
          <w:lang w:val="en-GB"/>
        </w:rPr>
        <w:br w:type="page"/>
      </w:r>
    </w:p>
    <w:p w14:paraId="05394E28" w14:textId="472BC27A" w:rsidR="009B77FD" w:rsidRDefault="009B77FD" w:rsidP="009026D0">
      <w:pPr>
        <w:spacing w:line="276" w:lineRule="auto"/>
        <w:rPr>
          <w:b/>
          <w:bCs/>
          <w:lang w:val="en-GB"/>
        </w:rPr>
      </w:pPr>
      <w:r w:rsidRPr="009B77FD">
        <w:rPr>
          <w:b/>
          <w:bCs/>
          <w:lang w:val="en-GB"/>
        </w:rPr>
        <w:t>Revision History</w:t>
      </w:r>
    </w:p>
    <w:p w14:paraId="74D0A9B8" w14:textId="77777777" w:rsidR="00BB782E" w:rsidRPr="009B77FD" w:rsidRDefault="00BB782E" w:rsidP="009026D0">
      <w:pPr>
        <w:spacing w:line="276" w:lineRule="auto"/>
        <w:rPr>
          <w:b/>
          <w:bCs/>
          <w:lang w:val="en-GB"/>
        </w:rPr>
      </w:pPr>
    </w:p>
    <w:tbl>
      <w:tblPr>
        <w:tblStyle w:val="GSTableSimple"/>
        <w:tblW w:w="0" w:type="auto"/>
        <w:tblLook w:val="04A0" w:firstRow="1" w:lastRow="0" w:firstColumn="1" w:lastColumn="0" w:noHBand="0" w:noVBand="1"/>
      </w:tblPr>
      <w:tblGrid>
        <w:gridCol w:w="1277"/>
        <w:gridCol w:w="1845"/>
        <w:gridCol w:w="6507"/>
      </w:tblGrid>
      <w:tr w:rsidR="009B77FD" w:rsidRPr="009B77FD" w14:paraId="530F4F00" w14:textId="77777777" w:rsidTr="009B77FD">
        <w:trPr>
          <w:cnfStyle w:val="100000000000" w:firstRow="1" w:lastRow="0" w:firstColumn="0" w:lastColumn="0" w:oddVBand="0" w:evenVBand="0" w:oddHBand="0" w:evenHBand="0" w:firstRowFirstColumn="0" w:firstRowLastColumn="0" w:lastRowFirstColumn="0" w:lastRowLastColumn="0"/>
        </w:trPr>
        <w:tc>
          <w:tcPr>
            <w:tcW w:w="1277" w:type="dxa"/>
          </w:tcPr>
          <w:p w14:paraId="0277F4F1" w14:textId="77777777" w:rsidR="009B77FD" w:rsidRPr="00BB782E" w:rsidRDefault="009B77FD" w:rsidP="009026D0">
            <w:pPr>
              <w:spacing w:after="200" w:line="276" w:lineRule="auto"/>
              <w:rPr>
                <w:b/>
                <w:bCs/>
              </w:rPr>
            </w:pPr>
            <w:r w:rsidRPr="00BB782E">
              <w:rPr>
                <w:b/>
                <w:bCs/>
              </w:rPr>
              <w:t>Version</w:t>
            </w:r>
          </w:p>
        </w:tc>
        <w:tc>
          <w:tcPr>
            <w:tcW w:w="1845" w:type="dxa"/>
          </w:tcPr>
          <w:p w14:paraId="4EFC7750" w14:textId="77777777" w:rsidR="009B77FD" w:rsidRPr="00BB782E" w:rsidRDefault="009B77FD" w:rsidP="009026D0">
            <w:pPr>
              <w:spacing w:after="200" w:line="276" w:lineRule="auto"/>
              <w:rPr>
                <w:b/>
                <w:bCs/>
              </w:rPr>
            </w:pPr>
            <w:r w:rsidRPr="00BB782E">
              <w:rPr>
                <w:b/>
                <w:bCs/>
              </w:rPr>
              <w:t>Date</w:t>
            </w:r>
          </w:p>
        </w:tc>
        <w:tc>
          <w:tcPr>
            <w:tcW w:w="6507" w:type="dxa"/>
          </w:tcPr>
          <w:p w14:paraId="467A0B46" w14:textId="77777777" w:rsidR="009B77FD" w:rsidRPr="00BB782E" w:rsidRDefault="009B77FD" w:rsidP="009026D0">
            <w:pPr>
              <w:spacing w:after="200" w:line="276" w:lineRule="auto"/>
              <w:rPr>
                <w:b/>
                <w:bCs/>
              </w:rPr>
            </w:pPr>
            <w:r w:rsidRPr="00BB782E">
              <w:rPr>
                <w:b/>
                <w:bCs/>
              </w:rPr>
              <w:t>Remarks</w:t>
            </w:r>
          </w:p>
        </w:tc>
      </w:tr>
      <w:tr w:rsidR="00E51EF3" w:rsidRPr="009B77FD" w14:paraId="0A8F4275" w14:textId="77777777" w:rsidTr="00BB782E">
        <w:trPr>
          <w:cnfStyle w:val="000000100000" w:firstRow="0" w:lastRow="0" w:firstColumn="0" w:lastColumn="0" w:oddVBand="0" w:evenVBand="0" w:oddHBand="1" w:evenHBand="0" w:firstRowFirstColumn="0" w:firstRowLastColumn="0" w:lastRowFirstColumn="0" w:lastRowLastColumn="0"/>
        </w:trPr>
        <w:tc>
          <w:tcPr>
            <w:tcW w:w="1277" w:type="dxa"/>
            <w:vAlign w:val="top"/>
          </w:tcPr>
          <w:p w14:paraId="0D569349" w14:textId="4586C59C" w:rsidR="00E51EF3" w:rsidRPr="009B77FD" w:rsidRDefault="00E51EF3" w:rsidP="009026D0">
            <w:pPr>
              <w:spacing w:after="200" w:line="276" w:lineRule="auto"/>
            </w:pPr>
            <w:r w:rsidRPr="00206434">
              <w:rPr>
                <w:rFonts w:asciiTheme="minorHAnsi" w:hAnsiTheme="minorHAnsi"/>
              </w:rPr>
              <w:t>1.1</w:t>
            </w:r>
          </w:p>
        </w:tc>
        <w:tc>
          <w:tcPr>
            <w:tcW w:w="1845" w:type="dxa"/>
            <w:vAlign w:val="top"/>
          </w:tcPr>
          <w:p w14:paraId="4D5D1AA8" w14:textId="0B6CB1D9" w:rsidR="00E51EF3" w:rsidRPr="009B77FD" w:rsidRDefault="0056373F" w:rsidP="009026D0">
            <w:pPr>
              <w:spacing w:after="200" w:line="276" w:lineRule="auto"/>
            </w:pPr>
            <w:r>
              <w:rPr>
                <w:rFonts w:asciiTheme="minorHAnsi" w:hAnsiTheme="minorHAnsi"/>
              </w:rPr>
              <w:t xml:space="preserve">14 </w:t>
            </w:r>
            <w:r w:rsidR="00E51EF3" w:rsidRPr="00206434">
              <w:rPr>
                <w:rFonts w:asciiTheme="minorHAnsi" w:hAnsiTheme="minorHAnsi"/>
              </w:rPr>
              <w:t>October 2020</w:t>
            </w:r>
          </w:p>
        </w:tc>
        <w:tc>
          <w:tcPr>
            <w:tcW w:w="6507" w:type="dxa"/>
            <w:vAlign w:val="top"/>
          </w:tcPr>
          <w:p w14:paraId="5FAE8D1D"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Hyperlinked section summary to enable quick access to key sections</w:t>
            </w:r>
          </w:p>
          <w:p w14:paraId="46686C0C"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Improved clarity on Key Project Information</w:t>
            </w:r>
          </w:p>
          <w:p w14:paraId="2F05F262"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Section for POA monitoring</w:t>
            </w:r>
          </w:p>
          <w:p w14:paraId="12307445"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Forward action request section</w:t>
            </w:r>
          </w:p>
          <w:p w14:paraId="67E9264C"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Improved Clarity on SDG contribution/SDG Impact term used throughout</w:t>
            </w:r>
          </w:p>
          <w:p w14:paraId="766F2A64"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Clarity on safeguard reporting</w:t>
            </w:r>
          </w:p>
          <w:p w14:paraId="21BA370A"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Clarity on design changes</w:t>
            </w:r>
          </w:p>
          <w:p w14:paraId="7FDE4615"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Leakage section added for VER/CER projects</w:t>
            </w:r>
          </w:p>
          <w:p w14:paraId="0D339076" w14:textId="77777777" w:rsidR="00E51EF3" w:rsidRPr="0056373F" w:rsidRDefault="00E51EF3" w:rsidP="009026D0">
            <w:pPr>
              <w:spacing w:line="276" w:lineRule="auto"/>
              <w:rPr>
                <w:rFonts w:asciiTheme="minorHAnsi" w:hAnsiTheme="minorHAnsi"/>
                <w:color w:val="7C7C7C" w:themeColor="text1" w:themeTint="BF"/>
                <w:szCs w:val="20"/>
              </w:rPr>
            </w:pPr>
            <w:r w:rsidRPr="0056373F">
              <w:rPr>
                <w:rFonts w:asciiTheme="minorHAnsi" w:hAnsiTheme="minorHAnsi"/>
                <w:color w:val="7C7C7C" w:themeColor="text1" w:themeTint="BF"/>
                <w:szCs w:val="20"/>
              </w:rPr>
              <w:t>Addition of Comparison of monitored parameters with last monitoring period</w:t>
            </w:r>
          </w:p>
          <w:p w14:paraId="278A9552" w14:textId="50E2A15D" w:rsidR="00E51EF3" w:rsidRPr="00E51EF3" w:rsidRDefault="00C639C4" w:rsidP="009026D0">
            <w:pPr>
              <w:pStyle w:val="TablesCellsBody"/>
              <w:spacing w:line="276" w:lineRule="auto"/>
              <w:rPr>
                <w:rFonts w:asciiTheme="minorHAnsi" w:hAnsiTheme="minorHAnsi"/>
              </w:rPr>
            </w:pPr>
            <w:r w:rsidRPr="0056373F">
              <w:rPr>
                <w:rFonts w:asciiTheme="minorHAnsi" w:hAnsiTheme="minorHAnsi"/>
              </w:rPr>
              <w:t xml:space="preserve">Provision of an </w:t>
            </w:r>
            <w:hyperlink r:id="rId56" w:history="1">
              <w:r w:rsidRPr="0056373F">
                <w:rPr>
                  <w:rStyle w:val="Hyperlink"/>
                  <w:sz w:val="20"/>
                </w:rPr>
                <w:t>accompanying Guide</w:t>
              </w:r>
            </w:hyperlink>
            <w:r w:rsidRPr="0056373F">
              <w:rPr>
                <w:rFonts w:asciiTheme="minorHAnsi" w:hAnsiTheme="minorHAnsi"/>
              </w:rPr>
              <w:t xml:space="preserve"> to help the user understand detailed rules and requirements</w:t>
            </w:r>
          </w:p>
        </w:tc>
      </w:tr>
      <w:tr w:rsidR="00E51EF3" w:rsidRPr="009B77FD" w14:paraId="204FB771" w14:textId="77777777" w:rsidTr="00BB782E">
        <w:tc>
          <w:tcPr>
            <w:tcW w:w="1277" w:type="dxa"/>
            <w:vAlign w:val="top"/>
          </w:tcPr>
          <w:p w14:paraId="34F549E9" w14:textId="6BF814B5" w:rsidR="00E51EF3" w:rsidRPr="009B77FD" w:rsidRDefault="00E51EF3" w:rsidP="009026D0">
            <w:pPr>
              <w:spacing w:after="200" w:line="276" w:lineRule="auto"/>
            </w:pPr>
            <w:r w:rsidRPr="00206434">
              <w:rPr>
                <w:rFonts w:asciiTheme="minorHAnsi" w:hAnsiTheme="minorHAnsi"/>
              </w:rPr>
              <w:t>1</w:t>
            </w:r>
            <w:r>
              <w:rPr>
                <w:rFonts w:asciiTheme="minorHAnsi" w:hAnsiTheme="minorHAnsi"/>
              </w:rPr>
              <w:t>.0</w:t>
            </w:r>
          </w:p>
        </w:tc>
        <w:tc>
          <w:tcPr>
            <w:tcW w:w="1845" w:type="dxa"/>
            <w:vAlign w:val="top"/>
          </w:tcPr>
          <w:p w14:paraId="41214D74" w14:textId="428666CF" w:rsidR="00E51EF3" w:rsidRPr="009B77FD" w:rsidRDefault="00E51EF3" w:rsidP="009026D0">
            <w:pPr>
              <w:spacing w:after="200" w:line="276" w:lineRule="auto"/>
            </w:pPr>
            <w:r w:rsidRPr="00206434">
              <w:rPr>
                <w:rFonts w:asciiTheme="minorHAnsi" w:hAnsiTheme="minorHAnsi"/>
              </w:rPr>
              <w:t>1</w:t>
            </w:r>
            <w:r>
              <w:rPr>
                <w:rFonts w:asciiTheme="minorHAnsi" w:hAnsiTheme="minorHAnsi"/>
              </w:rPr>
              <w:t>0</w:t>
            </w:r>
            <w:r w:rsidRPr="00206434">
              <w:rPr>
                <w:rFonts w:asciiTheme="minorHAnsi" w:hAnsiTheme="minorHAnsi"/>
              </w:rPr>
              <w:t xml:space="preserve"> July 2017</w:t>
            </w:r>
          </w:p>
        </w:tc>
        <w:tc>
          <w:tcPr>
            <w:tcW w:w="6507" w:type="dxa"/>
            <w:vAlign w:val="top"/>
          </w:tcPr>
          <w:p w14:paraId="35A544DE" w14:textId="09B0640B" w:rsidR="00E51EF3" w:rsidRPr="009B77FD" w:rsidRDefault="00E51EF3" w:rsidP="009026D0">
            <w:pPr>
              <w:pStyle w:val="TablesCellsBody"/>
              <w:spacing w:line="276" w:lineRule="auto"/>
            </w:pPr>
            <w:r w:rsidRPr="00206434">
              <w:rPr>
                <w:rFonts w:asciiTheme="minorHAnsi" w:hAnsiTheme="minorHAnsi"/>
              </w:rPr>
              <w:t>Initial adoption</w:t>
            </w:r>
          </w:p>
        </w:tc>
      </w:tr>
    </w:tbl>
    <w:p w14:paraId="1B974581" w14:textId="02AC1707" w:rsidR="009B77FD" w:rsidRPr="009B77FD" w:rsidRDefault="009B77FD" w:rsidP="009026D0">
      <w:pPr>
        <w:spacing w:line="276" w:lineRule="auto"/>
        <w:rPr>
          <w:lang w:val="en-GB"/>
        </w:rPr>
      </w:pPr>
    </w:p>
    <w:sectPr w:rsidR="009B77FD" w:rsidRPr="009B77FD" w:rsidSect="00F92931">
      <w:headerReference w:type="even" r:id="rId57"/>
      <w:headerReference w:type="default" r:id="rId58"/>
      <w:footerReference w:type="even" r:id="rId59"/>
      <w:footerReference w:type="default" r:id="rId60"/>
      <w:headerReference w:type="first" r:id="rId61"/>
      <w:footerReference w:type="first" r:id="rId62"/>
      <w:pgSz w:w="11900" w:h="16840"/>
      <w:pgMar w:top="1381" w:right="1134" w:bottom="1021" w:left="1134" w:header="283"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8E686D9" w14:textId="77777777" w:rsidR="00435151" w:rsidRDefault="00435151" w:rsidP="008C7A19">
      <w:r>
        <w:separator/>
      </w:r>
    </w:p>
    <w:p w14:paraId="3ED0332F" w14:textId="77777777" w:rsidR="00435151" w:rsidRDefault="00435151"/>
  </w:endnote>
  <w:endnote w:type="continuationSeparator" w:id="0">
    <w:p w14:paraId="7A40F797" w14:textId="77777777" w:rsidR="00435151" w:rsidRDefault="00435151" w:rsidP="008C7A19">
      <w:r>
        <w:continuationSeparator/>
      </w:r>
    </w:p>
    <w:p w14:paraId="29674D13" w14:textId="77777777" w:rsidR="00435151" w:rsidRDefault="00435151"/>
  </w:endnote>
  <w:endnote w:type="continuationNotice" w:id="1">
    <w:p w14:paraId="7A240D63" w14:textId="77777777" w:rsidR="00435151" w:rsidRDefault="0043515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Verdana">
    <w:panose1 w:val="020B0604030504040204"/>
    <w:charset w:val="00"/>
    <w:family w:val="swiss"/>
    <w:pitch w:val="variable"/>
    <w:sig w:usb0="A1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imSun">
    <w:altName w:val="宋体"/>
    <w:panose1 w:val="02010600030101010101"/>
    <w:charset w:val="86"/>
    <w:family w:val="auto"/>
    <w:pitch w:val="variable"/>
    <w:sig w:usb0="00000203" w:usb1="288F0000" w:usb2="00000016" w:usb3="00000000" w:csb0="00040001" w:csb1="00000000"/>
  </w:font>
  <w:font w:name="MoolBoran">
    <w:panose1 w:val="020B0100010101010101"/>
    <w:charset w:val="00"/>
    <w:family w:val="swiss"/>
    <w:pitch w:val="variable"/>
    <w:sig w:usb0="80000003" w:usb1="00000000" w:usb2="00010000" w:usb3="00000000" w:csb0="00000001" w:csb1="00000000"/>
  </w:font>
  <w:font w:name="Times New Roman (Body CS)">
    <w:altName w:val="Times New Roman"/>
    <w:panose1 w:val="020B0604020202020204"/>
    <w:charset w:val="00"/>
    <w:family w:val="roman"/>
    <w:pitch w:val="variable"/>
    <w:sig w:usb0="E0002AEF" w:usb1="C0007841" w:usb2="00000009" w:usb3="00000000" w:csb0="000001FF" w:csb1="00000000"/>
  </w:font>
  <w:font w:name="SimHei">
    <w:altName w:val="黑体"/>
    <w:panose1 w:val="02010609060101010101"/>
    <w:charset w:val="86"/>
    <w:family w:val="modern"/>
    <w:pitch w:val="fixed"/>
    <w:sig w:usb0="800002BF" w:usb1="38CF7CFA" w:usb2="00000016" w:usb3="00000000" w:csb0="00040001" w:csb1="00000000"/>
  </w:font>
  <w:font w:name="Times New Roman (Headings CS)">
    <w:altName w:val="Times New Roman"/>
    <w:panose1 w:val="020B0604020202020204"/>
    <w:charset w:val="00"/>
    <w:family w:val="roman"/>
    <w:pitch w:val="variable"/>
    <w:sig w:usb0="E0002AEF" w:usb1="C0007841" w:usb2="00000009" w:usb3="00000000" w:csb0="000001FF" w:csb1="00000000"/>
  </w:font>
  <w:font w:name="Consolas">
    <w:panose1 w:val="020B0609020204030204"/>
    <w:charset w:val="00"/>
    <w:family w:val="modern"/>
    <w:pitch w:val="fixed"/>
    <w:sig w:usb0="E10002FF" w:usb1="4000FCFF" w:usb2="00000009" w:usb3="00000000" w:csb0="0000019F" w:csb1="00000000"/>
  </w:font>
  <w:font w:name="PT Mono">
    <w:panose1 w:val="02060509020205020204"/>
    <w:charset w:val="4D"/>
    <w:family w:val="modern"/>
    <w:pitch w:val="fixed"/>
    <w:sig w:usb0="A00002EF" w:usb1="500078EB" w:usb2="00000000" w:usb3="00000000" w:csb0="00000097"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venir Book">
    <w:panose1 w:val="02000503020000020003"/>
    <w:charset w:val="00"/>
    <w:family w:val="auto"/>
    <w:pitch w:val="variable"/>
    <w:sig w:usb0="800000AF" w:usb1="5000204A" w:usb2="00000000" w:usb3="00000000" w:csb0="0000009B" w:csb1="00000000"/>
  </w:font>
  <w:font w:name="Times New Roman Bold">
    <w:altName w:val="Times New Roman"/>
    <w:panose1 w:val="020B06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Math">
    <w:panose1 w:val="02040503050406030204"/>
    <w:charset w:val="00"/>
    <w:family w:val="roman"/>
    <w:pitch w:val="variable"/>
    <w:sig w:usb0="E00002FF" w:usb1="420024FF" w:usb2="00000000" w:usb3="00000000" w:csb0="0000019F" w:csb1="00000000"/>
  </w:font>
  <w:font w:name="TimesNewRomanPSMT">
    <w:altName w:val="Times New Roman"/>
    <w:panose1 w:val="020B0604020202020204"/>
    <w:charset w:val="00"/>
    <w:family w:val="roman"/>
    <w:notTrueType/>
    <w:pitch w:val="default"/>
    <w:sig w:usb0="00000083" w:usb1="00000000" w:usb2="00000000" w:usb3="00000000" w:csb0="00000009"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F561F8D" w14:textId="77777777" w:rsidR="009642CA" w:rsidRDefault="009642CA" w:rsidP="00926E1B">
    <w:pPr>
      <w:framePr w:wrap="none" w:vAnchor="text" w:hAnchor="margin" w:xAlign="right" w:y="1"/>
    </w:pPr>
    <w:r>
      <w:fldChar w:fldCharType="begin"/>
    </w:r>
    <w:r>
      <w:instrText xml:space="preserve">PAGE  </w:instrText>
    </w:r>
    <w:r>
      <w:fldChar w:fldCharType="end"/>
    </w:r>
  </w:p>
  <w:p w14:paraId="06054D33" w14:textId="77777777" w:rsidR="009642CA" w:rsidRDefault="009642CA" w:rsidP="006E4980">
    <w:pPr>
      <w:ind w:right="360"/>
    </w:pPr>
  </w:p>
  <w:p w14:paraId="146F635D" w14:textId="77777777" w:rsidR="009642CA" w:rsidRDefault="009642CA"/>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2B3AE0" w14:textId="77777777" w:rsidR="009642CA" w:rsidRPr="00872BFA" w:rsidRDefault="009642CA" w:rsidP="006E3FE5">
    <w:pPr>
      <w:ind w:right="360"/>
      <w:rPr>
        <w:szCs w:val="20"/>
      </w:rPr>
    </w:pPr>
    <w:r>
      <w:rPr>
        <w:noProof/>
        <w:szCs w:val="20"/>
      </w:rPr>
      <mc:AlternateContent>
        <mc:Choice Requires="wps">
          <w:drawing>
            <wp:anchor distT="0" distB="0" distL="114300" distR="114300" simplePos="0" relativeHeight="251658240" behindDoc="0" locked="0" layoutInCell="1" allowOverlap="1" wp14:anchorId="5A429E3A" wp14:editId="48BCEAFD">
              <wp:simplePos x="0" y="0"/>
              <wp:positionH relativeFrom="column">
                <wp:posOffset>1577884</wp:posOffset>
              </wp:positionH>
              <wp:positionV relativeFrom="paragraph">
                <wp:posOffset>189865</wp:posOffset>
              </wp:positionV>
              <wp:extent cx="3810000" cy="344170"/>
              <wp:effectExtent l="0" t="0" r="0" b="0"/>
              <wp:wrapNone/>
              <wp:docPr id="6" name="Text Box 6"/>
              <wp:cNvGraphicFramePr/>
              <a:graphic xmlns:a="http://schemas.openxmlformats.org/drawingml/2006/main">
                <a:graphicData uri="http://schemas.microsoft.com/office/word/2010/wordprocessingShape">
                  <wps:wsp>
                    <wps:cNvSpPr txBox="1"/>
                    <wps:spPr>
                      <a:xfrm>
                        <a:off x="0" y="0"/>
                        <a:ext cx="3810000" cy="344170"/>
                      </a:xfrm>
                      <a:prstGeom prst="rect">
                        <a:avLst/>
                      </a:prstGeom>
                      <a:solidFill>
                        <a:schemeClr val="lt1"/>
                      </a:solidFill>
                      <a:ln w="6350">
                        <a:noFill/>
                      </a:ln>
                    </wps:spPr>
                    <wps:txbx>
                      <w:txbxContent>
                        <w:p w14:paraId="2CD9E2E3" w14:textId="77777777" w:rsidR="009642CA" w:rsidRPr="001F6981" w:rsidRDefault="009642CA" w:rsidP="00D061EC">
                          <w:pPr>
                            <w:ind w:right="360"/>
                            <w:rPr>
                              <w:i/>
                              <w:iCs/>
                              <w:szCs w:val="20"/>
                            </w:rPr>
                          </w:pPr>
                          <w:r w:rsidRPr="001F6981">
                            <w:rPr>
                              <w:i/>
                              <w:iCs/>
                              <w:szCs w:val="20"/>
                            </w:rPr>
                            <w:t>Climate Security and Sustainable Development</w:t>
                          </w:r>
                        </w:p>
                        <w:p w14:paraId="3DE1EA25" w14:textId="77777777" w:rsidR="009642CA" w:rsidRDefault="009642CA" w:rsidP="00D061E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429E3A" id="_x0000_t202" coordsize="21600,21600" o:spt="202" path="m,l,21600r21600,l21600,xe">
              <v:stroke joinstyle="miter"/>
              <v:path gradientshapeok="t" o:connecttype="rect"/>
            </v:shapetype>
            <v:shape id="Text Box 6" o:spid="_x0000_s1028" type="#_x0000_t202" style="position:absolute;margin-left:124.25pt;margin-top:14.95pt;width:300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IWVLQIAAFQEAAAOAAAAZHJzL2Uyb0RvYy54bWysVEuP2jAQvlfqf7B8L0mAfTQirCgrqkpo&#10;dyW22rNxbBLJ8bi2IaG/vmMnPLrtqSoHM+MZz+P7ZjJ76BpFDsK6GnRBs1FKidAcylrvCvr9dfXp&#10;nhLnmS6ZAi0KehSOPsw/fpi1JhdjqECVwhIMol3emoJW3ps8SRyvRMPcCIzQaJRgG+ZRtbuktKzF&#10;6I1Kxml6m7RgS2OBC+fw9rE30nmML6Xg/llKJzxRBcXafDxtPLfhTOYzlu8sM1XNhzLYP1TRsFpj&#10;0nOoR+YZ2dv6j1BNzS04kH7EoUlAypqL2AN2k6XvutlUzIjYC4LjzBkm9//C8qfDxrxY4rsv0CGB&#10;AZDWuNzhZeink7YJ/1gpQTtCeDzDJjpPOF5O7rMUf5RwtE2m0+wu4ppcXhvr/FcBDQlCQS3SEtFi&#10;h7XzmBFdTy4hmQNVl6taqaiEURBLZcmBIYnKxxrxxW9eSpO2oLeTmzQG1hCe95GVxgSXnoLku203&#10;NLqF8oj9W+hHwxm+qrHINXP+hVmcBewL59s/4yEVYBIYJEoqsD//dh/8kSK0UtLibBXU/dgzKyhR&#10;3zSS9zmbTsMwRmV6czdGxV5bttcWvW+WgJ1nuEmGRzH4e3USpYXmDddgEbKiiWmOuQvqT+LS9xOP&#10;a8TFYhGdcPwM82u9MTyEDkgHCl67N2bNwJNHhp/gNIUsf0dX7xtealjsPcg6chkA7lEdcMfRjRQP&#10;axZ241qPXpePwfwXAAAA//8DAFBLAwQUAAYACAAAACEAbtZfAeAAAAAJAQAADwAAAGRycy9kb3du&#10;cmV2LnhtbEyPS0/DMBCE75X4D9Yicamo05ZCGuJUCPGQuLXhIW5uvCQR8TqK3ST8e7Zc6G12ZzT7&#10;bboZbSN67HztSMF8FoFAKpypqVTwmj9exiB80GR04wgV/KCHTXY2SXVi3EBb7HehFFxCPtEKqhDa&#10;REpfVGi1n7kWib0v11kdeOxKaTo9cLlt5CKKrqXVNfGFSrd4X2HxvTtYBZ/T8uPFj09vw3K1bB+e&#10;+/zm3eRKXZyPd7cgAo7hPwxHfEaHjJn27kDGi0bB4ipecZTFeg2CA/HfYn8Uc5BZKk8/yH4BAAD/&#10;/wMAUEsBAi0AFAAGAAgAAAAhALaDOJL+AAAA4QEAABMAAAAAAAAAAAAAAAAAAAAAAFtDb250ZW50&#10;X1R5cGVzXS54bWxQSwECLQAUAAYACAAAACEAOP0h/9YAAACUAQAACwAAAAAAAAAAAAAAAAAvAQAA&#10;X3JlbHMvLnJlbHNQSwECLQAUAAYACAAAACEAuRyFlS0CAABUBAAADgAAAAAAAAAAAAAAAAAuAgAA&#10;ZHJzL2Uyb0RvYy54bWxQSwECLQAUAAYACAAAACEAbtZfAeAAAAAJAQAADwAAAAAAAAAAAAAAAACH&#10;BAAAZHJzL2Rvd25yZXYueG1sUEsFBgAAAAAEAAQA8wAAAJQFAAAAAA==&#10;" fillcolor="white [3201]" stroked="f" strokeweight=".5pt">
              <v:textbox>
                <w:txbxContent>
                  <w:p w14:paraId="2CD9E2E3" w14:textId="77777777" w:rsidR="009642CA" w:rsidRPr="001F6981" w:rsidRDefault="009642CA" w:rsidP="00D061EC">
                    <w:pPr>
                      <w:ind w:right="360"/>
                      <w:rPr>
                        <w:i/>
                        <w:iCs/>
                        <w:szCs w:val="20"/>
                      </w:rPr>
                    </w:pPr>
                    <w:r w:rsidRPr="001F6981">
                      <w:rPr>
                        <w:i/>
                        <w:iCs/>
                        <w:szCs w:val="20"/>
                      </w:rPr>
                      <w:t>Climate Security and Sustainable Development</w:t>
                    </w:r>
                  </w:p>
                  <w:p w14:paraId="3DE1EA25" w14:textId="77777777" w:rsidR="009642CA" w:rsidRDefault="009642CA" w:rsidP="00D061EC"/>
                </w:txbxContent>
              </v:textbox>
            </v:shape>
          </w:pict>
        </mc:Fallback>
      </mc:AlternateContent>
    </w:r>
    <w:r>
      <w:rPr>
        <w:noProof/>
      </w:rPr>
      <w:drawing>
        <wp:anchor distT="0" distB="0" distL="114300" distR="114300" simplePos="0" relativeHeight="251658241" behindDoc="0" locked="1" layoutInCell="1" allowOverlap="0" wp14:anchorId="128FD689" wp14:editId="33260B74">
          <wp:simplePos x="0" y="0"/>
          <wp:positionH relativeFrom="margin">
            <wp:posOffset>0</wp:posOffset>
          </wp:positionH>
          <wp:positionV relativeFrom="bottomMargin">
            <wp:posOffset>252095</wp:posOffset>
          </wp:positionV>
          <wp:extent cx="1231200" cy="144000"/>
          <wp:effectExtent l="0" t="0" r="1270" b="0"/>
          <wp:wrapSquare wrapText="bothSides"/>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31200" cy="144000"/>
                  </a:xfrm>
                  <a:prstGeom prst="rect">
                    <a:avLst/>
                  </a:prstGeom>
                </pic:spPr>
              </pic:pic>
            </a:graphicData>
          </a:graphic>
          <wp14:sizeRelH relativeFrom="margin">
            <wp14:pctWidth>0</wp14:pctWidth>
          </wp14:sizeRelH>
          <wp14:sizeRelV relativeFrom="margin">
            <wp14:pctHeight>0</wp14:pctHeight>
          </wp14:sizeRelV>
        </wp:anchor>
      </w:drawing>
    </w:r>
  </w:p>
  <w:p w14:paraId="2B7E5A4D" w14:textId="77777777" w:rsidR="009642CA" w:rsidRPr="00B01B0E" w:rsidRDefault="009642CA" w:rsidP="00EC5900">
    <w:pPr>
      <w:framePr w:w="515" w:h="335" w:hRule="exact" w:wrap="none" w:vAnchor="text" w:hAnchor="page" w:x="11109" w:y="46"/>
      <w:rPr>
        <w:rFonts w:asciiTheme="minorHAnsi" w:hAnsiTheme="minorHAnsi"/>
        <w:sz w:val="18"/>
        <w:szCs w:val="18"/>
      </w:rPr>
    </w:pPr>
    <w:r w:rsidRPr="00B01B0E">
      <w:rPr>
        <w:rFonts w:asciiTheme="minorHAnsi" w:hAnsiTheme="minorHAnsi"/>
        <w:sz w:val="18"/>
        <w:szCs w:val="18"/>
      </w:rPr>
      <w:fldChar w:fldCharType="begin"/>
    </w:r>
    <w:r w:rsidRPr="00B01B0E">
      <w:rPr>
        <w:rFonts w:asciiTheme="minorHAnsi" w:hAnsiTheme="minorHAnsi"/>
        <w:sz w:val="18"/>
        <w:szCs w:val="18"/>
      </w:rPr>
      <w:instrText xml:space="preserve">PAGE  </w:instrText>
    </w:r>
    <w:r w:rsidRPr="00B01B0E">
      <w:rPr>
        <w:rFonts w:asciiTheme="minorHAnsi" w:hAnsiTheme="minorHAnsi"/>
        <w:sz w:val="18"/>
        <w:szCs w:val="18"/>
      </w:rPr>
      <w:fldChar w:fldCharType="separate"/>
    </w:r>
    <w:r w:rsidRPr="00B01B0E">
      <w:rPr>
        <w:rFonts w:asciiTheme="minorHAnsi" w:hAnsiTheme="minorHAnsi"/>
        <w:noProof/>
        <w:sz w:val="18"/>
        <w:szCs w:val="18"/>
      </w:rPr>
      <w:t>2</w:t>
    </w:r>
    <w:r w:rsidRPr="00B01B0E">
      <w:rPr>
        <w:rFonts w:asciiTheme="minorHAnsi" w:hAnsiTheme="minorHAnsi"/>
        <w:sz w:val="18"/>
        <w:szCs w:val="18"/>
      </w:rPr>
      <w:fldChar w:fldCharType="end"/>
    </w:r>
  </w:p>
  <w:p w14:paraId="295AF4EB" w14:textId="77777777" w:rsidR="009642CA" w:rsidRDefault="009642CA"/>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DA67A85" w14:textId="77777777" w:rsidR="009642CA" w:rsidRDefault="009642CA">
    <w:r w:rsidRPr="007B2737">
      <w:rPr>
        <w:noProof/>
      </w:rPr>
      <mc:AlternateContent>
        <mc:Choice Requires="wps">
          <w:drawing>
            <wp:anchor distT="0" distB="0" distL="114300" distR="114300" simplePos="0" relativeHeight="251658245" behindDoc="0" locked="0" layoutInCell="1" allowOverlap="1" wp14:anchorId="3A5934E3" wp14:editId="0B4ECDEC">
              <wp:simplePos x="0" y="0"/>
              <wp:positionH relativeFrom="column">
                <wp:posOffset>1787525</wp:posOffset>
              </wp:positionH>
              <wp:positionV relativeFrom="paragraph">
                <wp:posOffset>-73660</wp:posOffset>
              </wp:positionV>
              <wp:extent cx="3788229" cy="344170"/>
              <wp:effectExtent l="0" t="0" r="0" b="0"/>
              <wp:wrapNone/>
              <wp:docPr id="1" name="Text Box 1"/>
              <wp:cNvGraphicFramePr/>
              <a:graphic xmlns:a="http://schemas.openxmlformats.org/drawingml/2006/main">
                <a:graphicData uri="http://schemas.microsoft.com/office/word/2010/wordprocessingShape">
                  <wps:wsp>
                    <wps:cNvSpPr txBox="1"/>
                    <wps:spPr>
                      <a:xfrm>
                        <a:off x="0" y="0"/>
                        <a:ext cx="3788229" cy="344170"/>
                      </a:xfrm>
                      <a:prstGeom prst="rect">
                        <a:avLst/>
                      </a:prstGeom>
                      <a:solidFill>
                        <a:schemeClr val="lt1"/>
                      </a:solidFill>
                      <a:ln w="6350">
                        <a:noFill/>
                      </a:ln>
                    </wps:spPr>
                    <wps:txbx>
                      <w:txbxContent>
                        <w:p w14:paraId="2CB867A4" w14:textId="77777777" w:rsidR="009642CA" w:rsidRPr="001F6981" w:rsidRDefault="009642CA" w:rsidP="007B2737">
                          <w:pPr>
                            <w:ind w:right="360"/>
                            <w:rPr>
                              <w:i/>
                              <w:iCs/>
                              <w:szCs w:val="20"/>
                            </w:rPr>
                          </w:pPr>
                          <w:r w:rsidRPr="001F6981">
                            <w:rPr>
                              <w:i/>
                              <w:iCs/>
                              <w:szCs w:val="20"/>
                            </w:rPr>
                            <w:t>Climate Security and Sustainable Development</w:t>
                          </w:r>
                        </w:p>
                        <w:p w14:paraId="396CB80D" w14:textId="77777777" w:rsidR="009642CA" w:rsidRDefault="009642CA" w:rsidP="007B273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A5934E3" id="_x0000_t202" coordsize="21600,21600" o:spt="202" path="m,l,21600r21600,l21600,xe">
              <v:stroke joinstyle="miter"/>
              <v:path gradientshapeok="t" o:connecttype="rect"/>
            </v:shapetype>
            <v:shape id="Text Box 1" o:spid="_x0000_s1030" type="#_x0000_t202" style="position:absolute;margin-left:140.75pt;margin-top:-5.8pt;width:298.3pt;height:27.1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BwZMgIAAFsEAAAOAAAAZHJzL2Uyb0RvYy54bWysVEtv2zAMvg/YfxB0X5w4aZsacYosRYYB&#10;QVsgHXpWZCkRIIuapMTOfv0oOa92Ow27yKRI8fF9pCcPba3JXjivwJR00OtTIgyHSplNSX+8Lr6M&#10;KfGBmYppMKKkB+Hpw/Tzp0ljC5HDFnQlHMEgxheNLek2BFtkmedbUTPfAysMGiW4mgVU3SarHGsw&#10;eq2zvN+/zRpwlXXAhfd4+9gZ6TTFl1Lw8CylF4HokmJtIZ0unet4ZtMJKzaO2a3ixzLYP1RRM2Uw&#10;6TnUIwuM7Jz6I1StuAMPMvQ41BlIqbhIPWA3g/6HblZbZkXqBcHx9gyT/39h+dN+ZV8cCe1XaJHA&#10;CEhjfeHxMvbTSlfHL1ZK0I4QHs6wiTYQjpfDu/E4z+8p4WgbjkaDu4RrdnltnQ/fBNQkCiV1SEtC&#10;i+2XPmBGdD25xGQetKoWSuukxFEQc+3IniGJOqQa8cU7L21IU9Lb4U0/BTYQn3eRtcEEl56iFNp1&#10;S1RV0vzU7xqqA8LgoJsQb/lCYa1L5sMLczgS2DmOeXjGQ2rAXHCUKNmC+/W3++iPTKGVkgZHrKT+&#10;5445QYn+bpDD+8FoFGcyKaObuxwVd21ZX1vMrp4DAjDAhbI8idE/6JMoHdRvuA2zmBVNzHDMXdJw&#10;EuehG3zcJi5ms+SEU2hZWJqV5TF0BDwy8dq+MWePdAUk+glOw8iKD6x1vvGlgdkugFSJ0ohzh+oR&#10;fpzgxPRx2+KKXOvJ6/JPmP4GAAD//wMAUEsDBBQABgAIAAAAIQDoX1xg4gAAAAoBAAAPAAAAZHJz&#10;L2Rvd25yZXYueG1sTI/LTsMwEEX3SPyDNUhsUOs4pWkUMqkQ4iF1R0OL2LmxSSLicRS7Sfh7zAqW&#10;o3t075l8O5uOjXpwrSUEsYyAaaqsaqlGeCufFikw5yUp2VnSCN/awba4vMhlpuxEr3rc+5qFEnKZ&#10;RGi87zPOXdVoI93S9ppC9mkHI304h5qrQU6h3HQ8jqKEG9lSWGhkrx8aXX3tzwbh46Z+37n5+TCt&#10;1qv+8WUsN0dVIl5fzfd3wLye/R8Mv/pBHYrgdLJnUo51CHEq1gFFWAiRAAtEukkFsBPCbZwAL3L+&#10;/4XiBwAA//8DAFBLAQItABQABgAIAAAAIQC2gziS/gAAAOEBAAATAAAAAAAAAAAAAAAAAAAAAABb&#10;Q29udGVudF9UeXBlc10ueG1sUEsBAi0AFAAGAAgAAAAhADj9If/WAAAAlAEAAAsAAAAAAAAAAAAA&#10;AAAALwEAAF9yZWxzLy5yZWxzUEsBAi0AFAAGAAgAAAAhAAxgHBkyAgAAWwQAAA4AAAAAAAAAAAAA&#10;AAAALgIAAGRycy9lMm9Eb2MueG1sUEsBAi0AFAAGAAgAAAAhAOhfXGDiAAAACgEAAA8AAAAAAAAA&#10;AAAAAAAAjAQAAGRycy9kb3ducmV2LnhtbFBLBQYAAAAABAAEAPMAAACbBQAAAAA=&#10;" fillcolor="white [3201]" stroked="f" strokeweight=".5pt">
              <v:textbox>
                <w:txbxContent>
                  <w:p w14:paraId="2CB867A4" w14:textId="77777777" w:rsidR="009642CA" w:rsidRPr="001F6981" w:rsidRDefault="009642CA" w:rsidP="007B2737">
                    <w:pPr>
                      <w:ind w:right="360"/>
                      <w:rPr>
                        <w:i/>
                        <w:iCs/>
                        <w:szCs w:val="20"/>
                      </w:rPr>
                    </w:pPr>
                    <w:r w:rsidRPr="001F6981">
                      <w:rPr>
                        <w:i/>
                        <w:iCs/>
                        <w:szCs w:val="20"/>
                      </w:rPr>
                      <w:t>Climate Security and Sustainable Development</w:t>
                    </w:r>
                  </w:p>
                  <w:p w14:paraId="396CB80D" w14:textId="77777777" w:rsidR="009642CA" w:rsidRDefault="009642CA" w:rsidP="007B2737"/>
                </w:txbxContent>
              </v:textbox>
            </v:shape>
          </w:pict>
        </mc:Fallback>
      </mc:AlternateContent>
    </w:r>
    <w:r>
      <w:rPr>
        <w:noProof/>
        <w14:cntxtAlts w14:val="0"/>
      </w:rPr>
      <w:drawing>
        <wp:anchor distT="0" distB="0" distL="114300" distR="114300" simplePos="0" relativeHeight="251658247" behindDoc="0" locked="0" layoutInCell="1" allowOverlap="1" wp14:anchorId="693E87F6" wp14:editId="1EF2CF2C">
          <wp:simplePos x="0" y="0"/>
          <wp:positionH relativeFrom="column">
            <wp:posOffset>0</wp:posOffset>
          </wp:positionH>
          <wp:positionV relativeFrom="bottomMargin">
            <wp:posOffset>252095</wp:posOffset>
          </wp:positionV>
          <wp:extent cx="1222244" cy="144000"/>
          <wp:effectExtent l="0" t="0" r="0" b="0"/>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22244" cy="1440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3" behindDoc="0" locked="0" layoutInCell="1" allowOverlap="1" wp14:anchorId="6402868D" wp14:editId="4FF0B892">
          <wp:simplePos x="0" y="0"/>
          <wp:positionH relativeFrom="margin">
            <wp:posOffset>4518660</wp:posOffset>
          </wp:positionH>
          <wp:positionV relativeFrom="margin">
            <wp:posOffset>10076263</wp:posOffset>
          </wp:positionV>
          <wp:extent cx="1816100" cy="211455"/>
          <wp:effectExtent l="0" t="0" r="0" b="4445"/>
          <wp:wrapSquare wrapText="bothSides"/>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2">
                    <a:extLst>
                      <a:ext uri="{28A0092B-C50C-407E-A947-70E740481C1C}">
                        <a14:useLocalDpi xmlns:a14="http://schemas.microsoft.com/office/drawing/2010/main" val="0"/>
                      </a:ext>
                    </a:extLst>
                  </a:blip>
                  <a:stretch>
                    <a:fillRect/>
                  </a:stretch>
                </pic:blipFill>
                <pic:spPr>
                  <a:xfrm>
                    <a:off x="0" y="0"/>
                    <a:ext cx="1816100" cy="211455"/>
                  </a:xfrm>
                  <a:prstGeom prst="rect">
                    <a:avLst/>
                  </a:prstGeom>
                </pic:spPr>
              </pic:pic>
            </a:graphicData>
          </a:graphic>
          <wp14:sizeRelV relativeFrom="margin">
            <wp14:pctHeight>0</wp14:pctHeight>
          </wp14:sizeRelV>
        </wp:anchor>
      </w:drawing>
    </w:r>
    <w:r>
      <w:rPr>
        <w:noProof/>
      </w:rPr>
      <w:drawing>
        <wp:anchor distT="0" distB="0" distL="114300" distR="114300" simplePos="0" relativeHeight="251658242" behindDoc="0" locked="0" layoutInCell="1" allowOverlap="1" wp14:anchorId="60E5A1B6" wp14:editId="6479B9CD">
          <wp:simplePos x="0" y="0"/>
          <wp:positionH relativeFrom="column">
            <wp:posOffset>225590</wp:posOffset>
          </wp:positionH>
          <wp:positionV relativeFrom="paragraph">
            <wp:posOffset>5165449</wp:posOffset>
          </wp:positionV>
          <wp:extent cx="3869635" cy="769085"/>
          <wp:effectExtent l="0" t="0" r="4445" b="5715"/>
          <wp:wrapNone/>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GS_Logo_Primary_MonoWhite.eps"/>
                  <pic:cNvPicPr/>
                </pic:nvPicPr>
                <pic:blipFill>
                  <a:blip r:embed="rId3">
                    <a:extLst>
                      <a:ext uri="{28A0092B-C50C-407E-A947-70E740481C1C}">
                        <a14:useLocalDpi xmlns:a14="http://schemas.microsoft.com/office/drawing/2010/main" val="0"/>
                      </a:ext>
                    </a:extLst>
                  </a:blip>
                  <a:stretch>
                    <a:fillRect/>
                  </a:stretch>
                </pic:blipFill>
                <pic:spPr>
                  <a:xfrm>
                    <a:off x="0" y="0"/>
                    <a:ext cx="3869635" cy="769085"/>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C9D5BDB" w14:textId="77777777" w:rsidR="00435151" w:rsidRDefault="00435151" w:rsidP="008C7A19">
      <w:r>
        <w:separator/>
      </w:r>
    </w:p>
    <w:p w14:paraId="1BD9D2D4" w14:textId="77777777" w:rsidR="00435151" w:rsidRDefault="00435151"/>
  </w:footnote>
  <w:footnote w:type="continuationSeparator" w:id="0">
    <w:p w14:paraId="702A0D50" w14:textId="77777777" w:rsidR="00435151" w:rsidRDefault="00435151" w:rsidP="008C7A19">
      <w:r>
        <w:continuationSeparator/>
      </w:r>
    </w:p>
    <w:p w14:paraId="184DB1B2" w14:textId="77777777" w:rsidR="00435151" w:rsidRDefault="00435151"/>
  </w:footnote>
  <w:footnote w:type="continuationNotice" w:id="1">
    <w:p w14:paraId="546360AD" w14:textId="77777777" w:rsidR="00435151" w:rsidRDefault="00435151">
      <w:pPr>
        <w:spacing w:after="0" w:line="240" w:lineRule="auto"/>
      </w:pPr>
    </w:p>
  </w:footnote>
  <w:footnote w:id="2">
    <w:p w14:paraId="55884BE2" w14:textId="77777777" w:rsidR="009642CA" w:rsidRPr="008C0CAE" w:rsidRDefault="009642CA" w:rsidP="0017084E">
      <w:pPr>
        <w:pStyle w:val="FootnoteText"/>
        <w:keepLines/>
        <w:numPr>
          <w:ilvl w:val="0"/>
          <w:numId w:val="19"/>
        </w:numPr>
        <w:spacing w:before="120" w:after="60"/>
        <w:contextualSpacing w:val="0"/>
        <w:jc w:val="both"/>
        <w:rPr>
          <w:i/>
          <w:iCs/>
        </w:rPr>
      </w:pPr>
      <w:r w:rsidRPr="008C0CAE">
        <w:rPr>
          <w:rStyle w:val="FootnoteReference"/>
          <w:i/>
          <w:iCs/>
        </w:rPr>
        <w:footnoteRef/>
      </w:r>
      <w:r w:rsidRPr="008C0CAE">
        <w:rPr>
          <w:i/>
          <w:iCs/>
        </w:rPr>
        <w:t xml:space="preserve"> Please note, SNV is no longer involved in the project</w:t>
      </w:r>
    </w:p>
  </w:footnote>
  <w:footnote w:id="3">
    <w:p w14:paraId="47A54F14" w14:textId="75BC456E" w:rsidR="00D72388" w:rsidRDefault="00D72388">
      <w:pPr>
        <w:pStyle w:val="FootnoteText"/>
      </w:pPr>
      <w:r>
        <w:rPr>
          <w:rStyle w:val="FootnoteReference"/>
        </w:rPr>
        <w:footnoteRef/>
      </w:r>
      <w:r>
        <w:t xml:space="preserve"> See the</w:t>
      </w:r>
      <w:r w:rsidR="00650C70">
        <w:t xml:space="preserve"> definition of animal waste management system in Table </w:t>
      </w:r>
      <w:r w:rsidR="008D462F">
        <w:t>10.18 (Updated), IPCC 2019 carbon inventory</w:t>
      </w:r>
      <w:r w:rsidR="002E79CE">
        <w:t xml:space="preserve">, </w:t>
      </w:r>
      <w:r w:rsidR="004A5375">
        <w:t>Volume 4 AFOLU, Chap 10.</w:t>
      </w:r>
    </w:p>
  </w:footnote>
  <w:footnote w:id="4">
    <w:p w14:paraId="1063EB19" w14:textId="4EF0EFB1" w:rsidR="003F4432" w:rsidRDefault="003F4432" w:rsidP="007C6B8C">
      <w:pPr>
        <w:pStyle w:val="FootnoteText"/>
        <w:jc w:val="both"/>
        <w:rPr>
          <w:lang w:bidi="km-KH"/>
        </w:rPr>
      </w:pPr>
      <w:r>
        <w:rPr>
          <w:rStyle w:val="FootnoteReference"/>
        </w:rPr>
        <w:footnoteRef/>
      </w:r>
      <w:r>
        <w:t xml:space="preserve"> </w:t>
      </w:r>
      <w:r w:rsidR="0012156D">
        <w:t xml:space="preserve">This is the </w:t>
      </w:r>
      <w:r w:rsidR="0025663C">
        <w:t xml:space="preserve">overall </w:t>
      </w:r>
      <w:r w:rsidR="0012156D">
        <w:t>NBP</w:t>
      </w:r>
      <w:r w:rsidR="00426CBF">
        <w:t xml:space="preserve">’s planning </w:t>
      </w:r>
      <w:r w:rsidR="0092689E">
        <w:t>from 2019 to 2025 but</w:t>
      </w:r>
      <w:r w:rsidR="001B4899">
        <w:t xml:space="preserve"> due to the necessity to include the medium and large biodigester size for the animal farm</w:t>
      </w:r>
      <w:r w:rsidR="006E63C3">
        <w:t xml:space="preserve">, NBP has </w:t>
      </w:r>
      <w:r w:rsidR="00691EA8">
        <w:t xml:space="preserve">decided to </w:t>
      </w:r>
      <w:r w:rsidR="006E63C3">
        <w:t>close it</w:t>
      </w:r>
      <w:r w:rsidR="003D3BFC">
        <w:t>s</w:t>
      </w:r>
      <w:r w:rsidR="006E63C3">
        <w:t xml:space="preserve"> implementation </w:t>
      </w:r>
      <w:r w:rsidR="00382C50">
        <w:t xml:space="preserve">of </w:t>
      </w:r>
      <w:r w:rsidR="002F6DA9">
        <w:t xml:space="preserve">phase III </w:t>
      </w:r>
      <w:r w:rsidR="003D3BFC">
        <w:t xml:space="preserve">by </w:t>
      </w:r>
      <w:r w:rsidR="003234E8">
        <w:t xml:space="preserve">end of </w:t>
      </w:r>
      <w:r w:rsidR="002F6DA9">
        <w:rPr>
          <w:lang w:bidi="km-KH"/>
        </w:rPr>
        <w:t xml:space="preserve">June </w:t>
      </w:r>
      <w:r w:rsidR="0012156D">
        <w:rPr>
          <w:lang w:bidi="km-KH"/>
        </w:rPr>
        <w:t>2021</w:t>
      </w:r>
      <w:r w:rsidR="003234E8">
        <w:rPr>
          <w:lang w:bidi="km-KH"/>
        </w:rPr>
        <w:t xml:space="preserve"> and start </w:t>
      </w:r>
      <w:r w:rsidR="00382C50">
        <w:rPr>
          <w:lang w:bidi="km-KH"/>
        </w:rPr>
        <w:t>the</w:t>
      </w:r>
      <w:r w:rsidR="003234E8">
        <w:rPr>
          <w:lang w:bidi="km-KH"/>
        </w:rPr>
        <w:t xml:space="preserve"> new phase (phase IV) from 1 July 2021 </w:t>
      </w:r>
      <w:r w:rsidR="00260B3B">
        <w:rPr>
          <w:lang w:bidi="km-KH"/>
        </w:rPr>
        <w:t>on</w:t>
      </w:r>
      <w:r w:rsidR="00CE58CC">
        <w:rPr>
          <w:lang w:bidi="km-KH"/>
        </w:rPr>
        <w:t>ward.</w:t>
      </w:r>
    </w:p>
  </w:footnote>
  <w:footnote w:id="5">
    <w:p w14:paraId="6A1C1819" w14:textId="331FA5F1" w:rsidR="00BF7202" w:rsidRDefault="00BF7202" w:rsidP="00E14490">
      <w:pPr>
        <w:pStyle w:val="FootnoteText"/>
        <w:ind w:left="227"/>
      </w:pPr>
      <w:r>
        <w:rPr>
          <w:rStyle w:val="FootnoteReference"/>
        </w:rPr>
        <w:footnoteRef/>
      </w:r>
      <w:r w:rsidR="00E14490">
        <w:t xml:space="preserve">ER spreadsheet sheet </w:t>
      </w:r>
      <w:proofErr w:type="spellStart"/>
      <w:r w:rsidR="00E14490">
        <w:t>Gen_analysis</w:t>
      </w:r>
      <w:proofErr w:type="spellEnd"/>
      <w:r w:rsidR="00E14490">
        <w:t xml:space="preserve"> cell B</w:t>
      </w:r>
      <w:proofErr w:type="gramStart"/>
      <w:r w:rsidR="00E14490">
        <w:t>18:F</w:t>
      </w:r>
      <w:proofErr w:type="gramEnd"/>
      <w:r w:rsidR="00E14490">
        <w:t>:34</w:t>
      </w:r>
    </w:p>
  </w:footnote>
  <w:footnote w:id="6">
    <w:p w14:paraId="59249D95" w14:textId="63438FAC" w:rsidR="004C7A0F" w:rsidRDefault="004C7A0F">
      <w:pPr>
        <w:pStyle w:val="FootnoteText"/>
      </w:pPr>
      <w:r>
        <w:rPr>
          <w:rStyle w:val="FootnoteReference"/>
        </w:rPr>
        <w:footnoteRef/>
      </w:r>
      <w:r>
        <w:t xml:space="preserve"> ER spreadsheet sheet </w:t>
      </w:r>
      <w:proofErr w:type="spellStart"/>
      <w:r>
        <w:t>Gen_analysis</w:t>
      </w:r>
      <w:proofErr w:type="spellEnd"/>
      <w:r>
        <w:t xml:space="preserve"> cell B4:D14</w:t>
      </w:r>
    </w:p>
  </w:footnote>
  <w:footnote w:id="7">
    <w:p w14:paraId="242424C1" w14:textId="4186F761" w:rsidR="007577ED" w:rsidRDefault="007577ED">
      <w:pPr>
        <w:pStyle w:val="FootnoteText"/>
      </w:pPr>
      <w:r>
        <w:rPr>
          <w:rStyle w:val="FootnoteReference"/>
        </w:rPr>
        <w:footnoteRef/>
      </w:r>
      <w:r>
        <w:t xml:space="preserve"> ER spreadsheet sheet </w:t>
      </w:r>
      <w:proofErr w:type="spellStart"/>
      <w:r>
        <w:t>Gen_analysis</w:t>
      </w:r>
      <w:proofErr w:type="spellEnd"/>
      <w:r>
        <w:t xml:space="preserve"> cell </w:t>
      </w:r>
      <w:r w:rsidR="00FE16A8">
        <w:t>F5</w:t>
      </w:r>
      <w:r>
        <w:t>:</w:t>
      </w:r>
      <w:r w:rsidR="00FE16A8">
        <w:t>H10</w:t>
      </w:r>
    </w:p>
  </w:footnote>
  <w:footnote w:id="8">
    <w:p w14:paraId="0A4584D0" w14:textId="26A5EB97" w:rsidR="006B1F4D" w:rsidRPr="000127D5" w:rsidRDefault="006B1F4D">
      <w:pPr>
        <w:pStyle w:val="FootnoteText"/>
      </w:pPr>
      <w:r>
        <w:rPr>
          <w:rStyle w:val="FootnoteReference"/>
        </w:rPr>
        <w:footnoteRef/>
      </w:r>
      <w:r w:rsidRPr="000127D5">
        <w:t xml:space="preserve"> NBP 2</w:t>
      </w:r>
      <w:r w:rsidRPr="007756A3">
        <w:t>02</w:t>
      </w:r>
      <w:r w:rsidR="00475CB2">
        <w:t>3</w:t>
      </w:r>
      <w:r w:rsidRPr="007756A3">
        <w:t xml:space="preserve"> </w:t>
      </w:r>
      <w:r w:rsidR="003F03DE" w:rsidRPr="007756A3">
        <w:t>annual</w:t>
      </w:r>
      <w:r w:rsidRPr="007756A3">
        <w:t xml:space="preserve"> report </w:t>
      </w:r>
      <w:r w:rsidR="00E83B78">
        <w:t>Executive summary</w:t>
      </w:r>
    </w:p>
  </w:footnote>
  <w:footnote w:id="9">
    <w:p w14:paraId="2FD5ACD6" w14:textId="61A45B9E" w:rsidR="00AA18D9" w:rsidRDefault="00AA18D9" w:rsidP="00AA18D9">
      <w:pPr>
        <w:pStyle w:val="FootnoteText"/>
      </w:pPr>
      <w:r w:rsidRPr="007D2959">
        <w:rPr>
          <w:rStyle w:val="FootnoteReference"/>
        </w:rPr>
        <w:footnoteRef/>
      </w:r>
      <w:r w:rsidRPr="007D2959">
        <w:t xml:space="preserve"> See file Plant Repair In 202</w:t>
      </w:r>
      <w:r w:rsidR="00BE6997" w:rsidRPr="007D2959">
        <w:t>3</w:t>
      </w:r>
      <w:r w:rsidRPr="007D2959">
        <w:t xml:space="preserve"> Final, tab Summary</w:t>
      </w:r>
    </w:p>
  </w:footnote>
  <w:footnote w:id="10">
    <w:p w14:paraId="291451C1" w14:textId="52EC4AE7" w:rsidR="00DA67B6" w:rsidRDefault="00DA67B6">
      <w:pPr>
        <w:pStyle w:val="FootnoteText"/>
      </w:pPr>
      <w:r>
        <w:rPr>
          <w:rStyle w:val="FootnoteReference"/>
        </w:rPr>
        <w:footnoteRef/>
      </w:r>
      <w:r>
        <w:t xml:space="preserve"> Based on the World Bank data </w:t>
      </w:r>
      <w:r w:rsidR="00CA601E">
        <w:t>(</w:t>
      </w:r>
      <w:hyperlink r:id="rId1" w:history="1">
        <w:r w:rsidR="00CA601E" w:rsidRPr="00662D07">
          <w:rPr>
            <w:rStyle w:val="Hyperlink"/>
            <w:rFonts w:ascii="Verdana" w:hAnsi="Verdana"/>
            <w:sz w:val="16"/>
          </w:rPr>
          <w:t>https://climateknowledgeportal.worldbank.org/country/cambodia/climate-data-historical</w:t>
        </w:r>
      </w:hyperlink>
      <w:r w:rsidR="00CA601E">
        <w:t xml:space="preserve">), the </w:t>
      </w:r>
      <w:r w:rsidR="00AD4F0E">
        <w:t xml:space="preserve">monthly average </w:t>
      </w:r>
      <w:r w:rsidR="002E3FCE">
        <w:t xml:space="preserve">for January and December were </w:t>
      </w:r>
      <w:r w:rsidR="009C4938">
        <w:t xml:space="preserve">25.73 </w:t>
      </w:r>
      <w:proofErr w:type="spellStart"/>
      <w:r w:rsidR="009C4938" w:rsidRPr="00A26003">
        <w:rPr>
          <w:vertAlign w:val="superscript"/>
        </w:rPr>
        <w:t>o</w:t>
      </w:r>
      <w:r w:rsidR="009C4938">
        <w:t>C</w:t>
      </w:r>
      <w:proofErr w:type="spellEnd"/>
      <w:r w:rsidR="009C4938">
        <w:t xml:space="preserve"> and </w:t>
      </w:r>
      <w:r w:rsidR="00CD3DD6">
        <w:t>25.63</w:t>
      </w:r>
      <w:r w:rsidR="00CD3DD6" w:rsidRPr="00A26003">
        <w:rPr>
          <w:vertAlign w:val="superscript"/>
        </w:rPr>
        <w:t>o</w:t>
      </w:r>
      <w:r w:rsidR="00CD3DD6">
        <w:t xml:space="preserve">C respectively which fall under the </w:t>
      </w:r>
      <w:r w:rsidR="00FD0BD8">
        <w:t>W</w:t>
      </w:r>
      <w:r w:rsidR="00CD3DD6">
        <w:t xml:space="preserve">arm </w:t>
      </w:r>
      <w:r w:rsidR="00FD0BD8">
        <w:t>T</w:t>
      </w:r>
      <w:r w:rsidR="00CD3DD6">
        <w:t xml:space="preserve">ropical </w:t>
      </w:r>
      <w:r w:rsidR="00BA4F8B">
        <w:t>D</w:t>
      </w:r>
      <w:r w:rsidR="00CD3DD6">
        <w:t>ry</w:t>
      </w:r>
      <w:r w:rsidR="00BA4F8B">
        <w:t xml:space="preserve"> (25.6</w:t>
      </w:r>
      <w:r w:rsidR="002E7ACD">
        <w:t xml:space="preserve"> </w:t>
      </w:r>
      <w:proofErr w:type="spellStart"/>
      <w:r w:rsidR="002E7ACD" w:rsidRPr="00A26003">
        <w:rPr>
          <w:vertAlign w:val="superscript"/>
        </w:rPr>
        <w:t>o</w:t>
      </w:r>
      <w:r w:rsidR="002E7ACD">
        <w:t>C</w:t>
      </w:r>
      <w:proofErr w:type="spellEnd"/>
      <w:r w:rsidR="00683E19">
        <w:t>)</w:t>
      </w:r>
      <w:r w:rsidR="002977D1">
        <w:t xml:space="preserve"> and the other months fall under the </w:t>
      </w:r>
      <w:r w:rsidR="00A51C72">
        <w:t>W</w:t>
      </w:r>
      <w:r w:rsidR="002977D1">
        <w:t xml:space="preserve">arm </w:t>
      </w:r>
      <w:r w:rsidR="00A51C72">
        <w:t>T</w:t>
      </w:r>
      <w:r w:rsidR="002977D1">
        <w:t xml:space="preserve">ropical </w:t>
      </w:r>
      <w:r w:rsidR="00A51C72">
        <w:t>W</w:t>
      </w:r>
      <w:r w:rsidR="002977D1">
        <w:t xml:space="preserve">et </w:t>
      </w:r>
      <w:r w:rsidR="00000902">
        <w:t xml:space="preserve">having average monthly temperature greater than </w:t>
      </w:r>
      <w:r w:rsidR="001720D0">
        <w:t xml:space="preserve">25.9 </w:t>
      </w:r>
      <w:proofErr w:type="spellStart"/>
      <w:r w:rsidR="001720D0" w:rsidRPr="00A26003">
        <w:rPr>
          <w:vertAlign w:val="superscript"/>
        </w:rPr>
        <w:t>o</w:t>
      </w:r>
      <w:r w:rsidR="001720D0">
        <w:t>C</w:t>
      </w:r>
      <w:proofErr w:type="spellEnd"/>
      <w:r w:rsidR="00F447AE">
        <w:t xml:space="preserve"> refer to the IPCC, 2019 refinement</w:t>
      </w:r>
      <w:r w:rsidR="00553720">
        <w:t>, Table 10.17 (Updated).</w:t>
      </w:r>
    </w:p>
  </w:footnote>
  <w:footnote w:id="11">
    <w:p w14:paraId="651EE037" w14:textId="1725D769" w:rsidR="009642CA" w:rsidRDefault="009642CA" w:rsidP="00AD13E5">
      <w:pPr>
        <w:pStyle w:val="FootnoteText"/>
      </w:pPr>
      <w:r>
        <w:rPr>
          <w:rStyle w:val="FootnoteReference"/>
        </w:rPr>
        <w:footnoteRef/>
      </w:r>
      <w:hyperlink r:id="rId2" w:history="1">
        <w:r w:rsidR="00DE066E" w:rsidRPr="00AB4FFC">
          <w:rPr>
            <w:rStyle w:val="Hyperlink"/>
            <w:rFonts w:ascii="Verdana" w:hAnsi="Verdana"/>
            <w:sz w:val="16"/>
          </w:rPr>
          <w:t>https://www.researchgate.net/profile/Asheesh_Kumar4/post/what_are_all_the_methods_that_we_can_employ_to_increase_the_combustion_efficiency_when_LPG_is_used_as_the_fuel/attachment/59d6207e79197b807797ef48/AS%3A273821083340822%401442295441788/download/efficiency_measurement_of_biogas_kerosene_and_lpg_stoves_nepal_2001.pdf</w:t>
        </w:r>
      </w:hyperlink>
      <w:r w:rsidR="00DE066E">
        <w:t xml:space="preserve"> </w:t>
      </w:r>
    </w:p>
  </w:footnote>
  <w:footnote w:id="12">
    <w:p w14:paraId="18518EBA" w14:textId="77777777" w:rsidR="00BF4C32" w:rsidRDefault="00BF4C32" w:rsidP="00BF4C32">
      <w:pPr>
        <w:pStyle w:val="FootnoteText"/>
      </w:pPr>
      <w:r>
        <w:rPr>
          <w:rStyle w:val="FootnoteReference"/>
        </w:rPr>
        <w:footnoteRef/>
      </w:r>
      <w:r>
        <w:t xml:space="preserve"> </w:t>
      </w:r>
      <w:r w:rsidRPr="009E25AE">
        <w:t>https://globalgoals.goldstandard.org/standards/PRE-GS4GG-Energy/gs_methodology_biodigester.pdf</w:t>
      </w:r>
    </w:p>
  </w:footnote>
  <w:footnote w:id="13">
    <w:p w14:paraId="0054571D" w14:textId="77777777" w:rsidR="009642CA" w:rsidRDefault="009642CA" w:rsidP="0017084E">
      <w:pPr>
        <w:pStyle w:val="FootnoteText"/>
        <w:keepLines/>
        <w:numPr>
          <w:ilvl w:val="0"/>
          <w:numId w:val="19"/>
        </w:numPr>
        <w:spacing w:before="120" w:after="60"/>
        <w:contextualSpacing w:val="0"/>
        <w:jc w:val="both"/>
      </w:pPr>
      <w:r>
        <w:rPr>
          <w:rStyle w:val="FootnoteReference"/>
        </w:rPr>
        <w:footnoteRef/>
      </w:r>
      <w:r>
        <w:t xml:space="preserve"> </w:t>
      </w:r>
      <w:r w:rsidRPr="00217EC9">
        <w:t>As per the method described on this website http://www.thepigsite.com/articles/541/weighing-a-pig-without-a-scale/</w:t>
      </w:r>
    </w:p>
  </w:footnote>
  <w:footnote w:id="14">
    <w:p w14:paraId="79170636" w14:textId="77777777" w:rsidR="00E80FB3" w:rsidRDefault="00E80FB3" w:rsidP="00E80FB3">
      <w:pPr>
        <w:pStyle w:val="FootnoteText"/>
      </w:pPr>
      <w:r>
        <w:rPr>
          <w:rStyle w:val="FootnoteReference"/>
        </w:rPr>
        <w:footnoteRef/>
      </w:r>
      <w:r>
        <w:t xml:space="preserve"> See the CMS survey questionnaire.</w:t>
      </w:r>
    </w:p>
  </w:footnote>
  <w:footnote w:id="15">
    <w:p w14:paraId="36AAFB4E" w14:textId="0389EC64" w:rsidR="00D21A28" w:rsidRDefault="00D21A28">
      <w:pPr>
        <w:pStyle w:val="FootnoteText"/>
      </w:pPr>
      <w:r>
        <w:rPr>
          <w:rStyle w:val="FootnoteReference"/>
        </w:rPr>
        <w:footnoteRef/>
      </w:r>
      <w:r>
        <w:t xml:space="preserve"> </w:t>
      </w:r>
      <w:r w:rsidR="005A3A7D">
        <w:t xml:space="preserve">While </w:t>
      </w:r>
      <w:r w:rsidR="00602CBD">
        <w:t xml:space="preserve">PFT is done for </w:t>
      </w:r>
      <w:r w:rsidR="005A3A7D">
        <w:t>household that use wood/charcoal</w:t>
      </w:r>
      <w:r w:rsidR="007D4FB2">
        <w:t xml:space="preserve"> to determine the amount of </w:t>
      </w:r>
      <w:r w:rsidR="00C34C5E">
        <w:t xml:space="preserve">biomass used beside biogas for cooking </w:t>
      </w:r>
      <w:r w:rsidR="00161D70">
        <w:t>and or boiling</w:t>
      </w:r>
      <w:r w:rsidR="005A3A7D">
        <w:t xml:space="preserve">, </w:t>
      </w:r>
      <w:r w:rsidR="00323FC9">
        <w:t xml:space="preserve">for household using LPG for cooking or boiling </w:t>
      </w:r>
      <w:r w:rsidR="00047176">
        <w:t xml:space="preserve">to determine the amount of LPG use beside biogas, a set of </w:t>
      </w:r>
      <w:proofErr w:type="gramStart"/>
      <w:r w:rsidR="00047176">
        <w:t>questionnaire</w:t>
      </w:r>
      <w:proofErr w:type="gramEnd"/>
      <w:r w:rsidR="00047176">
        <w:t xml:space="preserve"> were </w:t>
      </w:r>
      <w:r w:rsidR="00401E15">
        <w:t>developed</w:t>
      </w:r>
      <w:r w:rsidR="00047176">
        <w:t xml:space="preserve"> and ask</w:t>
      </w:r>
      <w:r w:rsidR="007D1A8D">
        <w:t xml:space="preserve"> in the CMS survey due to safety reason.</w:t>
      </w:r>
    </w:p>
  </w:footnote>
  <w:footnote w:id="16">
    <w:p w14:paraId="532CD722" w14:textId="255F46BB" w:rsidR="0028268F" w:rsidRDefault="0028268F" w:rsidP="0028268F">
      <w:pPr>
        <w:pStyle w:val="FootnoteText"/>
      </w:pPr>
      <w:r>
        <w:rPr>
          <w:rStyle w:val="FootnoteReference"/>
        </w:rPr>
        <w:footnoteRef/>
      </w:r>
      <w:r>
        <w:t xml:space="preserve"> Usage and CMS data sheet, tab </w:t>
      </w:r>
      <w:proofErr w:type="spellStart"/>
      <w:r>
        <w:t>Usage_Analysis</w:t>
      </w:r>
      <w:proofErr w:type="spellEnd"/>
      <w:r>
        <w:t xml:space="preserve"> cell </w:t>
      </w:r>
      <w:r w:rsidR="001009A3">
        <w:t>D</w:t>
      </w:r>
      <w:r>
        <w:t>11:</w:t>
      </w:r>
      <w:r w:rsidR="001009A3">
        <w:t>D</w:t>
      </w:r>
      <w:r>
        <w:t>25.</w:t>
      </w:r>
      <w:r w:rsidR="0067195B">
        <w:t xml:space="preserve"> During the </w:t>
      </w:r>
      <w:r w:rsidR="00AC09EC">
        <w:t xml:space="preserve">actual survey, some selected </w:t>
      </w:r>
      <w:r w:rsidR="009D5AD1">
        <w:t>household’s</w:t>
      </w:r>
      <w:r w:rsidR="00AC09EC">
        <w:t xml:space="preserve"> </w:t>
      </w:r>
      <w:r w:rsidR="000249F6">
        <w:t xml:space="preserve">owner </w:t>
      </w:r>
      <w:proofErr w:type="gramStart"/>
      <w:r w:rsidR="00AC09EC">
        <w:t>were</w:t>
      </w:r>
      <w:proofErr w:type="gramEnd"/>
      <w:r w:rsidR="00AC09EC">
        <w:t xml:space="preserve"> not </w:t>
      </w:r>
      <w:r w:rsidR="00027B4F">
        <w:t>at home</w:t>
      </w:r>
      <w:r w:rsidR="0078700D">
        <w:t xml:space="preserve">. To cope with this, </w:t>
      </w:r>
      <w:r w:rsidR="00027B4F">
        <w:t xml:space="preserve">replacements were </w:t>
      </w:r>
      <w:proofErr w:type="gramStart"/>
      <w:r w:rsidR="00027B4F">
        <w:t>made</w:t>
      </w:r>
      <w:proofErr w:type="gramEnd"/>
      <w:r w:rsidR="002B19BB">
        <w:t xml:space="preserve"> and </w:t>
      </w:r>
      <w:r w:rsidR="0078700D">
        <w:t>this lead</w:t>
      </w:r>
      <w:r w:rsidR="000249F6">
        <w:t>s</w:t>
      </w:r>
      <w:r w:rsidR="0078700D">
        <w:t xml:space="preserve"> to the differen</w:t>
      </w:r>
      <w:r w:rsidR="00917ED8">
        <w:t>ces between the planned sample</w:t>
      </w:r>
      <w:r w:rsidR="002B19BB">
        <w:t>s</w:t>
      </w:r>
      <w:r w:rsidR="00917ED8">
        <w:t xml:space="preserve"> and actual sample</w:t>
      </w:r>
      <w:r w:rsidR="002B19BB">
        <w:t>s</w:t>
      </w:r>
      <w:r w:rsidR="00917ED8">
        <w:t xml:space="preserve"> per age group. </w:t>
      </w:r>
      <w:r w:rsidR="00031D51">
        <w:t xml:space="preserve">However, the </w:t>
      </w:r>
      <w:r w:rsidR="002B19BB">
        <w:t xml:space="preserve">minimum </w:t>
      </w:r>
      <w:r w:rsidR="00031D51">
        <w:t xml:space="preserve">number </w:t>
      </w:r>
      <w:r w:rsidR="00D331C8">
        <w:t xml:space="preserve">of survey households </w:t>
      </w:r>
      <w:r w:rsidR="00031D51">
        <w:t>per age group is more than 30 which is in</w:t>
      </w:r>
      <w:r w:rsidR="00D331C8">
        <w:t xml:space="preserve"> l</w:t>
      </w:r>
      <w:r w:rsidR="00031D51">
        <w:t>ine with the register</w:t>
      </w:r>
      <w:r w:rsidR="00D331C8">
        <w:t>ed</w:t>
      </w:r>
      <w:r w:rsidR="00031D51">
        <w:t xml:space="preserve"> methodology.</w:t>
      </w:r>
    </w:p>
  </w:footnote>
  <w:footnote w:id="17">
    <w:p w14:paraId="471E6619" w14:textId="3EDAC0CE" w:rsidR="0056001C" w:rsidRDefault="0056001C">
      <w:pPr>
        <w:pStyle w:val="FootnoteText"/>
      </w:pPr>
      <w:r>
        <w:rPr>
          <w:rStyle w:val="FootnoteReference"/>
        </w:rPr>
        <w:footnoteRef/>
      </w:r>
      <w:r>
        <w:t xml:space="preserve"> Combined questionnaire US and CMS</w:t>
      </w:r>
    </w:p>
  </w:footnote>
  <w:footnote w:id="18">
    <w:p w14:paraId="3886EC65" w14:textId="081C339D" w:rsidR="005B2F09" w:rsidRDefault="005B2F09">
      <w:pPr>
        <w:pStyle w:val="FootnoteText"/>
      </w:pPr>
      <w:r>
        <w:rPr>
          <w:rStyle w:val="FootnoteReference"/>
        </w:rPr>
        <w:footnoteRef/>
      </w:r>
      <w:r>
        <w:t xml:space="preserve"> </w:t>
      </w:r>
      <w:r w:rsidR="00CF2FEE">
        <w:t xml:space="preserve">Combined questionnaire US and CMS in Kobo </w:t>
      </w:r>
      <w:proofErr w:type="spellStart"/>
      <w:r w:rsidR="00CF2FEE">
        <w:t>Collecttool</w:t>
      </w:r>
      <w:proofErr w:type="spellEnd"/>
      <w:r w:rsidR="00CF2FEE">
        <w:t xml:space="preserve"> format.</w:t>
      </w:r>
    </w:p>
  </w:footnote>
  <w:footnote w:id="19">
    <w:p w14:paraId="0DC28549" w14:textId="77777777" w:rsidR="009642CA" w:rsidRDefault="009642CA" w:rsidP="0017084E">
      <w:pPr>
        <w:pStyle w:val="FootnoteText"/>
        <w:keepLines/>
        <w:numPr>
          <w:ilvl w:val="0"/>
          <w:numId w:val="19"/>
        </w:numPr>
        <w:spacing w:before="120" w:after="60"/>
        <w:contextualSpacing w:val="0"/>
        <w:jc w:val="both"/>
      </w:pPr>
      <w:r>
        <w:rPr>
          <w:rStyle w:val="FootnoteReference"/>
        </w:rPr>
        <w:footnoteRef/>
      </w:r>
      <w:r>
        <w:t xml:space="preserve"> Contrary to the methodology NBP measures this in months and not days as it takes 2 weeks before biogas is produced. In each case, the next month after installation is taken as the technology starting date of operation which is conservative.</w:t>
      </w:r>
    </w:p>
  </w:footnote>
  <w:footnote w:id="20">
    <w:p w14:paraId="7A7FFC09" w14:textId="77777777" w:rsidR="009642CA" w:rsidRPr="000E1403" w:rsidRDefault="009642CA" w:rsidP="0017084E">
      <w:pPr>
        <w:pStyle w:val="FootnoteText"/>
        <w:keepLines/>
        <w:numPr>
          <w:ilvl w:val="0"/>
          <w:numId w:val="19"/>
        </w:numPr>
        <w:spacing w:before="120" w:after="60"/>
        <w:contextualSpacing w:val="0"/>
        <w:jc w:val="both"/>
      </w:pPr>
      <w:r>
        <w:rPr>
          <w:rStyle w:val="FootnoteReference"/>
        </w:rPr>
        <w:footnoteRef/>
      </w:r>
      <w:r>
        <w:t xml:space="preserve"> </w:t>
      </w:r>
      <w:r w:rsidRPr="000E1403">
        <w:t>http://www.ipcc-nggip.iges.or.jp/public/gl/guidelin/ch1ref3.pdf</w:t>
      </w:r>
    </w:p>
  </w:footnote>
  <w:footnote w:id="21">
    <w:p w14:paraId="1AF4E028" w14:textId="77777777" w:rsidR="009642CA" w:rsidRDefault="009642CA" w:rsidP="0017084E">
      <w:pPr>
        <w:pStyle w:val="FootnoteText"/>
        <w:keepLines/>
        <w:numPr>
          <w:ilvl w:val="0"/>
          <w:numId w:val="30"/>
        </w:numPr>
        <w:spacing w:before="120" w:after="60"/>
        <w:contextualSpacing w:val="0"/>
        <w:jc w:val="both"/>
      </w:pPr>
      <w:r>
        <w:rPr>
          <w:rStyle w:val="FootnoteReference"/>
        </w:rPr>
        <w:footnoteRef/>
      </w:r>
      <w:r>
        <w:t xml:space="preserve"> Technologies and practices to displace decentralized thermal energy – v3.1 p.20</w:t>
      </w:r>
    </w:p>
  </w:footnote>
  <w:footnote w:id="22">
    <w:p w14:paraId="3F480DD0" w14:textId="77777777" w:rsidR="009642CA" w:rsidRPr="00DD19BC" w:rsidRDefault="009642CA" w:rsidP="0017084E">
      <w:pPr>
        <w:pStyle w:val="FootnoteText"/>
        <w:keepLines/>
        <w:numPr>
          <w:ilvl w:val="0"/>
          <w:numId w:val="19"/>
        </w:numPr>
        <w:spacing w:before="120" w:after="60"/>
        <w:contextualSpacing w:val="0"/>
        <w:jc w:val="both"/>
      </w:pPr>
      <w:r w:rsidRPr="00DD19BC">
        <w:rPr>
          <w:rStyle w:val="FootnoteReference"/>
          <w:sz w:val="18"/>
          <w:szCs w:val="18"/>
        </w:rPr>
        <w:footnoteRef/>
      </w:r>
      <w:r w:rsidRPr="00DD19BC">
        <w:t xml:space="preserve"> As per equation 3 of AMS-III.D v21</w:t>
      </w:r>
    </w:p>
  </w:footnote>
  <w:footnote w:id="23">
    <w:p w14:paraId="4A46AFA4" w14:textId="77777777" w:rsidR="009642CA" w:rsidRPr="00217EC9" w:rsidRDefault="009642CA" w:rsidP="0017084E">
      <w:pPr>
        <w:pStyle w:val="FootnoteText"/>
        <w:keepLines/>
        <w:numPr>
          <w:ilvl w:val="0"/>
          <w:numId w:val="19"/>
        </w:numPr>
        <w:spacing w:before="120" w:after="60"/>
        <w:contextualSpacing w:val="0"/>
        <w:jc w:val="both"/>
      </w:pPr>
      <w:r w:rsidRPr="00217EC9">
        <w:rPr>
          <w:rStyle w:val="FootnoteReference"/>
          <w:i/>
        </w:rPr>
        <w:footnoteRef/>
      </w:r>
      <w:r w:rsidRPr="00217EC9">
        <w:t xml:space="preserve"> As per the method described on this website http://www.thepigsite.com/articles/541/weighing-a-pig-without-a-scale/</w:t>
      </w:r>
    </w:p>
  </w:footnote>
  <w:footnote w:id="24">
    <w:p w14:paraId="14CD0092" w14:textId="77777777" w:rsidR="009642CA" w:rsidRPr="00DD19BC" w:rsidRDefault="009642CA" w:rsidP="0017084E">
      <w:pPr>
        <w:pStyle w:val="FootnoteText"/>
        <w:keepLines/>
        <w:numPr>
          <w:ilvl w:val="0"/>
          <w:numId w:val="19"/>
        </w:numPr>
        <w:spacing w:before="120" w:after="60"/>
        <w:contextualSpacing w:val="0"/>
        <w:jc w:val="both"/>
      </w:pPr>
      <w:r w:rsidRPr="00DD19BC">
        <w:rPr>
          <w:rStyle w:val="FootnoteReference"/>
        </w:rPr>
        <w:footnoteRef/>
      </w:r>
      <w:r w:rsidRPr="00DD19BC">
        <w:t xml:space="preserve"> Default value of the applied methodology is adopted (TPDDTEC page 68)</w:t>
      </w:r>
    </w:p>
  </w:footnote>
  <w:footnote w:id="25">
    <w:p w14:paraId="45FCA09B" w14:textId="16C5B7F8" w:rsidR="00B1017E" w:rsidRDefault="00B1017E" w:rsidP="00B1017E">
      <w:pPr>
        <w:pStyle w:val="FootnoteText"/>
      </w:pPr>
      <w:r>
        <w:rPr>
          <w:rStyle w:val="FootnoteReference"/>
        </w:rPr>
        <w:footnoteRef/>
      </w:r>
      <w:r>
        <w:t xml:space="preserve"> See ER spreadsheet SDG2,7,13_database_month cell O17</w:t>
      </w:r>
    </w:p>
  </w:footnote>
  <w:footnote w:id="26">
    <w:p w14:paraId="3071429C" w14:textId="5C150F3D" w:rsidR="00313FAF" w:rsidRDefault="00313FAF">
      <w:pPr>
        <w:pStyle w:val="FootnoteText"/>
      </w:pPr>
      <w:r>
        <w:rPr>
          <w:rStyle w:val="FootnoteReference"/>
        </w:rPr>
        <w:footnoteRef/>
      </w:r>
      <w:r>
        <w:t xml:space="preserve"> See ER spreadsheet SDG2&amp;7_Cal F</w:t>
      </w:r>
      <w:r w:rsidR="0038053D">
        <w:t>5</w:t>
      </w:r>
    </w:p>
  </w:footnote>
  <w:footnote w:id="27">
    <w:p w14:paraId="6111AFD3" w14:textId="55AC7AF9" w:rsidR="00682220" w:rsidRDefault="00682220">
      <w:pPr>
        <w:pStyle w:val="FootnoteText"/>
      </w:pPr>
      <w:r>
        <w:rPr>
          <w:rStyle w:val="FootnoteReference"/>
        </w:rPr>
        <w:footnoteRef/>
      </w:r>
      <w:r>
        <w:t xml:space="preserve"> </w:t>
      </w:r>
      <w:r w:rsidR="00C3413D">
        <w:t>See ER spreadsheet SDG2&amp;7_Cal</w:t>
      </w:r>
      <w:r w:rsidR="00313FAF">
        <w:t xml:space="preserve"> F14</w:t>
      </w:r>
    </w:p>
  </w:footnote>
  <w:footnote w:id="28">
    <w:p w14:paraId="1C1FEBD2" w14:textId="74247446" w:rsidR="00685882" w:rsidRDefault="00685882">
      <w:pPr>
        <w:pStyle w:val="FootnoteText"/>
      </w:pPr>
      <w:r>
        <w:rPr>
          <w:rStyle w:val="FootnoteReference"/>
        </w:rPr>
        <w:footnoteRef/>
      </w:r>
      <w:r>
        <w:t xml:space="preserve"> See ER spreadsheet SDG2,7,13_database_month cell </w:t>
      </w:r>
      <w:r w:rsidR="0087470C">
        <w:t>Q</w:t>
      </w:r>
      <w:r>
        <w:t>17</w:t>
      </w:r>
    </w:p>
  </w:footnote>
  <w:footnote w:id="29">
    <w:p w14:paraId="2048E210" w14:textId="795BB721" w:rsidR="00333C3E" w:rsidRPr="00EA2C83" w:rsidRDefault="00333C3E">
      <w:pPr>
        <w:pStyle w:val="FootnoteText"/>
      </w:pPr>
      <w:r>
        <w:rPr>
          <w:rStyle w:val="FootnoteReference"/>
        </w:rPr>
        <w:footnoteRef/>
      </w:r>
      <w:r w:rsidRPr="00EA2C83">
        <w:t xml:space="preserve"> </w:t>
      </w:r>
      <w:r w:rsidR="00622C32" w:rsidRPr="00EA2C83">
        <w:t>NBP CPIII</w:t>
      </w:r>
      <w:r w:rsidR="00F770D7">
        <w:t>-</w:t>
      </w:r>
      <w:r w:rsidR="00046707">
        <w:t>MPV</w:t>
      </w:r>
      <w:r w:rsidR="00622C32" w:rsidRPr="00EA2C83">
        <w:t xml:space="preserve"> ER spreadsheet sheet ER</w:t>
      </w:r>
      <w:r w:rsidR="00622C32" w:rsidRPr="00995B19">
        <w:t>_A</w:t>
      </w:r>
      <w:r w:rsidR="00622C32" w:rsidRPr="00EA2C83">
        <w:t>W</w:t>
      </w:r>
      <w:r w:rsidR="00622C32" w:rsidRPr="00995B19">
        <w:t>MS cell C</w:t>
      </w:r>
      <w:r w:rsidR="00A472C7">
        <w:t>41</w:t>
      </w:r>
      <w:r w:rsidR="00622C32" w:rsidRPr="00995B19">
        <w:t>:</w:t>
      </w:r>
      <w:r w:rsidR="00EA2C83" w:rsidRPr="00995B19">
        <w:t>H</w:t>
      </w:r>
      <w:r w:rsidR="00A472C7">
        <w:t>45</w:t>
      </w:r>
    </w:p>
  </w:footnote>
  <w:footnote w:id="30">
    <w:p w14:paraId="541806D4" w14:textId="4E8D5B0F" w:rsidR="00EA2C83" w:rsidRDefault="00EA2C83">
      <w:pPr>
        <w:pStyle w:val="FootnoteText"/>
      </w:pPr>
      <w:r>
        <w:rPr>
          <w:rStyle w:val="FootnoteReference"/>
        </w:rPr>
        <w:footnoteRef/>
      </w:r>
      <w:r>
        <w:t xml:space="preserve"> </w:t>
      </w:r>
      <w:r w:rsidRPr="00995B19">
        <w:t>NBP CPIII</w:t>
      </w:r>
      <w:r w:rsidR="00F770D7">
        <w:t>-MPV</w:t>
      </w:r>
      <w:r w:rsidRPr="00995B19">
        <w:t xml:space="preserve"> ER spreadsheet sheet ER_AWMS cell </w:t>
      </w:r>
      <w:r w:rsidR="00160005">
        <w:t>E68</w:t>
      </w:r>
      <w:r w:rsidR="00BB0482" w:rsidRPr="00995B19">
        <w:t>:</w:t>
      </w:r>
      <w:r w:rsidR="00532015" w:rsidRPr="00995B19">
        <w:t>E</w:t>
      </w:r>
      <w:r w:rsidR="00532015">
        <w:t>69</w:t>
      </w:r>
    </w:p>
  </w:footnote>
  <w:footnote w:id="31">
    <w:p w14:paraId="57CB7D9C" w14:textId="3A44D1AF" w:rsidR="00B50CE9" w:rsidRDefault="00B50CE9" w:rsidP="00B50CE9">
      <w:pPr>
        <w:pStyle w:val="FootnoteText"/>
      </w:pPr>
      <w:r>
        <w:rPr>
          <w:rStyle w:val="FootnoteReference"/>
        </w:rPr>
        <w:footnoteRef/>
      </w:r>
      <w:r>
        <w:t xml:space="preserve"> See ER spreadsheet</w:t>
      </w:r>
      <w:r w:rsidR="0007225F">
        <w:t>, tab</w:t>
      </w:r>
      <w:r>
        <w:t xml:space="preserve"> </w:t>
      </w:r>
      <w:r w:rsidR="005A44B2" w:rsidRPr="005A44B2">
        <w:t>SDG2_7_13_DB_Month</w:t>
      </w:r>
      <w:r>
        <w:t xml:space="preserve"> cell P17</w:t>
      </w:r>
    </w:p>
  </w:footnote>
  <w:footnote w:id="32">
    <w:p w14:paraId="3D3E4DB9" w14:textId="2D6F8FAF" w:rsidR="006C6753" w:rsidRDefault="006C6753">
      <w:pPr>
        <w:pStyle w:val="FootnoteText"/>
      </w:pPr>
      <w:r>
        <w:rPr>
          <w:rStyle w:val="FootnoteReference"/>
        </w:rPr>
        <w:footnoteRef/>
      </w:r>
      <w:r>
        <w:t xml:space="preserve"> See ER spreadsheet</w:t>
      </w:r>
      <w:r w:rsidR="0007225F">
        <w:t>,</w:t>
      </w:r>
      <w:r w:rsidR="004474C0">
        <w:t xml:space="preserve"> tab</w:t>
      </w:r>
      <w:r>
        <w:t xml:space="preserve"> </w:t>
      </w:r>
      <w:proofErr w:type="spellStart"/>
      <w:r w:rsidR="0007225F" w:rsidRPr="0007225F">
        <w:t>SDG_ex</w:t>
      </w:r>
      <w:proofErr w:type="spellEnd"/>
      <w:r w:rsidR="0007225F" w:rsidRPr="0007225F">
        <w:t>-</w:t>
      </w:r>
      <w:proofErr w:type="spellStart"/>
      <w:r w:rsidR="0007225F" w:rsidRPr="0007225F">
        <w:t>ante_ex</w:t>
      </w:r>
      <w:proofErr w:type="spellEnd"/>
      <w:r w:rsidR="0007225F" w:rsidRPr="0007225F">
        <w:t>-post</w:t>
      </w:r>
      <w:r w:rsidR="004474C0">
        <w:t xml:space="preserve"> </w:t>
      </w:r>
      <w:r w:rsidR="009F7D34">
        <w:t>cell D7</w:t>
      </w:r>
    </w:p>
  </w:footnote>
  <w:footnote w:id="33">
    <w:p w14:paraId="08827C2B" w14:textId="7B4CF455" w:rsidR="00FE17B3" w:rsidRDefault="00FE17B3">
      <w:pPr>
        <w:pStyle w:val="FootnoteText"/>
      </w:pPr>
      <w:r>
        <w:rPr>
          <w:rStyle w:val="FootnoteReference"/>
        </w:rPr>
        <w:footnoteRef/>
      </w:r>
      <w:r>
        <w:t xml:space="preserve"> See ER Spreadsheet</w:t>
      </w:r>
      <w:r w:rsidR="004474C0">
        <w:t xml:space="preserve">, </w:t>
      </w:r>
      <w:proofErr w:type="spellStart"/>
      <w:r w:rsidR="004474C0" w:rsidRPr="004474C0">
        <w:t>SDG_ex</w:t>
      </w:r>
      <w:proofErr w:type="spellEnd"/>
      <w:r w:rsidR="004474C0" w:rsidRPr="004474C0">
        <w:t>-</w:t>
      </w:r>
      <w:proofErr w:type="spellStart"/>
      <w:r w:rsidR="004474C0" w:rsidRPr="004474C0">
        <w:t>ante_ex</w:t>
      </w:r>
      <w:proofErr w:type="spellEnd"/>
      <w:r w:rsidR="004474C0" w:rsidRPr="004474C0">
        <w:t>-post</w:t>
      </w:r>
      <w:r w:rsidR="009F7D34">
        <w:t xml:space="preserve"> cell E7</w:t>
      </w:r>
    </w:p>
  </w:footnote>
  <w:footnote w:id="34">
    <w:p w14:paraId="3A26758D" w14:textId="77777777" w:rsidR="009642CA" w:rsidRDefault="009642CA" w:rsidP="0017084E">
      <w:pPr>
        <w:pStyle w:val="FootnoteText"/>
        <w:keepLines/>
        <w:numPr>
          <w:ilvl w:val="0"/>
          <w:numId w:val="19"/>
        </w:numPr>
        <w:spacing w:before="120" w:after="60"/>
        <w:contextualSpacing w:val="0"/>
        <w:jc w:val="both"/>
      </w:pPr>
      <w:r>
        <w:rPr>
          <w:rStyle w:val="FootnoteReference"/>
        </w:rPr>
        <w:footnoteRef/>
      </w:r>
      <w:r>
        <w:t xml:space="preserve"> </w:t>
      </w:r>
      <w:r w:rsidRPr="006453A1">
        <w:rPr>
          <w:rFonts w:ascii="Avenir Book" w:hAnsi="Avenir Book"/>
          <w:bCs/>
          <w:iCs/>
          <w:szCs w:val="16"/>
        </w:rPr>
        <w:t>Whenever emission reductions are capped, both the original and capped values used for calculations must be transparently reported.  Use brackets to denote original values</w:t>
      </w:r>
      <w:r>
        <w:rPr>
          <w:rFonts w:ascii="Avenir Book" w:hAnsi="Avenir Book"/>
          <w:bCs/>
          <w:iCs/>
          <w:szCs w:val="16"/>
        </w:rPr>
        <w:t>.</w:t>
      </w:r>
    </w:p>
  </w:footnote>
  <w:footnote w:id="35">
    <w:p w14:paraId="7E57C5F5" w14:textId="1398F180" w:rsidR="00B6196A" w:rsidRDefault="00B6196A">
      <w:pPr>
        <w:pStyle w:val="FootnoteText"/>
      </w:pPr>
      <w:r>
        <w:rPr>
          <w:rStyle w:val="FootnoteReference"/>
        </w:rPr>
        <w:footnoteRef/>
      </w:r>
      <w:r>
        <w:t xml:space="preserve"> Grievance list 202</w:t>
      </w:r>
      <w:r w:rsidR="00B37CAB">
        <w:t>2</w:t>
      </w:r>
      <w:r>
        <w:t xml:space="preserve"> sheet analysis cell </w:t>
      </w:r>
      <w:r w:rsidR="0022126B">
        <w:t>B1</w:t>
      </w:r>
      <w:r w:rsidR="009F4281">
        <w:t>3</w:t>
      </w:r>
      <w:r w:rsidR="0022126B">
        <w:t>:C1</w:t>
      </w:r>
      <w:r w:rsidR="00AB7595">
        <w:t>7</w:t>
      </w:r>
    </w:p>
  </w:footnote>
  <w:footnote w:id="36">
    <w:p w14:paraId="47D54323" w14:textId="2B4804E9" w:rsidR="008C4070" w:rsidRDefault="008C4070" w:rsidP="00D316C4">
      <w:pPr>
        <w:pStyle w:val="FootnoteText"/>
        <w:ind w:left="227"/>
      </w:pPr>
      <w:r>
        <w:rPr>
          <w:rStyle w:val="FootnoteReference"/>
        </w:rPr>
        <w:footnoteRef/>
      </w:r>
      <w:r w:rsidR="00542B65">
        <w:t>Grievance list 202</w:t>
      </w:r>
      <w:r w:rsidR="00C975D0">
        <w:t>3</w:t>
      </w:r>
      <w:r w:rsidR="00542B65">
        <w:t xml:space="preserve"> sheet analysis cell </w:t>
      </w:r>
      <w:r w:rsidR="00F240DF">
        <w:t>C</w:t>
      </w:r>
      <w:r w:rsidR="009D46FC">
        <w:t>5</w:t>
      </w:r>
      <w:r w:rsidR="00542B65">
        <w:t xml:space="preserve"> and </w:t>
      </w:r>
      <w:r w:rsidR="00333DF7">
        <w:t>D</w:t>
      </w:r>
      <w:r w:rsidR="009D46FC">
        <w:t>10</w:t>
      </w:r>
    </w:p>
  </w:footnote>
  <w:footnote w:id="37">
    <w:p w14:paraId="3C711385" w14:textId="233F9D9E" w:rsidR="00E70A93" w:rsidRDefault="00E70A93">
      <w:pPr>
        <w:pStyle w:val="FootnoteText"/>
      </w:pPr>
      <w:r>
        <w:rPr>
          <w:rStyle w:val="FootnoteReference"/>
        </w:rPr>
        <w:footnoteRef/>
      </w:r>
      <w:r>
        <w:t xml:space="preserve"> See Grievance list 202</w:t>
      </w:r>
      <w:r w:rsidR="00EE6FD3">
        <w:t>3</w:t>
      </w:r>
      <w:r>
        <w:t xml:space="preserve"> sheet </w:t>
      </w:r>
      <w:r w:rsidR="00670C6F">
        <w:t>analysis</w:t>
      </w:r>
      <w:r>
        <w:t xml:space="preserve"> cell </w:t>
      </w:r>
      <w:r w:rsidR="00F240DF">
        <w:t>B</w:t>
      </w:r>
      <w:r w:rsidR="004F6F07">
        <w:t>2</w:t>
      </w:r>
      <w:r w:rsidR="00670C6F">
        <w:t>6</w:t>
      </w:r>
      <w:r>
        <w:t>:</w:t>
      </w:r>
      <w:r w:rsidR="00F240DF">
        <w:t>C</w:t>
      </w:r>
      <w:r>
        <w:t>3</w:t>
      </w:r>
      <w:r w:rsidR="00670C6F">
        <w:t>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BE2CDF4" w14:textId="77777777" w:rsidR="009642CA" w:rsidRDefault="009642CA" w:rsidP="00926E1B">
    <w:pPr>
      <w:framePr w:wrap="none" w:vAnchor="text" w:hAnchor="margin" w:xAlign="right" w:y="1"/>
    </w:pPr>
    <w:r>
      <w:fldChar w:fldCharType="begin"/>
    </w:r>
    <w:r>
      <w:instrText xml:space="preserve">PAGE  </w:instrText>
    </w:r>
    <w:r>
      <w:fldChar w:fldCharType="end"/>
    </w:r>
  </w:p>
  <w:p w14:paraId="1703D2EC" w14:textId="77777777" w:rsidR="009642CA" w:rsidRDefault="009642CA" w:rsidP="00DB4ED0">
    <w:pPr>
      <w:ind w:right="360"/>
    </w:pPr>
  </w:p>
  <w:p w14:paraId="08BF73F1" w14:textId="77777777" w:rsidR="009642CA" w:rsidRDefault="009642CA"/>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C788831" w14:textId="52767F8D" w:rsidR="009642CA" w:rsidRPr="006C572D" w:rsidRDefault="009642CA" w:rsidP="006C572D">
    <w:pPr>
      <w:rPr>
        <w:b/>
        <w:bCs/>
        <w:sz w:val="16"/>
        <w:szCs w:val="16"/>
      </w:rPr>
    </w:pPr>
    <w:r w:rsidRPr="006C572D">
      <w:rPr>
        <w:rStyle w:val="SmallTags"/>
        <w:b/>
        <w:bCs/>
      </w:rPr>
      <w:br/>
    </w:r>
    <w:sdt>
      <w:sdtPr>
        <w:rPr>
          <w:b/>
          <w:bCs/>
          <w:color w:val="00B9BD" w:themeColor="accent1"/>
          <w:sz w:val="16"/>
          <w:szCs w:val="16"/>
        </w:rPr>
        <w:alias w:val="Title"/>
        <w:id w:val="15524250"/>
        <w:dataBinding w:prefixMappings="xmlns:ns0='http://schemas.openxmlformats.org/package/2006/metadata/core-properties' xmlns:ns1='http://purl.org/dc/elements/1.1/'" w:xpath="/ns0:coreProperties[1]/ns1:title[1]" w:storeItemID="{6C3C8BC8-F283-45AE-878A-BAB7291924A1}"/>
        <w:text/>
      </w:sdtPr>
      <w:sdtEndPr/>
      <w:sdtContent>
        <w:r w:rsidR="005D7F9C">
          <w:rPr>
            <w:b/>
            <w:bCs/>
            <w:color w:val="00B9BD" w:themeColor="accent1"/>
            <w:sz w:val="16"/>
            <w:szCs w:val="16"/>
          </w:rPr>
          <w:t>TEMPLATE-</w:t>
        </w:r>
      </w:sdtContent>
    </w:sdt>
    <w:r w:rsidR="005D7F9C">
      <w:rPr>
        <w:b/>
        <w:bCs/>
        <w:color w:val="00B9BD" w:themeColor="accent1"/>
        <w:sz w:val="16"/>
        <w:szCs w:val="16"/>
      </w:rPr>
      <w:t>Monitoring Report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8E3A72F" w14:textId="77777777" w:rsidR="009642CA" w:rsidRPr="008F3380" w:rsidRDefault="009642CA" w:rsidP="00B01B0E">
    <w:pPr>
      <w:ind w:left="-1134"/>
    </w:pPr>
    <w:r>
      <w:rPr>
        <w:noProof/>
        <w14:cntxtAlts w14:val="0"/>
      </w:rPr>
      <mc:AlternateContent>
        <mc:Choice Requires="wps">
          <w:drawing>
            <wp:anchor distT="0" distB="0" distL="114300" distR="114300" simplePos="0" relativeHeight="251658246" behindDoc="0" locked="0" layoutInCell="1" allowOverlap="1" wp14:anchorId="55923822" wp14:editId="658045C5">
              <wp:simplePos x="0" y="0"/>
              <wp:positionH relativeFrom="column">
                <wp:posOffset>-47915</wp:posOffset>
              </wp:positionH>
              <wp:positionV relativeFrom="paragraph">
                <wp:posOffset>1473482</wp:posOffset>
              </wp:positionV>
              <wp:extent cx="1029457" cy="248467"/>
              <wp:effectExtent l="0" t="0" r="0" b="5715"/>
              <wp:wrapNone/>
              <wp:docPr id="3" name="Text Box 3"/>
              <wp:cNvGraphicFramePr/>
              <a:graphic xmlns:a="http://schemas.openxmlformats.org/drawingml/2006/main">
                <a:graphicData uri="http://schemas.microsoft.com/office/word/2010/wordprocessingShape">
                  <wps:wsp>
                    <wps:cNvSpPr txBox="1"/>
                    <wps:spPr>
                      <a:xfrm>
                        <a:off x="0" y="0"/>
                        <a:ext cx="1029457" cy="248467"/>
                      </a:xfrm>
                      <a:prstGeom prst="rect">
                        <a:avLst/>
                      </a:prstGeom>
                      <a:solidFill>
                        <a:schemeClr val="accent1"/>
                      </a:solidFill>
                    </wps:spPr>
                    <wps:txbx>
                      <w:txbxContent>
                        <w:p w14:paraId="1EC7EAC8" w14:textId="77777777" w:rsidR="009642CA" w:rsidRPr="00EC5900" w:rsidRDefault="009642CA">
                          <w:pPr>
                            <w:rPr>
                              <w:b/>
                              <w:bCs/>
                              <w:color w:val="FFFFFF" w:themeColor="background1"/>
                              <w:lang w:val="it-IT"/>
                            </w:rPr>
                          </w:pPr>
                          <w:r>
                            <w:rPr>
                              <w:b/>
                              <w:bCs/>
                              <w:color w:val="FFFFFF" w:themeColor="background1"/>
                              <w:lang w:val="it-IT"/>
                            </w:rPr>
                            <w:t>TEMPLATE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5923822" id="_x0000_t202" coordsize="21600,21600" o:spt="202" path="m,l,21600r21600,l21600,xe">
              <v:stroke joinstyle="miter"/>
              <v:path gradientshapeok="t" o:connecttype="rect"/>
            </v:shapetype>
            <v:shape id="Text Box 3" o:spid="_x0000_s1029" type="#_x0000_t202" style="position:absolute;left:0;text-align:left;margin-left:-3.75pt;margin-top:116pt;width:81.05pt;height:19.5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30MHwIAAD4EAAAOAAAAZHJzL2Uyb0RvYy54bWysU01v2zAMvQ/YfxB0X5wEWT+MOEWWIsOA&#10;oC2QFj0rshQLkERNUmJnv36UnC90Ow27yKRJUeR7j9OHzmiyFz4osBUdDYaUCMuhVnZb0bfX5Zc7&#10;SkJktmYarKjoQQT6MPv8adq6UoyhAV0LT7CIDWXrKtrE6MqiCLwRhoUBOGExKMEbFtH126L2rMXq&#10;Rhfj4fCmaMHXzgMXIeDfxz5IZ7m+lILHZymDiERXFHuL+fT53KSzmE1ZufXMNYof22D/0IVhyuKj&#10;51KPLDKy8+qPUkZxDwFkHHAwBUipuMgz4DSj4Ydp1g1zIs+C4AR3hin8v7L8ab92L57E7ht0SGAC&#10;pHWhDPgzzdNJb9IXOyUYRwgPZ9hEFwlPl4bj+8nXW0o4xsaTu8nNbSpTXG47H+J3AYYko6Ieaclo&#10;sf0qxD71lJIeC6BVvVRaZydJQSy0J3uGJDLOhY25T3zgKrO4tJ2s2G06ouqrkTZQH3BSD70IguNL&#10;he2sWIgvzCPrOBwqOT7jITW0FYWjRUkD/tff/qd8JAOjlLSoooqGnzvmBSX6h0Wa7keTSZJddhCj&#10;MTr+OrK5jtidWQDOOMKdcTybKT/qkyk9mHcU/Dy9iiFmOb5d0XgyF7HXNi4MF/N5TkKhORZXdu14&#10;Kp0wTWC/du/MuyMjEbl8gpPeWPmBmD433bQw30WQKrOWcO5RRbaTgyLNvB8XKm3BtZ+zLms/+w0A&#10;AP//AwBQSwMEFAAGAAgAAAAhAIosGc7gAAAACgEAAA8AAABkcnMvZG93bnJldi54bWxMj8tOwzAQ&#10;RfeV+AdrkNi1zoM2KMSpEBISrFr6ENtpbJKo8Tiy3dT8Pe4KljNzdOfcah30wCZlXW9IQLpIgClq&#10;jOypFXDYv82fgDmPJHEwpAT8KAfr+m5WYSnNlT7VtPMtiyHkShTQeT+WnLumUxrdwoyK4u3bWI0+&#10;jrbl0uI1huuBZ0my4hp7ih86HNVrp5rz7qIFTOfi6+PdbvVxHw54zM0mb8NGiIf78PIMzKvg/2C4&#10;6Ud1qKPTyVxIOjYImBfLSArI8ix2ugHLxxWwU9wUaQq8rvj/CvUvAAAA//8DAFBLAQItABQABgAI&#10;AAAAIQC2gziS/gAAAOEBAAATAAAAAAAAAAAAAAAAAAAAAABbQ29udGVudF9UeXBlc10ueG1sUEsB&#10;Ai0AFAAGAAgAAAAhADj9If/WAAAAlAEAAAsAAAAAAAAAAAAAAAAALwEAAF9yZWxzLy5yZWxzUEsB&#10;Ai0AFAAGAAgAAAAhANubfQwfAgAAPgQAAA4AAAAAAAAAAAAAAAAALgIAAGRycy9lMm9Eb2MueG1s&#10;UEsBAi0AFAAGAAgAAAAhAIosGc7gAAAACgEAAA8AAAAAAAAAAAAAAAAAeQQAAGRycy9kb3ducmV2&#10;LnhtbFBLBQYAAAAABAAEAPMAAACGBQAAAAA=&#10;" fillcolor="#00b9bd [3204]" stroked="f">
              <v:textbox>
                <w:txbxContent>
                  <w:p w14:paraId="1EC7EAC8" w14:textId="77777777" w:rsidR="009642CA" w:rsidRPr="00EC5900" w:rsidRDefault="009642CA">
                    <w:pPr>
                      <w:rPr>
                        <w:b/>
                        <w:bCs/>
                        <w:color w:val="FFFFFF" w:themeColor="background1"/>
                        <w:lang w:val="it-IT"/>
                      </w:rPr>
                    </w:pPr>
                    <w:r>
                      <w:rPr>
                        <w:b/>
                        <w:bCs/>
                        <w:color w:val="FFFFFF" w:themeColor="background1"/>
                        <w:lang w:val="it-IT"/>
                      </w:rPr>
                      <w:t>TEMPLATE</w:t>
                    </w:r>
                  </w:p>
                </w:txbxContent>
              </v:textbox>
            </v:shape>
          </w:pict>
        </mc:Fallback>
      </mc:AlternateContent>
    </w:r>
    <w:r>
      <w:rPr>
        <w:noProof/>
      </w:rPr>
      <w:drawing>
        <wp:anchor distT="0" distB="0" distL="114300" distR="114300" simplePos="0" relativeHeight="251658244" behindDoc="0" locked="0" layoutInCell="1" allowOverlap="1" wp14:anchorId="0501731B" wp14:editId="23A992CD">
          <wp:simplePos x="0" y="0"/>
          <wp:positionH relativeFrom="column">
            <wp:posOffset>-445589</wp:posOffset>
          </wp:positionH>
          <wp:positionV relativeFrom="paragraph">
            <wp:posOffset>-544</wp:posOffset>
          </wp:positionV>
          <wp:extent cx="3633348" cy="1423942"/>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S_Logo_Primary_MonoWhite_Tagline.eps"/>
                  <pic:cNvPicPr/>
                </pic:nvPicPr>
                <pic:blipFill>
                  <a:blip r:embed="rId1">
                    <a:extLst>
                      <a:ext uri="{28A0092B-C50C-407E-A947-70E740481C1C}">
                        <a14:useLocalDpi xmlns:a14="http://schemas.microsoft.com/office/drawing/2010/main" val="0"/>
                      </a:ext>
                    </a:extLst>
                  </a:blip>
                  <a:stretch>
                    <a:fillRect/>
                  </a:stretch>
                </pic:blipFill>
                <pic:spPr bwMode="auto">
                  <a:xfrm>
                    <a:off x="0" y="0"/>
                    <a:ext cx="3633348" cy="142394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noProof/>
      </w:rPr>
      <w:drawing>
        <wp:inline distT="0" distB="0" distL="0" distR="0" wp14:anchorId="3B717A98" wp14:editId="0B78F4EF">
          <wp:extent cx="7593965" cy="1580606"/>
          <wp:effectExtent l="0" t="0" r="635" b="0"/>
          <wp:docPr id="20" name="Diagram 20"/>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 r:lo="rId3" r:qs="rId4" r:cs="rId5"/>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41" type="#_x0000_t75" style="width:18pt;height:18pt" o:bullet="t">
        <v:imagedata r:id="rId1" o:title="caret-cyan-bulletpoint"/>
      </v:shape>
    </w:pict>
  </w:numPicBullet>
  <w:abstractNum w:abstractNumId="0" w15:restartNumberingAfterBreak="0">
    <w:nsid w:val="A6C8FD27"/>
    <w:multiLevelType w:val="hybridMultilevel"/>
    <w:tmpl w:val="8FCC076F"/>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7C"/>
    <w:multiLevelType w:val="singleLevel"/>
    <w:tmpl w:val="7BFA8C4A"/>
    <w:lvl w:ilvl="0">
      <w:start w:val="1"/>
      <w:numFmt w:val="decimal"/>
      <w:pStyle w:val="ListNumber5"/>
      <w:lvlText w:val="%1."/>
      <w:lvlJc w:val="left"/>
      <w:pPr>
        <w:tabs>
          <w:tab w:val="num" w:pos="1492"/>
        </w:tabs>
        <w:ind w:left="1492" w:hanging="360"/>
      </w:pPr>
    </w:lvl>
  </w:abstractNum>
  <w:abstractNum w:abstractNumId="2" w15:restartNumberingAfterBreak="0">
    <w:nsid w:val="FFFFFF7D"/>
    <w:multiLevelType w:val="singleLevel"/>
    <w:tmpl w:val="178805FA"/>
    <w:lvl w:ilvl="0">
      <w:start w:val="1"/>
      <w:numFmt w:val="decimal"/>
      <w:pStyle w:val="ListNumber4"/>
      <w:lvlText w:val="%1."/>
      <w:lvlJc w:val="left"/>
      <w:pPr>
        <w:tabs>
          <w:tab w:val="num" w:pos="1209"/>
        </w:tabs>
        <w:ind w:left="1209" w:hanging="360"/>
      </w:pPr>
    </w:lvl>
  </w:abstractNum>
  <w:abstractNum w:abstractNumId="3" w15:restartNumberingAfterBreak="0">
    <w:nsid w:val="FFFFFF7E"/>
    <w:multiLevelType w:val="singleLevel"/>
    <w:tmpl w:val="2EF4C6E2"/>
    <w:lvl w:ilvl="0">
      <w:start w:val="1"/>
      <w:numFmt w:val="decimal"/>
      <w:pStyle w:val="ListNumber3"/>
      <w:lvlText w:val="%1."/>
      <w:lvlJc w:val="left"/>
      <w:pPr>
        <w:tabs>
          <w:tab w:val="num" w:pos="926"/>
        </w:tabs>
        <w:ind w:left="926" w:hanging="360"/>
      </w:pPr>
    </w:lvl>
  </w:abstractNum>
  <w:abstractNum w:abstractNumId="4" w15:restartNumberingAfterBreak="0">
    <w:nsid w:val="FFFFFF7F"/>
    <w:multiLevelType w:val="singleLevel"/>
    <w:tmpl w:val="60B805C2"/>
    <w:lvl w:ilvl="0">
      <w:start w:val="1"/>
      <w:numFmt w:val="decimal"/>
      <w:pStyle w:val="ListNumber2"/>
      <w:lvlText w:val="%1."/>
      <w:lvlJc w:val="left"/>
      <w:pPr>
        <w:tabs>
          <w:tab w:val="num" w:pos="643"/>
        </w:tabs>
        <w:ind w:left="643" w:hanging="360"/>
      </w:pPr>
      <w:rPr>
        <w:rFonts w:hint="default"/>
      </w:rPr>
    </w:lvl>
  </w:abstractNum>
  <w:abstractNum w:abstractNumId="5" w15:restartNumberingAfterBreak="0">
    <w:nsid w:val="FFFFFF80"/>
    <w:multiLevelType w:val="singleLevel"/>
    <w:tmpl w:val="4FD40E84"/>
    <w:lvl w:ilvl="0">
      <w:start w:val="1"/>
      <w:numFmt w:val="bullet"/>
      <w:pStyle w:val="ListBullet5"/>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40FED7B2"/>
    <w:lvl w:ilvl="0">
      <w:start w:val="1"/>
      <w:numFmt w:val="bullet"/>
      <w:pStyle w:val="ListBullet4"/>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628E6716"/>
    <w:lvl w:ilvl="0">
      <w:start w:val="1"/>
      <w:numFmt w:val="bullet"/>
      <w:pStyle w:val="ListBullet3"/>
      <w:lvlText w:val=""/>
      <w:lvlJc w:val="left"/>
      <w:pPr>
        <w:tabs>
          <w:tab w:val="num" w:pos="926"/>
        </w:tabs>
        <w:ind w:left="926" w:hanging="360"/>
      </w:pPr>
      <w:rPr>
        <w:rFonts w:ascii="Symbol" w:hAnsi="Symbol" w:hint="default"/>
        <w:color w:val="auto"/>
      </w:rPr>
    </w:lvl>
  </w:abstractNum>
  <w:abstractNum w:abstractNumId="8" w15:restartNumberingAfterBreak="0">
    <w:nsid w:val="FFFFFF83"/>
    <w:multiLevelType w:val="singleLevel"/>
    <w:tmpl w:val="651EBF66"/>
    <w:lvl w:ilvl="0">
      <w:start w:val="1"/>
      <w:numFmt w:val="bullet"/>
      <w:pStyle w:val="ListBullet2"/>
      <w:lvlText w:val=""/>
      <w:lvlJc w:val="left"/>
      <w:pPr>
        <w:tabs>
          <w:tab w:val="num" w:pos="643"/>
        </w:tabs>
        <w:ind w:left="643" w:hanging="360"/>
      </w:pPr>
      <w:rPr>
        <w:rFonts w:ascii="Symbol" w:hAnsi="Symbol" w:hint="default"/>
      </w:rPr>
    </w:lvl>
  </w:abstractNum>
  <w:abstractNum w:abstractNumId="9" w15:restartNumberingAfterBreak="0">
    <w:nsid w:val="FFFFFF88"/>
    <w:multiLevelType w:val="singleLevel"/>
    <w:tmpl w:val="621408F4"/>
    <w:lvl w:ilvl="0">
      <w:start w:val="1"/>
      <w:numFmt w:val="decimal"/>
      <w:pStyle w:val="ListNumber"/>
      <w:lvlText w:val="%1."/>
      <w:lvlJc w:val="left"/>
      <w:pPr>
        <w:tabs>
          <w:tab w:val="num" w:pos="360"/>
        </w:tabs>
        <w:ind w:left="360" w:hanging="360"/>
      </w:pPr>
    </w:lvl>
  </w:abstractNum>
  <w:abstractNum w:abstractNumId="10" w15:restartNumberingAfterBreak="0">
    <w:nsid w:val="FFFFFF89"/>
    <w:multiLevelType w:val="singleLevel"/>
    <w:tmpl w:val="625281DC"/>
    <w:lvl w:ilvl="0">
      <w:start w:val="1"/>
      <w:numFmt w:val="bullet"/>
      <w:pStyle w:val="ListBullet"/>
      <w:lvlText w:val=""/>
      <w:lvlJc w:val="left"/>
      <w:pPr>
        <w:tabs>
          <w:tab w:val="num" w:pos="360"/>
        </w:tabs>
        <w:ind w:left="360" w:hanging="360"/>
      </w:pPr>
      <w:rPr>
        <w:rFonts w:ascii="Symbol" w:hAnsi="Symbol" w:hint="default"/>
        <w:color w:val="auto"/>
      </w:rPr>
    </w:lvl>
  </w:abstractNum>
  <w:abstractNum w:abstractNumId="11" w15:restartNumberingAfterBreak="0">
    <w:nsid w:val="04957051"/>
    <w:multiLevelType w:val="multilevel"/>
    <w:tmpl w:val="99EC6B3C"/>
    <w:lvl w:ilvl="0">
      <w:start w:val="1"/>
      <w:numFmt w:val="upperLetter"/>
      <w:pStyle w:val="SectionTitle"/>
      <w:lvlText w:val="SECTION %1."/>
      <w:lvlJc w:val="left"/>
      <w:rPr>
        <w:rFonts w:ascii="Verdana" w:hAnsi="Verdana" w:hint="default"/>
        <w:b w:val="0"/>
        <w:bCs w:val="0"/>
        <w:i w:val="0"/>
        <w:iCs w:val="0"/>
        <w:caps/>
        <w:smallCaps w:val="0"/>
        <w:strike w:val="0"/>
        <w:dstrike w:val="0"/>
        <w:noProof w:val="0"/>
        <w:vanish w:val="0"/>
        <w:color w:val="000000"/>
        <w:spacing w:val="0"/>
        <w:kern w:val="0"/>
        <w:position w:val="0"/>
        <w:sz w:val="28"/>
        <w:szCs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SectionList"/>
      <w:lvlText w:val="%1.%2."/>
      <w:lvlJc w:val="left"/>
      <w:pPr>
        <w:tabs>
          <w:tab w:val="num" w:pos="226"/>
        </w:tabs>
        <w:ind w:left="0" w:firstLine="0"/>
      </w:pPr>
      <w:rPr>
        <w:rFonts w:hint="default"/>
      </w:rPr>
    </w:lvl>
    <w:lvl w:ilvl="2">
      <w:start w:val="1"/>
      <w:numFmt w:val="decimal"/>
      <w:pStyle w:val="SectionList2nd"/>
      <w:lvlText w:val="%1.%2.%3."/>
      <w:lvlJc w:val="left"/>
      <w:pPr>
        <w:ind w:left="0" w:firstLine="0"/>
      </w:pPr>
      <w:rPr>
        <w:rFonts w:hint="default"/>
      </w:rPr>
    </w:lvl>
    <w:lvl w:ilvl="3">
      <w:start w:val="1"/>
      <w:numFmt w:val="decimal"/>
      <w:lvlText w:val="%1.%2.%3.%4"/>
      <w:lvlJc w:val="left"/>
      <w:pPr>
        <w:ind w:left="-568" w:firstLine="0"/>
      </w:pPr>
      <w:rPr>
        <w:rFonts w:hint="default"/>
      </w:rPr>
    </w:lvl>
    <w:lvl w:ilvl="4">
      <w:start w:val="1"/>
      <w:numFmt w:val="decimal"/>
      <w:lvlText w:val="%1.%2.%3.%4.%5"/>
      <w:lvlJc w:val="left"/>
      <w:pPr>
        <w:tabs>
          <w:tab w:val="num" w:pos="-568"/>
        </w:tabs>
        <w:ind w:left="-568" w:firstLine="0"/>
      </w:pPr>
      <w:rPr>
        <w:rFonts w:hint="default"/>
      </w:rPr>
    </w:lvl>
    <w:lvl w:ilvl="5">
      <w:start w:val="1"/>
      <w:numFmt w:val="decimal"/>
      <w:lvlText w:val="%1.%2.%3.%4.%5.%6"/>
      <w:lvlJc w:val="left"/>
      <w:pPr>
        <w:tabs>
          <w:tab w:val="num" w:pos="-568"/>
        </w:tabs>
        <w:ind w:left="-568" w:firstLine="0"/>
      </w:pPr>
      <w:rPr>
        <w:rFonts w:hint="default"/>
      </w:rPr>
    </w:lvl>
    <w:lvl w:ilvl="6">
      <w:start w:val="1"/>
      <w:numFmt w:val="decimal"/>
      <w:lvlText w:val="%1.%2.%3.%4.%5.%6.%7"/>
      <w:lvlJc w:val="left"/>
      <w:pPr>
        <w:tabs>
          <w:tab w:val="num" w:pos="-568"/>
        </w:tabs>
        <w:ind w:left="-568" w:firstLine="0"/>
      </w:pPr>
      <w:rPr>
        <w:rFonts w:hint="default"/>
      </w:rPr>
    </w:lvl>
    <w:lvl w:ilvl="7">
      <w:start w:val="1"/>
      <w:numFmt w:val="decimal"/>
      <w:lvlText w:val="%1.%2.%3.%4.%5.%6.%7.%8"/>
      <w:lvlJc w:val="left"/>
      <w:pPr>
        <w:tabs>
          <w:tab w:val="num" w:pos="-568"/>
        </w:tabs>
        <w:ind w:left="1723" w:hanging="2291"/>
      </w:pPr>
      <w:rPr>
        <w:rFonts w:hint="default"/>
      </w:rPr>
    </w:lvl>
    <w:lvl w:ilvl="8">
      <w:start w:val="1"/>
      <w:numFmt w:val="decimal"/>
      <w:lvlText w:val="%1.%2.%3.%4.%5.%6.%7.%8.%9"/>
      <w:lvlJc w:val="left"/>
      <w:pPr>
        <w:tabs>
          <w:tab w:val="num" w:pos="-568"/>
        </w:tabs>
        <w:ind w:left="-568" w:firstLine="0"/>
      </w:pPr>
      <w:rPr>
        <w:rFonts w:hint="default"/>
      </w:rPr>
    </w:lvl>
  </w:abstractNum>
  <w:abstractNum w:abstractNumId="12" w15:restartNumberingAfterBreak="0">
    <w:nsid w:val="07417693"/>
    <w:multiLevelType w:val="multilevel"/>
    <w:tmpl w:val="648A687A"/>
    <w:styleLink w:val="SDMTableBoxParaNumberedList"/>
    <w:lvl w:ilvl="0">
      <w:start w:val="1"/>
      <w:numFmt w:val="none"/>
      <w:lvlText w:val="%1"/>
      <w:lvlJc w:val="left"/>
      <w:pPr>
        <w:tabs>
          <w:tab w:val="num" w:pos="0"/>
        </w:tabs>
        <w:ind w:left="0" w:firstLine="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13" w15:restartNumberingAfterBreak="0">
    <w:nsid w:val="07E20937"/>
    <w:multiLevelType w:val="multilevel"/>
    <w:tmpl w:val="C5282380"/>
    <w:styleLink w:val="ListGSBullets"/>
    <w:lvl w:ilvl="0">
      <w:start w:val="1"/>
      <w:numFmt w:val="bullet"/>
      <w:lvlText w:val=""/>
      <w:lvlPicBulletId w:val="0"/>
      <w:lvlJc w:val="left"/>
      <w:pPr>
        <w:ind w:left="284" w:hanging="284"/>
      </w:pPr>
      <w:rPr>
        <w:rFonts w:ascii="Symbol" w:hAnsi="Symbol" w:hint="default"/>
        <w:b w:val="0"/>
        <w:i w:val="0"/>
        <w:color w:val="auto"/>
        <w:sz w:val="22"/>
      </w:rPr>
    </w:lvl>
    <w:lvl w:ilvl="1">
      <w:start w:val="1"/>
      <w:numFmt w:val="bullet"/>
      <w:lvlText w:val=""/>
      <w:lvlPicBulletId w:val="0"/>
      <w:lvlJc w:val="left"/>
      <w:pPr>
        <w:ind w:left="1080" w:hanging="360"/>
      </w:pPr>
      <w:rPr>
        <w:rFonts w:ascii="Symbol" w:hAnsi="Symbol" w:hint="default"/>
        <w:color w:val="auto"/>
      </w:rPr>
    </w:lvl>
    <w:lvl w:ilvl="2">
      <w:start w:val="1"/>
      <w:numFmt w:val="bullet"/>
      <w:lvlText w:val=""/>
      <w:lvlPicBulletId w:val="0"/>
      <w:lvlJc w:val="left"/>
      <w:pPr>
        <w:ind w:left="1800" w:hanging="360"/>
      </w:pPr>
      <w:rPr>
        <w:rFonts w:ascii="Symbol" w:hAnsi="Symbol" w:hint="default"/>
        <w:color w:val="auto"/>
      </w:rPr>
    </w:lvl>
    <w:lvl w:ilvl="3">
      <w:start w:val="1"/>
      <w:numFmt w:val="bullet"/>
      <w:lvlText w:val=""/>
      <w:lvlPicBulletId w:val="0"/>
      <w:lvlJc w:val="left"/>
      <w:pPr>
        <w:ind w:left="2520" w:hanging="360"/>
      </w:pPr>
      <w:rPr>
        <w:rFonts w:ascii="Symbol" w:hAnsi="Symbol" w:hint="default"/>
        <w:color w:val="auto"/>
      </w:rPr>
    </w:lvl>
    <w:lvl w:ilvl="4">
      <w:start w:val="1"/>
      <w:numFmt w:val="bullet"/>
      <w:lvlText w:val=""/>
      <w:lvlPicBulletId w:val="0"/>
      <w:lvlJc w:val="left"/>
      <w:pPr>
        <w:ind w:left="3240" w:hanging="360"/>
      </w:pPr>
      <w:rPr>
        <w:rFonts w:ascii="Symbol" w:hAnsi="Symbol" w:hint="default"/>
        <w:color w:val="auto"/>
      </w:rPr>
    </w:lvl>
    <w:lvl w:ilvl="5">
      <w:start w:val="1"/>
      <w:numFmt w:val="bullet"/>
      <w:lvlText w:val=""/>
      <w:lvlPicBulletId w:val="0"/>
      <w:lvlJc w:val="left"/>
      <w:pPr>
        <w:ind w:left="3960" w:hanging="360"/>
      </w:pPr>
      <w:rPr>
        <w:rFonts w:ascii="Symbol" w:hAnsi="Symbol" w:hint="default"/>
        <w:color w:val="auto"/>
      </w:rPr>
    </w:lvl>
    <w:lvl w:ilvl="6">
      <w:start w:val="1"/>
      <w:numFmt w:val="bullet"/>
      <w:lvlText w:val=""/>
      <w:lvlPicBulletId w:val="0"/>
      <w:lvlJc w:val="left"/>
      <w:pPr>
        <w:ind w:left="4680" w:hanging="360"/>
      </w:pPr>
      <w:rPr>
        <w:rFonts w:ascii="Symbol" w:hAnsi="Symbol" w:hint="default"/>
        <w:color w:val="auto"/>
      </w:rPr>
    </w:lvl>
    <w:lvl w:ilvl="7">
      <w:start w:val="1"/>
      <w:numFmt w:val="bullet"/>
      <w:lvlText w:val=""/>
      <w:lvlPicBulletId w:val="0"/>
      <w:lvlJc w:val="left"/>
      <w:pPr>
        <w:ind w:left="5400" w:hanging="360"/>
      </w:pPr>
      <w:rPr>
        <w:rFonts w:ascii="Symbol" w:hAnsi="Symbol" w:hint="default"/>
        <w:color w:val="auto"/>
      </w:rPr>
    </w:lvl>
    <w:lvl w:ilvl="8">
      <w:start w:val="1"/>
      <w:numFmt w:val="bullet"/>
      <w:lvlText w:val=""/>
      <w:lvlPicBulletId w:val="0"/>
      <w:lvlJc w:val="left"/>
      <w:pPr>
        <w:ind w:left="6120" w:hanging="360"/>
      </w:pPr>
      <w:rPr>
        <w:rFonts w:ascii="Symbol" w:hAnsi="Symbol" w:hint="default"/>
        <w:color w:val="auto"/>
      </w:rPr>
    </w:lvl>
  </w:abstractNum>
  <w:abstractNum w:abstractNumId="14" w15:restartNumberingAfterBreak="0">
    <w:nsid w:val="0FB12BA1"/>
    <w:multiLevelType w:val="multilevel"/>
    <w:tmpl w:val="45C27C68"/>
    <w:styleLink w:val="SDMFootnoteList"/>
    <w:lvl w:ilvl="0">
      <w:start w:val="1"/>
      <w:numFmt w:val="none"/>
      <w:suff w:val="nothing"/>
      <w:lvlText w:val=""/>
      <w:lvlJc w:val="left"/>
      <w:pPr>
        <w:ind w:left="227" w:hanging="227"/>
      </w:pPr>
      <w:rPr>
        <w:rFonts w:hint="default"/>
      </w:rPr>
    </w:lvl>
    <w:lvl w:ilvl="1">
      <w:start w:val="1"/>
      <w:numFmt w:val="lowerLetter"/>
      <w:lvlText w:val="(%2)"/>
      <w:lvlJc w:val="left"/>
      <w:pPr>
        <w:ind w:left="624" w:hanging="397"/>
      </w:pPr>
      <w:rPr>
        <w:rFonts w:hint="default"/>
      </w:rPr>
    </w:lvl>
    <w:lvl w:ilvl="2">
      <w:start w:val="1"/>
      <w:numFmt w:val="lowerRoman"/>
      <w:lvlText w:val="(%3)"/>
      <w:lvlJc w:val="left"/>
      <w:pPr>
        <w:ind w:left="1021" w:hanging="397"/>
      </w:pPr>
      <w:rPr>
        <w:rFonts w:hint="default"/>
      </w:rPr>
    </w:lvl>
    <w:lvl w:ilvl="3">
      <w:start w:val="1"/>
      <w:numFmt w:val="lowerLetter"/>
      <w:lvlText w:val="%4."/>
      <w:lvlJc w:val="left"/>
      <w:pPr>
        <w:ind w:left="1418" w:hanging="397"/>
      </w:pPr>
      <w:rPr>
        <w:rFonts w:hint="default"/>
      </w:rPr>
    </w:lvl>
    <w:lvl w:ilvl="4">
      <w:start w:val="1"/>
      <w:numFmt w:val="lowerRoman"/>
      <w:lvlText w:val="%5."/>
      <w:lvlJc w:val="left"/>
      <w:pPr>
        <w:ind w:left="1814" w:hanging="396"/>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107769B7"/>
    <w:multiLevelType w:val="multilevel"/>
    <w:tmpl w:val="03B69E74"/>
    <w:styleLink w:val="SDMTableBoxParaList"/>
    <w:lvl w:ilvl="0">
      <w:start w:val="1"/>
      <w:numFmt w:val="none"/>
      <w:lvlText w:val="%1"/>
      <w:lvlJc w:val="left"/>
      <w:pPr>
        <w:tabs>
          <w:tab w:val="num" w:pos="0"/>
        </w:tabs>
        <w:ind w:left="0" w:firstLine="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16" w15:restartNumberingAfterBreak="0">
    <w:nsid w:val="116166C4"/>
    <w:multiLevelType w:val="hybridMultilevel"/>
    <w:tmpl w:val="908601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129A5A8B"/>
    <w:multiLevelType w:val="hybridMultilevel"/>
    <w:tmpl w:val="BCC6AA20"/>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8" w15:restartNumberingAfterBreak="0">
    <w:nsid w:val="14357087"/>
    <w:multiLevelType w:val="multilevel"/>
    <w:tmpl w:val="3CC81634"/>
    <w:styleLink w:val="SDMTableBoxFigureFootnoteFullPageList"/>
    <w:lvl w:ilvl="0">
      <w:start w:val="1"/>
      <w:numFmt w:val="lowerLetter"/>
      <w:pStyle w:val="SDMTableBoxFigureFootnoteFullPage"/>
      <w:lvlText w:val="(%1)"/>
      <w:lvlJc w:val="left"/>
      <w:pPr>
        <w:ind w:left="142" w:hanging="255"/>
      </w:pPr>
      <w:rPr>
        <w:rFonts w:hint="default"/>
        <w:vertAlign w:val="superscript"/>
      </w:rPr>
    </w:lvl>
    <w:lvl w:ilvl="1">
      <w:start w:val="1"/>
      <w:numFmt w:val="decimal"/>
      <w:pStyle w:val="SDMTableBoxFigureFootnoteSL1FullPage"/>
      <w:lvlText w:val="%2."/>
      <w:lvlJc w:val="left"/>
      <w:pPr>
        <w:ind w:left="454" w:hanging="312"/>
      </w:pPr>
      <w:rPr>
        <w:rFonts w:hint="default"/>
      </w:rPr>
    </w:lvl>
    <w:lvl w:ilvl="2">
      <w:start w:val="1"/>
      <w:numFmt w:val="lowerLetter"/>
      <w:pStyle w:val="SDMTableBoxFigureFootnoteSL2FullPage"/>
      <w:lvlText w:val="(%3)"/>
      <w:lvlJc w:val="left"/>
      <w:pPr>
        <w:ind w:left="851" w:hanging="397"/>
      </w:pPr>
      <w:rPr>
        <w:rFonts w:hint="default"/>
      </w:rPr>
    </w:lvl>
    <w:lvl w:ilvl="3">
      <w:start w:val="1"/>
      <w:numFmt w:val="lowerRoman"/>
      <w:pStyle w:val="SDMTableBoxFigureFootnoteSL3FullPage"/>
      <w:lvlText w:val="(%4)"/>
      <w:lvlJc w:val="left"/>
      <w:pPr>
        <w:ind w:left="1247" w:hanging="396"/>
      </w:pPr>
      <w:rPr>
        <w:rFonts w:hint="default"/>
      </w:rPr>
    </w:lvl>
    <w:lvl w:ilvl="4">
      <w:start w:val="1"/>
      <w:numFmt w:val="lowerLetter"/>
      <w:pStyle w:val="SDMTableBoxFigureFootnoteSL4FullPage"/>
      <w:lvlText w:val="%5."/>
      <w:lvlJc w:val="left"/>
      <w:pPr>
        <w:ind w:left="1588" w:hanging="341"/>
      </w:pPr>
      <w:rPr>
        <w:rFonts w:hint="default"/>
      </w:rPr>
    </w:lvl>
    <w:lvl w:ilvl="5">
      <w:start w:val="1"/>
      <w:numFmt w:val="lowerRoman"/>
      <w:pStyle w:val="SDMTableBoxFigureFootnoteSL5FullPage"/>
      <w:lvlText w:val="%6."/>
      <w:lvlJc w:val="left"/>
      <w:pPr>
        <w:ind w:left="2041" w:hanging="453"/>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16404ED9"/>
    <w:multiLevelType w:val="multilevel"/>
    <w:tmpl w:val="3CC81634"/>
    <w:numStyleLink w:val="SDMTableBoxFigureFootnoteFullPageList"/>
  </w:abstractNum>
  <w:abstractNum w:abstractNumId="20" w15:restartNumberingAfterBreak="0">
    <w:nsid w:val="190E5A44"/>
    <w:multiLevelType w:val="multilevel"/>
    <w:tmpl w:val="2E5020FE"/>
    <w:styleLink w:val="GS-Parapgraphsnumbered"/>
    <w:lvl w:ilvl="0">
      <w:start w:val="1"/>
      <w:numFmt w:val="decimal"/>
      <w:pStyle w:val="H3"/>
      <w:lvlText w:val="%1|"/>
      <w:lvlJc w:val="left"/>
      <w:pPr>
        <w:ind w:left="624" w:hanging="624"/>
      </w:pPr>
      <w:rPr>
        <w:rFonts w:ascii="Verdana" w:hAnsi="Verdana" w:hint="default"/>
        <w:b/>
        <w:i w:val="0"/>
        <w:color w:val="2AB9BD"/>
        <w:sz w:val="32"/>
      </w:rPr>
    </w:lvl>
    <w:lvl w:ilvl="1">
      <w:start w:val="1"/>
      <w:numFmt w:val="decimal"/>
      <w:pStyle w:val="H5"/>
      <w:lvlText w:val="%1.%2 |"/>
      <w:lvlJc w:val="left"/>
      <w:pPr>
        <w:ind w:left="680" w:hanging="680"/>
      </w:pPr>
      <w:rPr>
        <w:rFonts w:ascii="Verdana" w:hAnsi="Verdana" w:hint="default"/>
        <w:b/>
        <w:i w:val="0"/>
        <w:sz w:val="22"/>
      </w:rPr>
    </w:lvl>
    <w:lvl w:ilvl="2">
      <w:start w:val="1"/>
      <w:numFmt w:val="decimal"/>
      <w:pStyle w:val="P"/>
      <w:lvlText w:val="%1.%2.%3 |"/>
      <w:lvlJc w:val="left"/>
      <w:pPr>
        <w:ind w:left="907" w:hanging="907"/>
      </w:pPr>
      <w:rPr>
        <w:rFonts w:ascii="Verdana" w:hAnsi="Verdana" w:hint="default"/>
        <w:b w:val="0"/>
        <w:i w:val="0"/>
        <w:sz w:val="22"/>
      </w:rPr>
    </w:lvl>
    <w:lvl w:ilvl="3">
      <w:start w:val="1"/>
      <w:numFmt w:val="decimal"/>
      <w:lvlText w:val="%1.%2.%3.%4 |"/>
      <w:lvlJc w:val="left"/>
      <w:pPr>
        <w:ind w:left="1134" w:hanging="1134"/>
      </w:pPr>
      <w:rPr>
        <w:rFonts w:ascii="Verdana" w:hAnsi="Verdana" w:hint="default"/>
      </w:rPr>
    </w:lvl>
    <w:lvl w:ilvl="4">
      <w:start w:val="1"/>
      <w:numFmt w:val="decimal"/>
      <w:lvlText w:val="%1.%2.%3.%4.%5 |"/>
      <w:lvlJc w:val="left"/>
      <w:pPr>
        <w:ind w:left="1361" w:hanging="1361"/>
      </w:pPr>
      <w:rPr>
        <w:rFonts w:ascii="Verdana" w:hAnsi="Verdana" w:hint="default"/>
      </w:rPr>
    </w:lvl>
    <w:lvl w:ilvl="5">
      <w:start w:val="1"/>
      <w:numFmt w:val="decimal"/>
      <w:lvlText w:val="%1.%2.%3.%4.%5.%6 |"/>
      <w:lvlJc w:val="left"/>
      <w:pPr>
        <w:ind w:left="1531" w:hanging="1531"/>
      </w:pPr>
      <w:rPr>
        <w:rFonts w:hint="default"/>
      </w:rPr>
    </w:lvl>
    <w:lvl w:ilvl="6">
      <w:start w:val="1"/>
      <w:numFmt w:val="decimal"/>
      <w:lvlText w:val="%1.%2.%3.%4.%5.%6.%7 |"/>
      <w:lvlJc w:val="left"/>
      <w:pPr>
        <w:ind w:left="1758" w:hanging="1758"/>
      </w:pPr>
      <w:rPr>
        <w:rFonts w:hint="default"/>
      </w:rPr>
    </w:lvl>
    <w:lvl w:ilvl="7">
      <w:start w:val="1"/>
      <w:numFmt w:val="decimal"/>
      <w:lvlText w:val="%1.%2.%3.%4.%5.%6.%7.%8 |"/>
      <w:lvlJc w:val="left"/>
      <w:pPr>
        <w:ind w:left="1928" w:hanging="1928"/>
      </w:pPr>
      <w:rPr>
        <w:rFonts w:hint="default"/>
      </w:rPr>
    </w:lvl>
    <w:lvl w:ilvl="8">
      <w:start w:val="1"/>
      <w:numFmt w:val="decimal"/>
      <w:lvlText w:val="%1.%2.%3.%4.%5.%6.%7.%8.%9 |"/>
      <w:lvlJc w:val="left"/>
      <w:pPr>
        <w:ind w:left="1928" w:hanging="1928"/>
      </w:pPr>
      <w:rPr>
        <w:rFonts w:hint="default"/>
      </w:rPr>
    </w:lvl>
  </w:abstractNum>
  <w:abstractNum w:abstractNumId="21" w15:restartNumberingAfterBreak="0">
    <w:nsid w:val="1B222780"/>
    <w:multiLevelType w:val="multilevel"/>
    <w:tmpl w:val="0809001D"/>
    <w:name w:val="Sections LIST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1CDB2369"/>
    <w:multiLevelType w:val="multilevel"/>
    <w:tmpl w:val="9570546A"/>
    <w:lvl w:ilvl="0">
      <w:start w:val="1"/>
      <w:numFmt w:val="bullet"/>
      <w:pStyle w:val="ListGSBullet"/>
      <w:lvlText w:val=""/>
      <w:lvlPicBulletId w:val="0"/>
      <w:lvlJc w:val="left"/>
      <w:pPr>
        <w:ind w:left="284" w:hanging="284"/>
      </w:pPr>
      <w:rPr>
        <w:rFonts w:ascii="Symbol" w:hAnsi="Symbol" w:hint="default"/>
        <w:b w:val="0"/>
        <w:i w:val="0"/>
        <w:color w:val="auto"/>
        <w:sz w:val="22"/>
      </w:rPr>
    </w:lvl>
    <w:lvl w:ilvl="1">
      <w:start w:val="1"/>
      <w:numFmt w:val="bullet"/>
      <w:pStyle w:val="ListGsBullet2"/>
      <w:lvlText w:val=""/>
      <w:lvlPicBulletId w:val="0"/>
      <w:lvlJc w:val="left"/>
      <w:pPr>
        <w:ind w:left="1080" w:hanging="360"/>
      </w:pPr>
      <w:rPr>
        <w:rFonts w:ascii="Symbol" w:hAnsi="Symbol" w:hint="default"/>
        <w:color w:val="auto"/>
      </w:rPr>
    </w:lvl>
    <w:lvl w:ilvl="2">
      <w:start w:val="1"/>
      <w:numFmt w:val="bullet"/>
      <w:pStyle w:val="ListGsBullet3"/>
      <w:lvlText w:val=""/>
      <w:lvlPicBulletId w:val="0"/>
      <w:lvlJc w:val="left"/>
      <w:pPr>
        <w:ind w:left="1610" w:hanging="170"/>
      </w:pPr>
      <w:rPr>
        <w:rFonts w:ascii="Symbol" w:hAnsi="Symbol" w:hint="default"/>
        <w:color w:val="auto"/>
      </w:rPr>
    </w:lvl>
    <w:lvl w:ilvl="3">
      <w:start w:val="1"/>
      <w:numFmt w:val="bullet"/>
      <w:pStyle w:val="ListGsBullet4"/>
      <w:lvlText w:val=""/>
      <w:lvlPicBulletId w:val="0"/>
      <w:lvlJc w:val="left"/>
      <w:pPr>
        <w:ind w:left="2520" w:hanging="360"/>
      </w:pPr>
      <w:rPr>
        <w:rFonts w:ascii="Symbol" w:hAnsi="Symbol" w:hint="default"/>
        <w:color w:val="auto"/>
      </w:rPr>
    </w:lvl>
    <w:lvl w:ilvl="4">
      <w:start w:val="1"/>
      <w:numFmt w:val="bullet"/>
      <w:pStyle w:val="ListGSBullet5"/>
      <w:lvlText w:val=""/>
      <w:lvlPicBulletId w:val="0"/>
      <w:lvlJc w:val="left"/>
      <w:pPr>
        <w:ind w:left="3240" w:hanging="360"/>
      </w:pPr>
      <w:rPr>
        <w:rFonts w:ascii="Symbol" w:hAnsi="Symbol" w:hint="default"/>
        <w:color w:val="auto"/>
      </w:rPr>
    </w:lvl>
    <w:lvl w:ilvl="5">
      <w:start w:val="1"/>
      <w:numFmt w:val="bullet"/>
      <w:lvlText w:val=""/>
      <w:lvlPicBulletId w:val="0"/>
      <w:lvlJc w:val="left"/>
      <w:pPr>
        <w:ind w:left="3960" w:hanging="360"/>
      </w:pPr>
      <w:rPr>
        <w:rFonts w:ascii="Symbol" w:hAnsi="Symbol" w:hint="default"/>
        <w:color w:val="auto"/>
      </w:rPr>
    </w:lvl>
    <w:lvl w:ilvl="6">
      <w:start w:val="1"/>
      <w:numFmt w:val="bullet"/>
      <w:lvlText w:val=""/>
      <w:lvlPicBulletId w:val="0"/>
      <w:lvlJc w:val="left"/>
      <w:pPr>
        <w:ind w:left="4680" w:hanging="360"/>
      </w:pPr>
      <w:rPr>
        <w:rFonts w:ascii="Symbol" w:hAnsi="Symbol" w:hint="default"/>
        <w:color w:val="auto"/>
      </w:rPr>
    </w:lvl>
    <w:lvl w:ilvl="7">
      <w:start w:val="1"/>
      <w:numFmt w:val="bullet"/>
      <w:lvlText w:val=""/>
      <w:lvlPicBulletId w:val="0"/>
      <w:lvlJc w:val="left"/>
      <w:pPr>
        <w:ind w:left="5400" w:hanging="360"/>
      </w:pPr>
      <w:rPr>
        <w:rFonts w:ascii="Symbol" w:hAnsi="Symbol" w:hint="default"/>
        <w:color w:val="auto"/>
      </w:rPr>
    </w:lvl>
    <w:lvl w:ilvl="8">
      <w:start w:val="1"/>
      <w:numFmt w:val="bullet"/>
      <w:lvlText w:val=""/>
      <w:lvlPicBulletId w:val="0"/>
      <w:lvlJc w:val="left"/>
      <w:pPr>
        <w:ind w:left="6120" w:hanging="360"/>
      </w:pPr>
      <w:rPr>
        <w:rFonts w:ascii="Symbol" w:hAnsi="Symbol" w:hint="default"/>
        <w:color w:val="auto"/>
      </w:rPr>
    </w:lvl>
  </w:abstractNum>
  <w:abstractNum w:abstractNumId="23" w15:restartNumberingAfterBreak="0">
    <w:nsid w:val="1CEF22F4"/>
    <w:multiLevelType w:val="hybridMultilevel"/>
    <w:tmpl w:val="20665630"/>
    <w:lvl w:ilvl="0" w:tplc="0409000F">
      <w:start w:val="1"/>
      <w:numFmt w:val="decimal"/>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0203569"/>
    <w:multiLevelType w:val="hybridMultilevel"/>
    <w:tmpl w:val="CD90B71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2BE95424"/>
    <w:multiLevelType w:val="hybridMultilevel"/>
    <w:tmpl w:val="84A2DA7E"/>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6" w15:restartNumberingAfterBreak="0">
    <w:nsid w:val="2DBA6A34"/>
    <w:multiLevelType w:val="hybridMultilevel"/>
    <w:tmpl w:val="537AF020"/>
    <w:lvl w:ilvl="0" w:tplc="B3368CEE">
      <w:start w:val="1"/>
      <w:numFmt w:val="decimal"/>
      <w:lvlText w:val="%1."/>
      <w:lvlJc w:val="left"/>
      <w:pPr>
        <w:ind w:left="720" w:hanging="360"/>
      </w:pPr>
      <w:rPr>
        <w:b/>
        <w:bCs/>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311C2EC5"/>
    <w:multiLevelType w:val="multilevel"/>
    <w:tmpl w:val="1A84A646"/>
    <w:name w:val="Sections LIST"/>
    <w:lvl w:ilvl="0">
      <w:start w:val="1"/>
      <w:numFmt w:val="upperLetter"/>
      <w:lvlText w:val="Section %1."/>
      <w:lvlJc w:val="left"/>
      <w:pPr>
        <w:ind w:left="0" w:firstLine="0"/>
      </w:pPr>
      <w:rPr>
        <w:rFonts w:hint="default"/>
        <w:caps/>
      </w:rPr>
    </w:lvl>
    <w:lvl w:ilvl="1">
      <w:start w:val="1"/>
      <w:numFmt w:val="decimal"/>
      <w:lvlText w:val="%1.%2."/>
      <w:lvlJc w:val="left"/>
      <w:pPr>
        <w:tabs>
          <w:tab w:val="num" w:pos="794"/>
        </w:tabs>
        <w:ind w:left="0" w:firstLine="0"/>
      </w:pPr>
      <w:rPr>
        <w:rFonts w:hint="default"/>
      </w:rPr>
    </w:lvl>
    <w:lvl w:ilvl="2">
      <w:start w:val="1"/>
      <w:numFmt w:val="decimal"/>
      <w:lvlText w:val="%1.%2.%3."/>
      <w:lvlJc w:val="left"/>
      <w:pPr>
        <w:tabs>
          <w:tab w:val="num" w:pos="1191"/>
        </w:tabs>
        <w:ind w:left="0" w:firstLine="0"/>
      </w:pPr>
      <w:rPr>
        <w:rFonts w:hint="default"/>
      </w:rPr>
    </w:lvl>
    <w:lvl w:ilvl="3">
      <w:start w:val="1"/>
      <w:numFmt w:val="decimal"/>
      <w:lvlText w:val="%1.%2.%3.%4"/>
      <w:lvlJc w:val="left"/>
      <w:pPr>
        <w:tabs>
          <w:tab w:val="num" w:pos="1588"/>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2291" w:hanging="2291"/>
      </w:pPr>
      <w:rPr>
        <w:rFonts w:hint="default"/>
      </w:rPr>
    </w:lvl>
    <w:lvl w:ilvl="8">
      <w:start w:val="1"/>
      <w:numFmt w:val="decimal"/>
      <w:lvlText w:val="%1.%2.%3.%4.%5.%6.%7.%8.%9"/>
      <w:lvlJc w:val="left"/>
      <w:pPr>
        <w:tabs>
          <w:tab w:val="num" w:pos="0"/>
        </w:tabs>
        <w:ind w:left="0" w:firstLine="0"/>
      </w:pPr>
      <w:rPr>
        <w:rFonts w:hint="default"/>
      </w:rPr>
    </w:lvl>
  </w:abstractNum>
  <w:abstractNum w:abstractNumId="28" w15:restartNumberingAfterBreak="0">
    <w:nsid w:val="346306EC"/>
    <w:multiLevelType w:val="hybridMultilevel"/>
    <w:tmpl w:val="5B60D52A"/>
    <w:lvl w:ilvl="0" w:tplc="E63E7B2C">
      <w:start w:val="5"/>
      <w:numFmt w:val="bullet"/>
      <w:lvlText w:val="-"/>
      <w:lvlJc w:val="left"/>
      <w:pPr>
        <w:ind w:left="720" w:hanging="360"/>
      </w:pPr>
      <w:rPr>
        <w:rFonts w:ascii="Times New Roman" w:eastAsia="Times New Roman" w:hAnsi="Times New Roman"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9" w15:restartNumberingAfterBreak="0">
    <w:nsid w:val="3555476A"/>
    <w:multiLevelType w:val="hybridMultilevel"/>
    <w:tmpl w:val="E1FAAF54"/>
    <w:lvl w:ilvl="0" w:tplc="40090013">
      <w:start w:val="1"/>
      <w:numFmt w:val="upperRoman"/>
      <w:lvlText w:val="%1."/>
      <w:lvlJc w:val="right"/>
      <w:pPr>
        <w:ind w:left="720" w:hanging="360"/>
      </w:pPr>
      <w:rPr>
        <w:rFonts w:hint="default"/>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30" w15:restartNumberingAfterBreak="0">
    <w:nsid w:val="3C8040D7"/>
    <w:multiLevelType w:val="multilevel"/>
    <w:tmpl w:val="3A68F042"/>
    <w:styleLink w:val="BulletedListStyle"/>
    <w:lvl w:ilvl="0">
      <w:start w:val="1"/>
      <w:numFmt w:val="bullet"/>
      <w:lvlText w:val=""/>
      <w:lvlJc w:val="left"/>
      <w:pPr>
        <w:ind w:left="851" w:hanging="227"/>
      </w:pPr>
      <w:rPr>
        <w:rFonts w:ascii="Symbol" w:hAnsi="Symbol" w:hint="default"/>
        <w:color w:val="auto"/>
      </w:rPr>
    </w:lvl>
    <w:lvl w:ilvl="1">
      <w:start w:val="1"/>
      <w:numFmt w:val="bullet"/>
      <w:lvlText w:val=""/>
      <w:lvlJc w:val="left"/>
      <w:pPr>
        <w:ind w:left="1800" w:hanging="360"/>
      </w:pPr>
      <w:rPr>
        <w:rFonts w:ascii="Symbol" w:hAnsi="Symbol" w:hint="default"/>
        <w:color w:val="auto"/>
      </w:rPr>
    </w:lvl>
    <w:lvl w:ilvl="2">
      <w:start w:val="1"/>
      <w:numFmt w:val="bullet"/>
      <w:lvlText w:val=""/>
      <w:lvlJc w:val="left"/>
      <w:pPr>
        <w:ind w:left="2520" w:hanging="360"/>
      </w:pPr>
      <w:rPr>
        <w:rFonts w:ascii="Symbol" w:hAnsi="Symbol" w:hint="default"/>
        <w:color w:val="auto"/>
      </w:rPr>
    </w:lvl>
    <w:lvl w:ilvl="3">
      <w:start w:val="1"/>
      <w:numFmt w:val="bullet"/>
      <w:lvlText w:val=""/>
      <w:lvlJc w:val="left"/>
      <w:pPr>
        <w:ind w:left="3240" w:hanging="360"/>
      </w:pPr>
      <w:rPr>
        <w:rFonts w:ascii="Symbol" w:hAnsi="Symbol" w:hint="default"/>
        <w:color w:val="auto"/>
      </w:rPr>
    </w:lvl>
    <w:lvl w:ilvl="4">
      <w:start w:val="1"/>
      <w:numFmt w:val="bullet"/>
      <w:lvlText w:val=""/>
      <w:lvlJc w:val="left"/>
      <w:pPr>
        <w:ind w:left="3960" w:hanging="360"/>
      </w:pPr>
      <w:rPr>
        <w:rFonts w:ascii="Symbol" w:hAnsi="Symbol" w:hint="default"/>
        <w:color w:val="auto"/>
      </w:rPr>
    </w:lvl>
    <w:lvl w:ilvl="5">
      <w:start w:val="1"/>
      <w:numFmt w:val="bullet"/>
      <w:lvlText w:val=""/>
      <w:lvlJc w:val="left"/>
      <w:pPr>
        <w:ind w:left="4680" w:hanging="360"/>
      </w:pPr>
      <w:rPr>
        <w:rFonts w:ascii="Symbol" w:hAnsi="Symbol" w:hint="default"/>
        <w:color w:val="auto"/>
      </w:rPr>
    </w:lvl>
    <w:lvl w:ilvl="6">
      <w:start w:val="1"/>
      <w:numFmt w:val="bullet"/>
      <w:lvlText w:val=""/>
      <w:lvlJc w:val="left"/>
      <w:pPr>
        <w:ind w:left="5400" w:hanging="360"/>
      </w:pPr>
      <w:rPr>
        <w:rFonts w:ascii="Symbol" w:hAnsi="Symbol" w:hint="default"/>
        <w:color w:val="auto"/>
      </w:rPr>
    </w:lvl>
    <w:lvl w:ilvl="7">
      <w:start w:val="1"/>
      <w:numFmt w:val="bullet"/>
      <w:lvlText w:val=""/>
      <w:lvlJc w:val="left"/>
      <w:pPr>
        <w:ind w:left="6120" w:hanging="360"/>
      </w:pPr>
      <w:rPr>
        <w:rFonts w:ascii="Symbol" w:hAnsi="Symbol" w:hint="default"/>
        <w:color w:val="auto"/>
      </w:rPr>
    </w:lvl>
    <w:lvl w:ilvl="8">
      <w:start w:val="1"/>
      <w:numFmt w:val="bullet"/>
      <w:lvlText w:val=""/>
      <w:lvlJc w:val="left"/>
      <w:pPr>
        <w:ind w:left="6840" w:hanging="360"/>
      </w:pPr>
      <w:rPr>
        <w:rFonts w:ascii="Symbol" w:hAnsi="Symbol" w:hint="default"/>
        <w:color w:val="auto"/>
      </w:rPr>
    </w:lvl>
  </w:abstractNum>
  <w:abstractNum w:abstractNumId="31" w15:restartNumberingAfterBreak="0">
    <w:nsid w:val="3EDC3870"/>
    <w:multiLevelType w:val="hybridMultilevel"/>
    <w:tmpl w:val="D24E7792"/>
    <w:lvl w:ilvl="0" w:tplc="0C00000F">
      <w:start w:val="1"/>
      <w:numFmt w:val="decimal"/>
      <w:lvlText w:val="%1."/>
      <w:lvlJc w:val="left"/>
      <w:pPr>
        <w:ind w:left="720" w:hanging="360"/>
      </w:p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32" w15:restartNumberingAfterBreak="0">
    <w:nsid w:val="41EA725F"/>
    <w:multiLevelType w:val="multilevel"/>
    <w:tmpl w:val="C3F41428"/>
    <w:styleLink w:val="SDMPDDPoASectionList"/>
    <w:lvl w:ilvl="0">
      <w:start w:val="1"/>
      <w:numFmt w:val="upperLetter"/>
      <w:lvlText w:val="SECTION %1."/>
      <w:lvlJc w:val="left"/>
      <w:pPr>
        <w:ind w:left="2268" w:hanging="1559"/>
      </w:pPr>
      <w:rPr>
        <w:rFonts w:hint="default"/>
      </w:rPr>
    </w:lvl>
    <w:lvl w:ilvl="1">
      <w:start w:val="1"/>
      <w:numFmt w:val="decimal"/>
      <w:lvlText w:val="%1.%2."/>
      <w:lvlJc w:val="left"/>
      <w:pPr>
        <w:ind w:left="1474" w:hanging="765"/>
      </w:pPr>
      <w:rPr>
        <w:rFonts w:hint="default"/>
      </w:rPr>
    </w:lvl>
    <w:lvl w:ilvl="2">
      <w:start w:val="1"/>
      <w:numFmt w:val="decimal"/>
      <w:lvlText w:val="B.2.%3."/>
      <w:lvlJc w:val="left"/>
      <w:pPr>
        <w:ind w:left="1474" w:hanging="765"/>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49C7106A"/>
    <w:multiLevelType w:val="multilevel"/>
    <w:tmpl w:val="C09EEB0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4BA3735B"/>
    <w:multiLevelType w:val="multilevel"/>
    <w:tmpl w:val="2E5020FE"/>
    <w:numStyleLink w:val="GS-Parapgraphsnumbered"/>
  </w:abstractNum>
  <w:abstractNum w:abstractNumId="35" w15:restartNumberingAfterBreak="0">
    <w:nsid w:val="740A62E5"/>
    <w:multiLevelType w:val="hybridMultilevel"/>
    <w:tmpl w:val="E46A618C"/>
    <w:lvl w:ilvl="0" w:tplc="04090001">
      <w:start w:val="1"/>
      <w:numFmt w:val="bullet"/>
      <w:lvlText w:val=""/>
      <w:lvlJc w:val="left"/>
      <w:pPr>
        <w:ind w:left="1151" w:hanging="360"/>
      </w:pPr>
      <w:rPr>
        <w:rFonts w:ascii="Symbol" w:hAnsi="Symbol" w:hint="default"/>
      </w:rPr>
    </w:lvl>
    <w:lvl w:ilvl="1" w:tplc="04090003">
      <w:start w:val="1"/>
      <w:numFmt w:val="bullet"/>
      <w:lvlText w:val="o"/>
      <w:lvlJc w:val="left"/>
      <w:pPr>
        <w:ind w:left="1871" w:hanging="360"/>
      </w:pPr>
      <w:rPr>
        <w:rFonts w:ascii="Courier New" w:hAnsi="Courier New" w:cs="Courier New" w:hint="default"/>
      </w:rPr>
    </w:lvl>
    <w:lvl w:ilvl="2" w:tplc="04090005" w:tentative="1">
      <w:start w:val="1"/>
      <w:numFmt w:val="bullet"/>
      <w:lvlText w:val=""/>
      <w:lvlJc w:val="left"/>
      <w:pPr>
        <w:ind w:left="2591" w:hanging="360"/>
      </w:pPr>
      <w:rPr>
        <w:rFonts w:ascii="Wingdings" w:hAnsi="Wingdings" w:hint="default"/>
      </w:rPr>
    </w:lvl>
    <w:lvl w:ilvl="3" w:tplc="04090001" w:tentative="1">
      <w:start w:val="1"/>
      <w:numFmt w:val="bullet"/>
      <w:lvlText w:val=""/>
      <w:lvlJc w:val="left"/>
      <w:pPr>
        <w:ind w:left="3311" w:hanging="360"/>
      </w:pPr>
      <w:rPr>
        <w:rFonts w:ascii="Symbol" w:hAnsi="Symbol" w:hint="default"/>
      </w:rPr>
    </w:lvl>
    <w:lvl w:ilvl="4" w:tplc="04090003" w:tentative="1">
      <w:start w:val="1"/>
      <w:numFmt w:val="bullet"/>
      <w:lvlText w:val="o"/>
      <w:lvlJc w:val="left"/>
      <w:pPr>
        <w:ind w:left="4031" w:hanging="360"/>
      </w:pPr>
      <w:rPr>
        <w:rFonts w:ascii="Courier New" w:hAnsi="Courier New" w:cs="Courier New" w:hint="default"/>
      </w:rPr>
    </w:lvl>
    <w:lvl w:ilvl="5" w:tplc="04090005" w:tentative="1">
      <w:start w:val="1"/>
      <w:numFmt w:val="bullet"/>
      <w:lvlText w:val=""/>
      <w:lvlJc w:val="left"/>
      <w:pPr>
        <w:ind w:left="4751" w:hanging="360"/>
      </w:pPr>
      <w:rPr>
        <w:rFonts w:ascii="Wingdings" w:hAnsi="Wingdings" w:hint="default"/>
      </w:rPr>
    </w:lvl>
    <w:lvl w:ilvl="6" w:tplc="04090001" w:tentative="1">
      <w:start w:val="1"/>
      <w:numFmt w:val="bullet"/>
      <w:lvlText w:val=""/>
      <w:lvlJc w:val="left"/>
      <w:pPr>
        <w:ind w:left="5471" w:hanging="360"/>
      </w:pPr>
      <w:rPr>
        <w:rFonts w:ascii="Symbol" w:hAnsi="Symbol" w:hint="default"/>
      </w:rPr>
    </w:lvl>
    <w:lvl w:ilvl="7" w:tplc="04090003" w:tentative="1">
      <w:start w:val="1"/>
      <w:numFmt w:val="bullet"/>
      <w:lvlText w:val="o"/>
      <w:lvlJc w:val="left"/>
      <w:pPr>
        <w:ind w:left="6191" w:hanging="360"/>
      </w:pPr>
      <w:rPr>
        <w:rFonts w:ascii="Courier New" w:hAnsi="Courier New" w:cs="Courier New" w:hint="default"/>
      </w:rPr>
    </w:lvl>
    <w:lvl w:ilvl="8" w:tplc="04090005" w:tentative="1">
      <w:start w:val="1"/>
      <w:numFmt w:val="bullet"/>
      <w:lvlText w:val=""/>
      <w:lvlJc w:val="left"/>
      <w:pPr>
        <w:ind w:left="6911" w:hanging="360"/>
      </w:pPr>
      <w:rPr>
        <w:rFonts w:ascii="Wingdings" w:hAnsi="Wingdings" w:hint="default"/>
      </w:rPr>
    </w:lvl>
  </w:abstractNum>
  <w:abstractNum w:abstractNumId="36" w15:restartNumberingAfterBreak="0">
    <w:nsid w:val="7D8D61A8"/>
    <w:multiLevelType w:val="multilevel"/>
    <w:tmpl w:val="AEA6BDB0"/>
    <w:lvl w:ilvl="0">
      <w:start w:val="1"/>
      <w:numFmt w:val="upperRoman"/>
      <w:pStyle w:val="PartTitleBox"/>
      <w:suff w:val="space"/>
      <w:lvlText w:val="PART %1. "/>
      <w:lvlJc w:val="left"/>
      <w:pPr>
        <w:ind w:left="0" w:firstLine="0"/>
      </w:pPr>
      <w:rPr>
        <w:rFonts w:hint="default"/>
      </w:rPr>
    </w:lvl>
    <w:lvl w:ilvl="1">
      <w:start w:val="1"/>
      <w:numFmt w:val="upperLetter"/>
      <w:pStyle w:val="RegSectionLevel1"/>
      <w:suff w:val="space"/>
      <w:lvlText w:val="SECTION %2."/>
      <w:lvlJc w:val="left"/>
      <w:pPr>
        <w:ind w:left="0" w:firstLine="0"/>
      </w:pPr>
      <w:rPr>
        <w:rFonts w:hint="default"/>
      </w:rPr>
    </w:lvl>
    <w:lvl w:ilvl="2">
      <w:start w:val="1"/>
      <w:numFmt w:val="decimal"/>
      <w:suff w:val="space"/>
      <w:lvlText w:val="%2.%3."/>
      <w:lvlJc w:val="left"/>
      <w:pPr>
        <w:ind w:left="0" w:firstLine="0"/>
      </w:pPr>
      <w:rPr>
        <w:rFonts w:hint="default"/>
        <w:i w:val="0"/>
      </w:rPr>
    </w:lvl>
    <w:lvl w:ilvl="3">
      <w:start w:val="1"/>
      <w:numFmt w:val="decimal"/>
      <w:pStyle w:val="RegSectionLevel3"/>
      <w:suff w:val="space"/>
      <w:lvlText w:val="%2.%3.%4."/>
      <w:lvlJc w:val="left"/>
      <w:pPr>
        <w:ind w:left="0" w:firstLine="0"/>
      </w:pPr>
      <w:rPr>
        <w:rFonts w:hint="default"/>
      </w:rPr>
    </w:lvl>
    <w:lvl w:ilvl="4">
      <w:start w:val="1"/>
      <w:numFmt w:val="decimal"/>
      <w:pStyle w:val="RegSectionLevel4"/>
      <w:suff w:val="space"/>
      <w:lvlText w:val="%2.%3.%4.%5."/>
      <w:lvlJc w:val="left"/>
      <w:pPr>
        <w:ind w:left="0" w:firstLine="0"/>
      </w:pPr>
      <w:rPr>
        <w:rFonts w:hint="default"/>
      </w:rPr>
    </w:lvl>
    <w:lvl w:ilvl="5">
      <w:start w:val="1"/>
      <w:numFmt w:val="decimal"/>
      <w:pStyle w:val="RegSectionLevel5"/>
      <w:suff w:val="space"/>
      <w:lvlText w:val="%2.%3.%4.%5.%6."/>
      <w:lvlJc w:val="left"/>
      <w:pPr>
        <w:ind w:left="0" w:firstLine="0"/>
      </w:pPr>
      <w:rPr>
        <w:rFonts w:hint="default"/>
      </w:rPr>
    </w:lvl>
    <w:lvl w:ilvl="6">
      <w:start w:val="1"/>
      <w:numFmt w:val="decimal"/>
      <w:pStyle w:val="RegSectionLevel6"/>
      <w:suff w:val="space"/>
      <w:lvlText w:val="%2.%3.%4.%5.%6.%7."/>
      <w:lvlJc w:val="left"/>
      <w:pPr>
        <w:ind w:left="1296" w:hanging="1296"/>
      </w:pPr>
      <w:rPr>
        <w:rFonts w:hint="default"/>
      </w:rPr>
    </w:lvl>
    <w:lvl w:ilvl="7">
      <w:start w:val="1"/>
      <w:numFmt w:val="decimal"/>
      <w:pStyle w:val="RegSectionLevel7"/>
      <w:suff w:val="space"/>
      <w:lvlText w:val="%2.%3.%4.%5.%6.%7.%8."/>
      <w:lvlJc w:val="left"/>
      <w:pPr>
        <w:ind w:left="0" w:firstLine="0"/>
      </w:pPr>
      <w:rPr>
        <w:rFonts w:hint="default"/>
      </w:rPr>
    </w:lvl>
    <w:lvl w:ilvl="8">
      <w:start w:val="1"/>
      <w:numFmt w:val="decimal"/>
      <w:pStyle w:val="RegSectionLevel8"/>
      <w:suff w:val="space"/>
      <w:lvlText w:val="%2.%3.%4.%5.%6.%7.%8.%9."/>
      <w:lvlJc w:val="left"/>
      <w:pPr>
        <w:ind w:left="0" w:firstLine="0"/>
      </w:pPr>
      <w:rPr>
        <w:rFonts w:hint="default"/>
      </w:rPr>
    </w:lvl>
  </w:abstractNum>
  <w:num w:numId="1" w16cid:durableId="1844277090">
    <w:abstractNumId w:val="10"/>
  </w:num>
  <w:num w:numId="2" w16cid:durableId="517894671">
    <w:abstractNumId w:val="8"/>
  </w:num>
  <w:num w:numId="3" w16cid:durableId="643584250">
    <w:abstractNumId w:val="7"/>
  </w:num>
  <w:num w:numId="4" w16cid:durableId="616839373">
    <w:abstractNumId w:val="6"/>
  </w:num>
  <w:num w:numId="5" w16cid:durableId="1017342952">
    <w:abstractNumId w:val="5"/>
  </w:num>
  <w:num w:numId="6" w16cid:durableId="1999529410">
    <w:abstractNumId w:val="9"/>
  </w:num>
  <w:num w:numId="7" w16cid:durableId="251428334">
    <w:abstractNumId w:val="4"/>
  </w:num>
  <w:num w:numId="8" w16cid:durableId="1622684746">
    <w:abstractNumId w:val="3"/>
  </w:num>
  <w:num w:numId="9" w16cid:durableId="786041468">
    <w:abstractNumId w:val="2"/>
  </w:num>
  <w:num w:numId="10" w16cid:durableId="1982805709">
    <w:abstractNumId w:val="1"/>
  </w:num>
  <w:num w:numId="11" w16cid:durableId="997227786">
    <w:abstractNumId w:val="30"/>
  </w:num>
  <w:num w:numId="12" w16cid:durableId="1590694614">
    <w:abstractNumId w:val="13"/>
  </w:num>
  <w:num w:numId="13" w16cid:durableId="1423141695">
    <w:abstractNumId w:val="22"/>
  </w:num>
  <w:num w:numId="14" w16cid:durableId="1427773014">
    <w:abstractNumId w:val="20"/>
  </w:num>
  <w:num w:numId="15" w16cid:durableId="339159722">
    <w:abstractNumId w:val="34"/>
  </w:num>
  <w:num w:numId="16" w16cid:durableId="450248744">
    <w:abstractNumId w:val="11"/>
  </w:num>
  <w:num w:numId="17" w16cid:durableId="915483124">
    <w:abstractNumId w:val="15"/>
  </w:num>
  <w:num w:numId="18" w16cid:durableId="630357981">
    <w:abstractNumId w:val="12"/>
  </w:num>
  <w:num w:numId="19" w16cid:durableId="575433179">
    <w:abstractNumId w:val="14"/>
  </w:num>
  <w:num w:numId="20" w16cid:durableId="1574898877">
    <w:abstractNumId w:val="32"/>
  </w:num>
  <w:num w:numId="21" w16cid:durableId="875967012">
    <w:abstractNumId w:val="36"/>
  </w:num>
  <w:num w:numId="22" w16cid:durableId="1983926994">
    <w:abstractNumId w:val="18"/>
  </w:num>
  <w:num w:numId="23" w16cid:durableId="1059087622">
    <w:abstractNumId w:val="19"/>
  </w:num>
  <w:num w:numId="24" w16cid:durableId="991714248">
    <w:abstractNumId w:val="24"/>
  </w:num>
  <w:num w:numId="25" w16cid:durableId="514881967">
    <w:abstractNumId w:val="16"/>
  </w:num>
  <w:num w:numId="26" w16cid:durableId="1677419086">
    <w:abstractNumId w:val="26"/>
  </w:num>
  <w:num w:numId="27" w16cid:durableId="458038552">
    <w:abstractNumId w:val="17"/>
  </w:num>
  <w:num w:numId="28" w16cid:durableId="1268074338">
    <w:abstractNumId w:val="29"/>
  </w:num>
  <w:num w:numId="29" w16cid:durableId="634797585">
    <w:abstractNumId w:val="33"/>
  </w:num>
  <w:num w:numId="30" w16cid:durableId="214253330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610473366">
    <w:abstractNumId w:val="23"/>
  </w:num>
  <w:num w:numId="32" w16cid:durableId="571159566">
    <w:abstractNumId w:val="0"/>
  </w:num>
  <w:num w:numId="33" w16cid:durableId="864711094">
    <w:abstractNumId w:val="31"/>
  </w:num>
  <w:num w:numId="34" w16cid:durableId="1474713574">
    <w:abstractNumId w:val="25"/>
  </w:num>
  <w:num w:numId="35" w16cid:durableId="528954663">
    <w:abstractNumId w:val="28"/>
  </w:num>
  <w:num w:numId="36" w16cid:durableId="76439031">
    <w:abstractNumId w:val="35"/>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20"/>
  <w:bordersDoNotSurroundHeader/>
  <w:bordersDoNotSurroundFooter/>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hyphenationZone w:val="425"/>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44A4"/>
    <w:rsid w:val="00000902"/>
    <w:rsid w:val="000026C5"/>
    <w:rsid w:val="00002C5C"/>
    <w:rsid w:val="00002E1E"/>
    <w:rsid w:val="00002E31"/>
    <w:rsid w:val="00003025"/>
    <w:rsid w:val="00003D6F"/>
    <w:rsid w:val="000054CD"/>
    <w:rsid w:val="000055E4"/>
    <w:rsid w:val="00006426"/>
    <w:rsid w:val="00006649"/>
    <w:rsid w:val="00006AAB"/>
    <w:rsid w:val="000075AF"/>
    <w:rsid w:val="00007DF2"/>
    <w:rsid w:val="0001026D"/>
    <w:rsid w:val="00010B1F"/>
    <w:rsid w:val="00012113"/>
    <w:rsid w:val="000127D5"/>
    <w:rsid w:val="00012902"/>
    <w:rsid w:val="00013132"/>
    <w:rsid w:val="000133D7"/>
    <w:rsid w:val="000142FD"/>
    <w:rsid w:val="00014CEC"/>
    <w:rsid w:val="00014FE8"/>
    <w:rsid w:val="00017891"/>
    <w:rsid w:val="000213A0"/>
    <w:rsid w:val="0002146B"/>
    <w:rsid w:val="0002272D"/>
    <w:rsid w:val="0002282F"/>
    <w:rsid w:val="00023280"/>
    <w:rsid w:val="0002378C"/>
    <w:rsid w:val="00023833"/>
    <w:rsid w:val="00024265"/>
    <w:rsid w:val="00024764"/>
    <w:rsid w:val="000247F2"/>
    <w:rsid w:val="000249F6"/>
    <w:rsid w:val="00024DAF"/>
    <w:rsid w:val="00026A33"/>
    <w:rsid w:val="00026BD1"/>
    <w:rsid w:val="00026E60"/>
    <w:rsid w:val="000270C7"/>
    <w:rsid w:val="000272A2"/>
    <w:rsid w:val="000274C3"/>
    <w:rsid w:val="00027583"/>
    <w:rsid w:val="00027B4F"/>
    <w:rsid w:val="00027D95"/>
    <w:rsid w:val="00030446"/>
    <w:rsid w:val="00030A48"/>
    <w:rsid w:val="00030C36"/>
    <w:rsid w:val="00031D51"/>
    <w:rsid w:val="00031E9E"/>
    <w:rsid w:val="000323BE"/>
    <w:rsid w:val="00032AC5"/>
    <w:rsid w:val="0003304E"/>
    <w:rsid w:val="000333C7"/>
    <w:rsid w:val="00033CDF"/>
    <w:rsid w:val="000342FD"/>
    <w:rsid w:val="000345B6"/>
    <w:rsid w:val="00034E13"/>
    <w:rsid w:val="000359F4"/>
    <w:rsid w:val="000365CD"/>
    <w:rsid w:val="00036612"/>
    <w:rsid w:val="00036E78"/>
    <w:rsid w:val="00037219"/>
    <w:rsid w:val="0003751A"/>
    <w:rsid w:val="00037B70"/>
    <w:rsid w:val="00040431"/>
    <w:rsid w:val="00041814"/>
    <w:rsid w:val="00043B47"/>
    <w:rsid w:val="00044765"/>
    <w:rsid w:val="00044867"/>
    <w:rsid w:val="00045363"/>
    <w:rsid w:val="0004621F"/>
    <w:rsid w:val="000465CD"/>
    <w:rsid w:val="00046707"/>
    <w:rsid w:val="00047176"/>
    <w:rsid w:val="00047EB7"/>
    <w:rsid w:val="00050063"/>
    <w:rsid w:val="000501F6"/>
    <w:rsid w:val="000514B0"/>
    <w:rsid w:val="000522F0"/>
    <w:rsid w:val="0005454E"/>
    <w:rsid w:val="000546AB"/>
    <w:rsid w:val="00054C0F"/>
    <w:rsid w:val="00055B18"/>
    <w:rsid w:val="000572F2"/>
    <w:rsid w:val="000573AB"/>
    <w:rsid w:val="00057DF5"/>
    <w:rsid w:val="0006117C"/>
    <w:rsid w:val="00061428"/>
    <w:rsid w:val="00061D75"/>
    <w:rsid w:val="00062579"/>
    <w:rsid w:val="00063EB5"/>
    <w:rsid w:val="0006492C"/>
    <w:rsid w:val="00065EB1"/>
    <w:rsid w:val="000661A2"/>
    <w:rsid w:val="0006650B"/>
    <w:rsid w:val="00067C65"/>
    <w:rsid w:val="00070717"/>
    <w:rsid w:val="00070C75"/>
    <w:rsid w:val="00071446"/>
    <w:rsid w:val="0007225F"/>
    <w:rsid w:val="00072E39"/>
    <w:rsid w:val="00072E5D"/>
    <w:rsid w:val="00073467"/>
    <w:rsid w:val="00073C2D"/>
    <w:rsid w:val="000741BE"/>
    <w:rsid w:val="00074933"/>
    <w:rsid w:val="00074C70"/>
    <w:rsid w:val="00074F29"/>
    <w:rsid w:val="00074F34"/>
    <w:rsid w:val="00075657"/>
    <w:rsid w:val="000805F8"/>
    <w:rsid w:val="00080CE9"/>
    <w:rsid w:val="00080DC3"/>
    <w:rsid w:val="00081048"/>
    <w:rsid w:val="000810C1"/>
    <w:rsid w:val="000814FF"/>
    <w:rsid w:val="00081F34"/>
    <w:rsid w:val="00081F5C"/>
    <w:rsid w:val="000828FC"/>
    <w:rsid w:val="00083269"/>
    <w:rsid w:val="0008346B"/>
    <w:rsid w:val="00083720"/>
    <w:rsid w:val="00083A34"/>
    <w:rsid w:val="00083CDF"/>
    <w:rsid w:val="00084163"/>
    <w:rsid w:val="000842A1"/>
    <w:rsid w:val="00084519"/>
    <w:rsid w:val="00084B59"/>
    <w:rsid w:val="00085ED2"/>
    <w:rsid w:val="00086CFA"/>
    <w:rsid w:val="00087119"/>
    <w:rsid w:val="00087299"/>
    <w:rsid w:val="000872C8"/>
    <w:rsid w:val="000873D5"/>
    <w:rsid w:val="00087FA9"/>
    <w:rsid w:val="0009006B"/>
    <w:rsid w:val="00090F50"/>
    <w:rsid w:val="0009220B"/>
    <w:rsid w:val="000945D3"/>
    <w:rsid w:val="00094F6C"/>
    <w:rsid w:val="00096480"/>
    <w:rsid w:val="00097DA6"/>
    <w:rsid w:val="000A0DC9"/>
    <w:rsid w:val="000A0E79"/>
    <w:rsid w:val="000A1A6D"/>
    <w:rsid w:val="000A35C3"/>
    <w:rsid w:val="000A3F1D"/>
    <w:rsid w:val="000A3F6A"/>
    <w:rsid w:val="000A431A"/>
    <w:rsid w:val="000A445A"/>
    <w:rsid w:val="000A4875"/>
    <w:rsid w:val="000A4D48"/>
    <w:rsid w:val="000A5B77"/>
    <w:rsid w:val="000A650D"/>
    <w:rsid w:val="000A7D73"/>
    <w:rsid w:val="000B118C"/>
    <w:rsid w:val="000B2163"/>
    <w:rsid w:val="000B48CE"/>
    <w:rsid w:val="000B5856"/>
    <w:rsid w:val="000B602C"/>
    <w:rsid w:val="000B6474"/>
    <w:rsid w:val="000B66B3"/>
    <w:rsid w:val="000B6B4A"/>
    <w:rsid w:val="000B7A9F"/>
    <w:rsid w:val="000B7C7B"/>
    <w:rsid w:val="000B7DA5"/>
    <w:rsid w:val="000C0CA5"/>
    <w:rsid w:val="000C1C03"/>
    <w:rsid w:val="000C2C4A"/>
    <w:rsid w:val="000C3A2E"/>
    <w:rsid w:val="000C3AD0"/>
    <w:rsid w:val="000C439B"/>
    <w:rsid w:val="000C4909"/>
    <w:rsid w:val="000C6F28"/>
    <w:rsid w:val="000D1262"/>
    <w:rsid w:val="000D23FF"/>
    <w:rsid w:val="000D38CD"/>
    <w:rsid w:val="000D3A7A"/>
    <w:rsid w:val="000D3CCE"/>
    <w:rsid w:val="000D5768"/>
    <w:rsid w:val="000D5988"/>
    <w:rsid w:val="000D59D5"/>
    <w:rsid w:val="000D5D67"/>
    <w:rsid w:val="000D640A"/>
    <w:rsid w:val="000D6E99"/>
    <w:rsid w:val="000D7884"/>
    <w:rsid w:val="000D7DD2"/>
    <w:rsid w:val="000D7EE9"/>
    <w:rsid w:val="000E12BD"/>
    <w:rsid w:val="000E131D"/>
    <w:rsid w:val="000E281C"/>
    <w:rsid w:val="000E2AF8"/>
    <w:rsid w:val="000E33D2"/>
    <w:rsid w:val="000E5214"/>
    <w:rsid w:val="000E5D37"/>
    <w:rsid w:val="000E6519"/>
    <w:rsid w:val="000E666A"/>
    <w:rsid w:val="000F06DF"/>
    <w:rsid w:val="000F2B76"/>
    <w:rsid w:val="000F2DCC"/>
    <w:rsid w:val="000F356B"/>
    <w:rsid w:val="000F3AB5"/>
    <w:rsid w:val="000F498A"/>
    <w:rsid w:val="000F5257"/>
    <w:rsid w:val="000F65C6"/>
    <w:rsid w:val="000F6847"/>
    <w:rsid w:val="000F69BE"/>
    <w:rsid w:val="001009A3"/>
    <w:rsid w:val="001027B5"/>
    <w:rsid w:val="00102B7D"/>
    <w:rsid w:val="00102F7D"/>
    <w:rsid w:val="0010389B"/>
    <w:rsid w:val="001060E0"/>
    <w:rsid w:val="00106508"/>
    <w:rsid w:val="0010756B"/>
    <w:rsid w:val="00107E37"/>
    <w:rsid w:val="00110538"/>
    <w:rsid w:val="0011090D"/>
    <w:rsid w:val="00110CE2"/>
    <w:rsid w:val="00111982"/>
    <w:rsid w:val="001127BD"/>
    <w:rsid w:val="001129A3"/>
    <w:rsid w:val="00112A94"/>
    <w:rsid w:val="00112BD5"/>
    <w:rsid w:val="00112BED"/>
    <w:rsid w:val="00112E5F"/>
    <w:rsid w:val="00113867"/>
    <w:rsid w:val="001139DB"/>
    <w:rsid w:val="00116173"/>
    <w:rsid w:val="00116809"/>
    <w:rsid w:val="00117A5B"/>
    <w:rsid w:val="00117CD5"/>
    <w:rsid w:val="00117E3C"/>
    <w:rsid w:val="00117F46"/>
    <w:rsid w:val="00120010"/>
    <w:rsid w:val="0012156D"/>
    <w:rsid w:val="001224EF"/>
    <w:rsid w:val="001229A0"/>
    <w:rsid w:val="00122E34"/>
    <w:rsid w:val="001232A9"/>
    <w:rsid w:val="001234DB"/>
    <w:rsid w:val="00123692"/>
    <w:rsid w:val="00123E9E"/>
    <w:rsid w:val="001240DF"/>
    <w:rsid w:val="00124546"/>
    <w:rsid w:val="00124639"/>
    <w:rsid w:val="00124AB6"/>
    <w:rsid w:val="00125AE6"/>
    <w:rsid w:val="00126502"/>
    <w:rsid w:val="001267EC"/>
    <w:rsid w:val="001269CC"/>
    <w:rsid w:val="00131560"/>
    <w:rsid w:val="00132B6D"/>
    <w:rsid w:val="00132C9F"/>
    <w:rsid w:val="00134758"/>
    <w:rsid w:val="00134B4D"/>
    <w:rsid w:val="00134E6C"/>
    <w:rsid w:val="00135C47"/>
    <w:rsid w:val="00136163"/>
    <w:rsid w:val="00136504"/>
    <w:rsid w:val="00140397"/>
    <w:rsid w:val="00140986"/>
    <w:rsid w:val="0014285C"/>
    <w:rsid w:val="0014431A"/>
    <w:rsid w:val="0014597D"/>
    <w:rsid w:val="00145CDA"/>
    <w:rsid w:val="00147084"/>
    <w:rsid w:val="0014796D"/>
    <w:rsid w:val="00150916"/>
    <w:rsid w:val="00150C5B"/>
    <w:rsid w:val="00150CEB"/>
    <w:rsid w:val="0015135D"/>
    <w:rsid w:val="001527E1"/>
    <w:rsid w:val="00152E15"/>
    <w:rsid w:val="00153ACA"/>
    <w:rsid w:val="00153B4D"/>
    <w:rsid w:val="00153E66"/>
    <w:rsid w:val="00154C8E"/>
    <w:rsid w:val="001555B9"/>
    <w:rsid w:val="00155875"/>
    <w:rsid w:val="0015648E"/>
    <w:rsid w:val="00156A5B"/>
    <w:rsid w:val="00157CEA"/>
    <w:rsid w:val="00160005"/>
    <w:rsid w:val="00160305"/>
    <w:rsid w:val="00160BB8"/>
    <w:rsid w:val="00161D70"/>
    <w:rsid w:val="00162234"/>
    <w:rsid w:val="00162515"/>
    <w:rsid w:val="00164967"/>
    <w:rsid w:val="00164EC1"/>
    <w:rsid w:val="001660DA"/>
    <w:rsid w:val="001663D9"/>
    <w:rsid w:val="00166911"/>
    <w:rsid w:val="0016790A"/>
    <w:rsid w:val="00167B0F"/>
    <w:rsid w:val="001700F7"/>
    <w:rsid w:val="0017084E"/>
    <w:rsid w:val="00170DFF"/>
    <w:rsid w:val="001714DC"/>
    <w:rsid w:val="00171813"/>
    <w:rsid w:val="001720D0"/>
    <w:rsid w:val="001722D3"/>
    <w:rsid w:val="00172D82"/>
    <w:rsid w:val="00172F39"/>
    <w:rsid w:val="0017401B"/>
    <w:rsid w:val="001742F6"/>
    <w:rsid w:val="0017517A"/>
    <w:rsid w:val="00175463"/>
    <w:rsid w:val="0017560C"/>
    <w:rsid w:val="0017623D"/>
    <w:rsid w:val="00176B2B"/>
    <w:rsid w:val="00177489"/>
    <w:rsid w:val="00180D81"/>
    <w:rsid w:val="00181688"/>
    <w:rsid w:val="00182814"/>
    <w:rsid w:val="001833DC"/>
    <w:rsid w:val="00184209"/>
    <w:rsid w:val="00185717"/>
    <w:rsid w:val="001869D3"/>
    <w:rsid w:val="00186F7A"/>
    <w:rsid w:val="00187D08"/>
    <w:rsid w:val="00190794"/>
    <w:rsid w:val="00190E91"/>
    <w:rsid w:val="001912A7"/>
    <w:rsid w:val="00191690"/>
    <w:rsid w:val="00192936"/>
    <w:rsid w:val="0019404F"/>
    <w:rsid w:val="00194423"/>
    <w:rsid w:val="00194A44"/>
    <w:rsid w:val="00194BC2"/>
    <w:rsid w:val="00195ABB"/>
    <w:rsid w:val="00195C7F"/>
    <w:rsid w:val="0019700D"/>
    <w:rsid w:val="0019747F"/>
    <w:rsid w:val="001A0882"/>
    <w:rsid w:val="001A1BEC"/>
    <w:rsid w:val="001A3017"/>
    <w:rsid w:val="001A30C1"/>
    <w:rsid w:val="001A4056"/>
    <w:rsid w:val="001A4B50"/>
    <w:rsid w:val="001A689F"/>
    <w:rsid w:val="001A696F"/>
    <w:rsid w:val="001B037D"/>
    <w:rsid w:val="001B19E7"/>
    <w:rsid w:val="001B1CF6"/>
    <w:rsid w:val="001B1E5B"/>
    <w:rsid w:val="001B2CC4"/>
    <w:rsid w:val="001B309B"/>
    <w:rsid w:val="001B3C1D"/>
    <w:rsid w:val="001B3D69"/>
    <w:rsid w:val="001B467E"/>
    <w:rsid w:val="001B4899"/>
    <w:rsid w:val="001B60C6"/>
    <w:rsid w:val="001C0686"/>
    <w:rsid w:val="001C0A6C"/>
    <w:rsid w:val="001C2020"/>
    <w:rsid w:val="001C4849"/>
    <w:rsid w:val="001C4B97"/>
    <w:rsid w:val="001C58F6"/>
    <w:rsid w:val="001C5A8C"/>
    <w:rsid w:val="001C6F7D"/>
    <w:rsid w:val="001C7E07"/>
    <w:rsid w:val="001D0938"/>
    <w:rsid w:val="001D247F"/>
    <w:rsid w:val="001D25AF"/>
    <w:rsid w:val="001D2D60"/>
    <w:rsid w:val="001D2EDD"/>
    <w:rsid w:val="001D4CD6"/>
    <w:rsid w:val="001D5D43"/>
    <w:rsid w:val="001D71CB"/>
    <w:rsid w:val="001D72E3"/>
    <w:rsid w:val="001E1569"/>
    <w:rsid w:val="001E2B24"/>
    <w:rsid w:val="001E3CF9"/>
    <w:rsid w:val="001E43F1"/>
    <w:rsid w:val="001E6A43"/>
    <w:rsid w:val="001E79B3"/>
    <w:rsid w:val="001E7A2F"/>
    <w:rsid w:val="001F1F70"/>
    <w:rsid w:val="001F2828"/>
    <w:rsid w:val="001F52A9"/>
    <w:rsid w:val="001F659F"/>
    <w:rsid w:val="001F6981"/>
    <w:rsid w:val="001F6D61"/>
    <w:rsid w:val="001F706B"/>
    <w:rsid w:val="001F7ED3"/>
    <w:rsid w:val="001F7F41"/>
    <w:rsid w:val="001F7FBF"/>
    <w:rsid w:val="00200904"/>
    <w:rsid w:val="00201896"/>
    <w:rsid w:val="002035F7"/>
    <w:rsid w:val="00203629"/>
    <w:rsid w:val="00204B5E"/>
    <w:rsid w:val="00205BF2"/>
    <w:rsid w:val="00205F84"/>
    <w:rsid w:val="00207763"/>
    <w:rsid w:val="00207C08"/>
    <w:rsid w:val="00207CC8"/>
    <w:rsid w:val="00212904"/>
    <w:rsid w:val="00212994"/>
    <w:rsid w:val="00213188"/>
    <w:rsid w:val="002132BE"/>
    <w:rsid w:val="00213521"/>
    <w:rsid w:val="0021362A"/>
    <w:rsid w:val="00213633"/>
    <w:rsid w:val="002136F4"/>
    <w:rsid w:val="00213B1B"/>
    <w:rsid w:val="00213CF8"/>
    <w:rsid w:val="0021477C"/>
    <w:rsid w:val="002147B1"/>
    <w:rsid w:val="0021490A"/>
    <w:rsid w:val="00215AC7"/>
    <w:rsid w:val="00215D7F"/>
    <w:rsid w:val="0021609F"/>
    <w:rsid w:val="002165DD"/>
    <w:rsid w:val="00216A73"/>
    <w:rsid w:val="0021749D"/>
    <w:rsid w:val="00217D1C"/>
    <w:rsid w:val="00217E91"/>
    <w:rsid w:val="002204AF"/>
    <w:rsid w:val="0022093C"/>
    <w:rsid w:val="00220989"/>
    <w:rsid w:val="00221176"/>
    <w:rsid w:val="0022126B"/>
    <w:rsid w:val="00221851"/>
    <w:rsid w:val="00222140"/>
    <w:rsid w:val="00222928"/>
    <w:rsid w:val="0022298F"/>
    <w:rsid w:val="00222C20"/>
    <w:rsid w:val="0022365C"/>
    <w:rsid w:val="00223882"/>
    <w:rsid w:val="00224C07"/>
    <w:rsid w:val="00225304"/>
    <w:rsid w:val="002254A8"/>
    <w:rsid w:val="002257BB"/>
    <w:rsid w:val="0022594B"/>
    <w:rsid w:val="00225E08"/>
    <w:rsid w:val="0022626A"/>
    <w:rsid w:val="00226ABE"/>
    <w:rsid w:val="002277E3"/>
    <w:rsid w:val="00227925"/>
    <w:rsid w:val="00230562"/>
    <w:rsid w:val="00230A6E"/>
    <w:rsid w:val="0023153A"/>
    <w:rsid w:val="00231928"/>
    <w:rsid w:val="00232015"/>
    <w:rsid w:val="002320E4"/>
    <w:rsid w:val="00232BF3"/>
    <w:rsid w:val="00233491"/>
    <w:rsid w:val="0023632F"/>
    <w:rsid w:val="0023634A"/>
    <w:rsid w:val="00236A1F"/>
    <w:rsid w:val="00236F00"/>
    <w:rsid w:val="00237EFC"/>
    <w:rsid w:val="0024007F"/>
    <w:rsid w:val="002416B8"/>
    <w:rsid w:val="00242865"/>
    <w:rsid w:val="00242B17"/>
    <w:rsid w:val="00242F7F"/>
    <w:rsid w:val="002440A3"/>
    <w:rsid w:val="00244A31"/>
    <w:rsid w:val="00244D47"/>
    <w:rsid w:val="002452FA"/>
    <w:rsid w:val="00245652"/>
    <w:rsid w:val="00245C85"/>
    <w:rsid w:val="00246503"/>
    <w:rsid w:val="002472EE"/>
    <w:rsid w:val="00250041"/>
    <w:rsid w:val="002504FC"/>
    <w:rsid w:val="00251C04"/>
    <w:rsid w:val="00251C55"/>
    <w:rsid w:val="002526A8"/>
    <w:rsid w:val="00252809"/>
    <w:rsid w:val="002529F0"/>
    <w:rsid w:val="00252EB9"/>
    <w:rsid w:val="0025433D"/>
    <w:rsid w:val="00254A2D"/>
    <w:rsid w:val="00254AEF"/>
    <w:rsid w:val="00254C62"/>
    <w:rsid w:val="00255067"/>
    <w:rsid w:val="00255D8C"/>
    <w:rsid w:val="00255E16"/>
    <w:rsid w:val="00255E44"/>
    <w:rsid w:val="002562D0"/>
    <w:rsid w:val="00256315"/>
    <w:rsid w:val="0025663C"/>
    <w:rsid w:val="002566E8"/>
    <w:rsid w:val="00256CCC"/>
    <w:rsid w:val="00260B3B"/>
    <w:rsid w:val="00262047"/>
    <w:rsid w:val="00263A88"/>
    <w:rsid w:val="00264565"/>
    <w:rsid w:val="002649F0"/>
    <w:rsid w:val="00265FBE"/>
    <w:rsid w:val="00267705"/>
    <w:rsid w:val="002677D5"/>
    <w:rsid w:val="00267E56"/>
    <w:rsid w:val="00270D5F"/>
    <w:rsid w:val="0027183B"/>
    <w:rsid w:val="002740AB"/>
    <w:rsid w:val="00274278"/>
    <w:rsid w:val="00274FB7"/>
    <w:rsid w:val="00275D75"/>
    <w:rsid w:val="002760ED"/>
    <w:rsid w:val="00276745"/>
    <w:rsid w:val="00276CD0"/>
    <w:rsid w:val="002770B7"/>
    <w:rsid w:val="00277899"/>
    <w:rsid w:val="00280064"/>
    <w:rsid w:val="002800EF"/>
    <w:rsid w:val="0028038A"/>
    <w:rsid w:val="0028092C"/>
    <w:rsid w:val="00280AC2"/>
    <w:rsid w:val="00280DC7"/>
    <w:rsid w:val="00281BCD"/>
    <w:rsid w:val="0028268F"/>
    <w:rsid w:val="00283040"/>
    <w:rsid w:val="00283978"/>
    <w:rsid w:val="00284C96"/>
    <w:rsid w:val="00284DBB"/>
    <w:rsid w:val="00284E66"/>
    <w:rsid w:val="00285911"/>
    <w:rsid w:val="00287A2B"/>
    <w:rsid w:val="00287FC3"/>
    <w:rsid w:val="002904D9"/>
    <w:rsid w:val="0029066E"/>
    <w:rsid w:val="002918CC"/>
    <w:rsid w:val="00292CEC"/>
    <w:rsid w:val="00292D86"/>
    <w:rsid w:val="00292E62"/>
    <w:rsid w:val="002957B3"/>
    <w:rsid w:val="00295E95"/>
    <w:rsid w:val="00296203"/>
    <w:rsid w:val="0029625C"/>
    <w:rsid w:val="0029674D"/>
    <w:rsid w:val="00296DC5"/>
    <w:rsid w:val="002977D1"/>
    <w:rsid w:val="002A0923"/>
    <w:rsid w:val="002A0F33"/>
    <w:rsid w:val="002A1298"/>
    <w:rsid w:val="002A20D7"/>
    <w:rsid w:val="002A388B"/>
    <w:rsid w:val="002A44F4"/>
    <w:rsid w:val="002A5BC3"/>
    <w:rsid w:val="002A5E3F"/>
    <w:rsid w:val="002A6083"/>
    <w:rsid w:val="002B0F24"/>
    <w:rsid w:val="002B19BB"/>
    <w:rsid w:val="002B2642"/>
    <w:rsid w:val="002B26B9"/>
    <w:rsid w:val="002B2F1D"/>
    <w:rsid w:val="002B4300"/>
    <w:rsid w:val="002B4B0E"/>
    <w:rsid w:val="002B50AD"/>
    <w:rsid w:val="002B667E"/>
    <w:rsid w:val="002B76F7"/>
    <w:rsid w:val="002C00B5"/>
    <w:rsid w:val="002C0DDE"/>
    <w:rsid w:val="002C127C"/>
    <w:rsid w:val="002C39A0"/>
    <w:rsid w:val="002C39B0"/>
    <w:rsid w:val="002C435D"/>
    <w:rsid w:val="002C51A4"/>
    <w:rsid w:val="002C5AF2"/>
    <w:rsid w:val="002C6651"/>
    <w:rsid w:val="002C694D"/>
    <w:rsid w:val="002C6E81"/>
    <w:rsid w:val="002C7BC1"/>
    <w:rsid w:val="002D090B"/>
    <w:rsid w:val="002D153B"/>
    <w:rsid w:val="002D16BE"/>
    <w:rsid w:val="002D1920"/>
    <w:rsid w:val="002D2039"/>
    <w:rsid w:val="002D24BE"/>
    <w:rsid w:val="002D25F1"/>
    <w:rsid w:val="002D30EC"/>
    <w:rsid w:val="002D3458"/>
    <w:rsid w:val="002D3696"/>
    <w:rsid w:val="002D3F7B"/>
    <w:rsid w:val="002D49B8"/>
    <w:rsid w:val="002D4A9D"/>
    <w:rsid w:val="002D4C81"/>
    <w:rsid w:val="002D5018"/>
    <w:rsid w:val="002D6690"/>
    <w:rsid w:val="002D7026"/>
    <w:rsid w:val="002E14BB"/>
    <w:rsid w:val="002E16C5"/>
    <w:rsid w:val="002E19A6"/>
    <w:rsid w:val="002E2F4A"/>
    <w:rsid w:val="002E3F7B"/>
    <w:rsid w:val="002E3FCE"/>
    <w:rsid w:val="002E43EF"/>
    <w:rsid w:val="002E443D"/>
    <w:rsid w:val="002E4A14"/>
    <w:rsid w:val="002E5A40"/>
    <w:rsid w:val="002E5DB5"/>
    <w:rsid w:val="002E6553"/>
    <w:rsid w:val="002E7356"/>
    <w:rsid w:val="002E7478"/>
    <w:rsid w:val="002E7555"/>
    <w:rsid w:val="002E79CE"/>
    <w:rsid w:val="002E7ACD"/>
    <w:rsid w:val="002E7AD2"/>
    <w:rsid w:val="002E7E5E"/>
    <w:rsid w:val="002F0651"/>
    <w:rsid w:val="002F11C7"/>
    <w:rsid w:val="002F1C26"/>
    <w:rsid w:val="002F26DB"/>
    <w:rsid w:val="002F2ABA"/>
    <w:rsid w:val="002F3F74"/>
    <w:rsid w:val="002F4151"/>
    <w:rsid w:val="002F4E7F"/>
    <w:rsid w:val="002F6DA9"/>
    <w:rsid w:val="002F7A7C"/>
    <w:rsid w:val="00302D20"/>
    <w:rsid w:val="003033AA"/>
    <w:rsid w:val="00303D6E"/>
    <w:rsid w:val="00305A71"/>
    <w:rsid w:val="00305A97"/>
    <w:rsid w:val="0030603A"/>
    <w:rsid w:val="003069DC"/>
    <w:rsid w:val="00306F75"/>
    <w:rsid w:val="003100DD"/>
    <w:rsid w:val="003114FE"/>
    <w:rsid w:val="003118CA"/>
    <w:rsid w:val="0031191E"/>
    <w:rsid w:val="00312364"/>
    <w:rsid w:val="003126BE"/>
    <w:rsid w:val="00312982"/>
    <w:rsid w:val="00312C5F"/>
    <w:rsid w:val="00312CFB"/>
    <w:rsid w:val="00313368"/>
    <w:rsid w:val="003135B3"/>
    <w:rsid w:val="00313FAF"/>
    <w:rsid w:val="00315108"/>
    <w:rsid w:val="00315276"/>
    <w:rsid w:val="00315862"/>
    <w:rsid w:val="00315D86"/>
    <w:rsid w:val="00317B77"/>
    <w:rsid w:val="00321A04"/>
    <w:rsid w:val="00322288"/>
    <w:rsid w:val="003226E3"/>
    <w:rsid w:val="00323183"/>
    <w:rsid w:val="003234E8"/>
    <w:rsid w:val="00323861"/>
    <w:rsid w:val="00323FC9"/>
    <w:rsid w:val="00324953"/>
    <w:rsid w:val="003250CD"/>
    <w:rsid w:val="00325DF3"/>
    <w:rsid w:val="00327329"/>
    <w:rsid w:val="00327561"/>
    <w:rsid w:val="00327C7C"/>
    <w:rsid w:val="00327E80"/>
    <w:rsid w:val="0033003F"/>
    <w:rsid w:val="003305EA"/>
    <w:rsid w:val="003310DB"/>
    <w:rsid w:val="00331C3C"/>
    <w:rsid w:val="00332341"/>
    <w:rsid w:val="00332454"/>
    <w:rsid w:val="00332FD8"/>
    <w:rsid w:val="00333C3E"/>
    <w:rsid w:val="00333DF7"/>
    <w:rsid w:val="00334B35"/>
    <w:rsid w:val="00334B81"/>
    <w:rsid w:val="00335ADD"/>
    <w:rsid w:val="00335BA0"/>
    <w:rsid w:val="003375DD"/>
    <w:rsid w:val="003405CD"/>
    <w:rsid w:val="00340646"/>
    <w:rsid w:val="00341502"/>
    <w:rsid w:val="003418E5"/>
    <w:rsid w:val="00341C1C"/>
    <w:rsid w:val="0034270A"/>
    <w:rsid w:val="00343D6B"/>
    <w:rsid w:val="00343F83"/>
    <w:rsid w:val="00344226"/>
    <w:rsid w:val="00344325"/>
    <w:rsid w:val="00344999"/>
    <w:rsid w:val="00344A40"/>
    <w:rsid w:val="003457C2"/>
    <w:rsid w:val="0034581C"/>
    <w:rsid w:val="00345A06"/>
    <w:rsid w:val="00346097"/>
    <w:rsid w:val="003478A6"/>
    <w:rsid w:val="0035038D"/>
    <w:rsid w:val="0035047A"/>
    <w:rsid w:val="003505B4"/>
    <w:rsid w:val="0035086B"/>
    <w:rsid w:val="00350D03"/>
    <w:rsid w:val="003524FB"/>
    <w:rsid w:val="00353021"/>
    <w:rsid w:val="003536F2"/>
    <w:rsid w:val="00354771"/>
    <w:rsid w:val="00354BD9"/>
    <w:rsid w:val="00355D31"/>
    <w:rsid w:val="00356316"/>
    <w:rsid w:val="00356695"/>
    <w:rsid w:val="00357366"/>
    <w:rsid w:val="00357859"/>
    <w:rsid w:val="00357A49"/>
    <w:rsid w:val="003625B5"/>
    <w:rsid w:val="00362A68"/>
    <w:rsid w:val="00362C7F"/>
    <w:rsid w:val="003650F2"/>
    <w:rsid w:val="003663DA"/>
    <w:rsid w:val="003667BE"/>
    <w:rsid w:val="003670A6"/>
    <w:rsid w:val="003677CE"/>
    <w:rsid w:val="00367DCF"/>
    <w:rsid w:val="00370973"/>
    <w:rsid w:val="00370D15"/>
    <w:rsid w:val="003712FA"/>
    <w:rsid w:val="00371AAD"/>
    <w:rsid w:val="00373339"/>
    <w:rsid w:val="00374760"/>
    <w:rsid w:val="003762B2"/>
    <w:rsid w:val="00376831"/>
    <w:rsid w:val="003779BA"/>
    <w:rsid w:val="003802E4"/>
    <w:rsid w:val="0038053D"/>
    <w:rsid w:val="003805FA"/>
    <w:rsid w:val="00381555"/>
    <w:rsid w:val="0038223E"/>
    <w:rsid w:val="00382664"/>
    <w:rsid w:val="0038287C"/>
    <w:rsid w:val="00382C50"/>
    <w:rsid w:val="00382F2B"/>
    <w:rsid w:val="00383EF7"/>
    <w:rsid w:val="00384135"/>
    <w:rsid w:val="003842BC"/>
    <w:rsid w:val="003844A1"/>
    <w:rsid w:val="00384522"/>
    <w:rsid w:val="003854A2"/>
    <w:rsid w:val="00387985"/>
    <w:rsid w:val="003905E0"/>
    <w:rsid w:val="00390A80"/>
    <w:rsid w:val="00391101"/>
    <w:rsid w:val="003912D6"/>
    <w:rsid w:val="0039399D"/>
    <w:rsid w:val="0039412A"/>
    <w:rsid w:val="0039439C"/>
    <w:rsid w:val="0039495E"/>
    <w:rsid w:val="00394A4D"/>
    <w:rsid w:val="00395126"/>
    <w:rsid w:val="00395992"/>
    <w:rsid w:val="0039783A"/>
    <w:rsid w:val="00397A2D"/>
    <w:rsid w:val="003A0D1A"/>
    <w:rsid w:val="003A11BD"/>
    <w:rsid w:val="003A1919"/>
    <w:rsid w:val="003A27D1"/>
    <w:rsid w:val="003A2E54"/>
    <w:rsid w:val="003A40D7"/>
    <w:rsid w:val="003A4F38"/>
    <w:rsid w:val="003A5F04"/>
    <w:rsid w:val="003A6409"/>
    <w:rsid w:val="003B02C9"/>
    <w:rsid w:val="003B02ED"/>
    <w:rsid w:val="003B30DE"/>
    <w:rsid w:val="003B4B83"/>
    <w:rsid w:val="003B75E6"/>
    <w:rsid w:val="003C058A"/>
    <w:rsid w:val="003C06E3"/>
    <w:rsid w:val="003C0804"/>
    <w:rsid w:val="003C38BA"/>
    <w:rsid w:val="003C3963"/>
    <w:rsid w:val="003C47D0"/>
    <w:rsid w:val="003C50A1"/>
    <w:rsid w:val="003C5387"/>
    <w:rsid w:val="003C6053"/>
    <w:rsid w:val="003C607D"/>
    <w:rsid w:val="003C6D2D"/>
    <w:rsid w:val="003C6E42"/>
    <w:rsid w:val="003C71BD"/>
    <w:rsid w:val="003C73A6"/>
    <w:rsid w:val="003C74B1"/>
    <w:rsid w:val="003C79F1"/>
    <w:rsid w:val="003D0602"/>
    <w:rsid w:val="003D0BF9"/>
    <w:rsid w:val="003D26C6"/>
    <w:rsid w:val="003D2CCD"/>
    <w:rsid w:val="003D3033"/>
    <w:rsid w:val="003D303B"/>
    <w:rsid w:val="003D329D"/>
    <w:rsid w:val="003D37DD"/>
    <w:rsid w:val="003D39F7"/>
    <w:rsid w:val="003D3BFC"/>
    <w:rsid w:val="003D52FF"/>
    <w:rsid w:val="003D5D11"/>
    <w:rsid w:val="003D67D1"/>
    <w:rsid w:val="003D78AB"/>
    <w:rsid w:val="003D7C4A"/>
    <w:rsid w:val="003E053E"/>
    <w:rsid w:val="003E0825"/>
    <w:rsid w:val="003E0858"/>
    <w:rsid w:val="003E1832"/>
    <w:rsid w:val="003E1EF0"/>
    <w:rsid w:val="003E2308"/>
    <w:rsid w:val="003E2CD9"/>
    <w:rsid w:val="003E320D"/>
    <w:rsid w:val="003E3E08"/>
    <w:rsid w:val="003E4044"/>
    <w:rsid w:val="003E46A2"/>
    <w:rsid w:val="003E46D5"/>
    <w:rsid w:val="003E4D37"/>
    <w:rsid w:val="003E6499"/>
    <w:rsid w:val="003E6F11"/>
    <w:rsid w:val="003E76C4"/>
    <w:rsid w:val="003F03DE"/>
    <w:rsid w:val="003F1584"/>
    <w:rsid w:val="003F2414"/>
    <w:rsid w:val="003F2ECB"/>
    <w:rsid w:val="003F4432"/>
    <w:rsid w:val="003F4502"/>
    <w:rsid w:val="003F4893"/>
    <w:rsid w:val="003F672B"/>
    <w:rsid w:val="003F7459"/>
    <w:rsid w:val="003F79A1"/>
    <w:rsid w:val="003F7BB6"/>
    <w:rsid w:val="00400196"/>
    <w:rsid w:val="0040046B"/>
    <w:rsid w:val="0040077F"/>
    <w:rsid w:val="00400D28"/>
    <w:rsid w:val="00401E15"/>
    <w:rsid w:val="00403C7E"/>
    <w:rsid w:val="004049AC"/>
    <w:rsid w:val="0040617A"/>
    <w:rsid w:val="00406270"/>
    <w:rsid w:val="00407130"/>
    <w:rsid w:val="004117AA"/>
    <w:rsid w:val="0041197A"/>
    <w:rsid w:val="00411DB7"/>
    <w:rsid w:val="00412021"/>
    <w:rsid w:val="004127B8"/>
    <w:rsid w:val="0041402F"/>
    <w:rsid w:val="004140FD"/>
    <w:rsid w:val="00414D3B"/>
    <w:rsid w:val="00415197"/>
    <w:rsid w:val="00416916"/>
    <w:rsid w:val="00416FBB"/>
    <w:rsid w:val="00420BCD"/>
    <w:rsid w:val="00420D7B"/>
    <w:rsid w:val="004220A0"/>
    <w:rsid w:val="0042250A"/>
    <w:rsid w:val="0042252A"/>
    <w:rsid w:val="00423088"/>
    <w:rsid w:val="00424640"/>
    <w:rsid w:val="00424E14"/>
    <w:rsid w:val="00424E5D"/>
    <w:rsid w:val="00424FC6"/>
    <w:rsid w:val="0042566B"/>
    <w:rsid w:val="00426CBF"/>
    <w:rsid w:val="004271CA"/>
    <w:rsid w:val="004272D9"/>
    <w:rsid w:val="0043243B"/>
    <w:rsid w:val="0043353F"/>
    <w:rsid w:val="004343A7"/>
    <w:rsid w:val="00435151"/>
    <w:rsid w:val="004354D2"/>
    <w:rsid w:val="00436D6E"/>
    <w:rsid w:val="00437299"/>
    <w:rsid w:val="0044001D"/>
    <w:rsid w:val="00440950"/>
    <w:rsid w:val="00442DEF"/>
    <w:rsid w:val="00443E80"/>
    <w:rsid w:val="00444008"/>
    <w:rsid w:val="004447A5"/>
    <w:rsid w:val="004448B6"/>
    <w:rsid w:val="0044564D"/>
    <w:rsid w:val="00446075"/>
    <w:rsid w:val="004468D9"/>
    <w:rsid w:val="00446D6E"/>
    <w:rsid w:val="004473A5"/>
    <w:rsid w:val="004474C0"/>
    <w:rsid w:val="00447E48"/>
    <w:rsid w:val="00447F10"/>
    <w:rsid w:val="00451304"/>
    <w:rsid w:val="00452510"/>
    <w:rsid w:val="00452C70"/>
    <w:rsid w:val="0045338F"/>
    <w:rsid w:val="0045432A"/>
    <w:rsid w:val="00455177"/>
    <w:rsid w:val="004558F0"/>
    <w:rsid w:val="00455F09"/>
    <w:rsid w:val="0045722A"/>
    <w:rsid w:val="00457F65"/>
    <w:rsid w:val="00460A48"/>
    <w:rsid w:val="00460B68"/>
    <w:rsid w:val="00460D2E"/>
    <w:rsid w:val="00460EE8"/>
    <w:rsid w:val="004613CC"/>
    <w:rsid w:val="0046152C"/>
    <w:rsid w:val="00461533"/>
    <w:rsid w:val="00462106"/>
    <w:rsid w:val="004632EA"/>
    <w:rsid w:val="00464A55"/>
    <w:rsid w:val="00467264"/>
    <w:rsid w:val="004672D0"/>
    <w:rsid w:val="004672DD"/>
    <w:rsid w:val="00467952"/>
    <w:rsid w:val="00470710"/>
    <w:rsid w:val="00470D76"/>
    <w:rsid w:val="004714F2"/>
    <w:rsid w:val="004715F3"/>
    <w:rsid w:val="00472462"/>
    <w:rsid w:val="00472B8D"/>
    <w:rsid w:val="00472C70"/>
    <w:rsid w:val="004733D4"/>
    <w:rsid w:val="00473C91"/>
    <w:rsid w:val="00473E30"/>
    <w:rsid w:val="00473FBE"/>
    <w:rsid w:val="00474F46"/>
    <w:rsid w:val="00475CB2"/>
    <w:rsid w:val="0047688F"/>
    <w:rsid w:val="00476910"/>
    <w:rsid w:val="00476BC6"/>
    <w:rsid w:val="00477061"/>
    <w:rsid w:val="004770C0"/>
    <w:rsid w:val="00477763"/>
    <w:rsid w:val="00477C58"/>
    <w:rsid w:val="00477DED"/>
    <w:rsid w:val="00480698"/>
    <w:rsid w:val="004812E8"/>
    <w:rsid w:val="00481773"/>
    <w:rsid w:val="0048183F"/>
    <w:rsid w:val="00483C84"/>
    <w:rsid w:val="00484C6E"/>
    <w:rsid w:val="004864A1"/>
    <w:rsid w:val="00487308"/>
    <w:rsid w:val="004878AE"/>
    <w:rsid w:val="00490FED"/>
    <w:rsid w:val="00492761"/>
    <w:rsid w:val="004927FC"/>
    <w:rsid w:val="00494331"/>
    <w:rsid w:val="00496CFE"/>
    <w:rsid w:val="00497EDE"/>
    <w:rsid w:val="004A1B53"/>
    <w:rsid w:val="004A22B1"/>
    <w:rsid w:val="004A3DF7"/>
    <w:rsid w:val="004A4010"/>
    <w:rsid w:val="004A4122"/>
    <w:rsid w:val="004A4E0B"/>
    <w:rsid w:val="004A5375"/>
    <w:rsid w:val="004A6651"/>
    <w:rsid w:val="004A6B8E"/>
    <w:rsid w:val="004B1D04"/>
    <w:rsid w:val="004B2983"/>
    <w:rsid w:val="004B32E1"/>
    <w:rsid w:val="004B3ED6"/>
    <w:rsid w:val="004B3EF5"/>
    <w:rsid w:val="004B6F58"/>
    <w:rsid w:val="004B7DB9"/>
    <w:rsid w:val="004C002B"/>
    <w:rsid w:val="004C32AF"/>
    <w:rsid w:val="004C3B1A"/>
    <w:rsid w:val="004C497A"/>
    <w:rsid w:val="004C4EB0"/>
    <w:rsid w:val="004C5932"/>
    <w:rsid w:val="004C5E03"/>
    <w:rsid w:val="004C5F5B"/>
    <w:rsid w:val="004C7187"/>
    <w:rsid w:val="004C791E"/>
    <w:rsid w:val="004C7A0F"/>
    <w:rsid w:val="004C7F61"/>
    <w:rsid w:val="004D2704"/>
    <w:rsid w:val="004D2B92"/>
    <w:rsid w:val="004D2CDA"/>
    <w:rsid w:val="004D3569"/>
    <w:rsid w:val="004D3781"/>
    <w:rsid w:val="004D3B79"/>
    <w:rsid w:val="004D4CF6"/>
    <w:rsid w:val="004D6082"/>
    <w:rsid w:val="004D676E"/>
    <w:rsid w:val="004D6F00"/>
    <w:rsid w:val="004D7649"/>
    <w:rsid w:val="004D7B84"/>
    <w:rsid w:val="004E079C"/>
    <w:rsid w:val="004E0C6C"/>
    <w:rsid w:val="004E24FD"/>
    <w:rsid w:val="004E275F"/>
    <w:rsid w:val="004E2A46"/>
    <w:rsid w:val="004E30D4"/>
    <w:rsid w:val="004E345D"/>
    <w:rsid w:val="004E3B82"/>
    <w:rsid w:val="004E4D9D"/>
    <w:rsid w:val="004E639D"/>
    <w:rsid w:val="004E7015"/>
    <w:rsid w:val="004E75D3"/>
    <w:rsid w:val="004E767E"/>
    <w:rsid w:val="004E780E"/>
    <w:rsid w:val="004E7CAF"/>
    <w:rsid w:val="004F01F3"/>
    <w:rsid w:val="004F0D38"/>
    <w:rsid w:val="004F1FBA"/>
    <w:rsid w:val="004F2E51"/>
    <w:rsid w:val="004F4C86"/>
    <w:rsid w:val="004F615F"/>
    <w:rsid w:val="004F63B0"/>
    <w:rsid w:val="004F6F07"/>
    <w:rsid w:val="004F754F"/>
    <w:rsid w:val="004F7993"/>
    <w:rsid w:val="00500F29"/>
    <w:rsid w:val="00501EBE"/>
    <w:rsid w:val="005029E2"/>
    <w:rsid w:val="00502C68"/>
    <w:rsid w:val="0050452C"/>
    <w:rsid w:val="0050476D"/>
    <w:rsid w:val="00504EA6"/>
    <w:rsid w:val="00505809"/>
    <w:rsid w:val="00505A27"/>
    <w:rsid w:val="005075E1"/>
    <w:rsid w:val="005076F0"/>
    <w:rsid w:val="0051002A"/>
    <w:rsid w:val="0051148D"/>
    <w:rsid w:val="0051342D"/>
    <w:rsid w:val="00513F51"/>
    <w:rsid w:val="005146B1"/>
    <w:rsid w:val="00514A5D"/>
    <w:rsid w:val="00517717"/>
    <w:rsid w:val="005209DB"/>
    <w:rsid w:val="00520A0C"/>
    <w:rsid w:val="00521070"/>
    <w:rsid w:val="00523A5E"/>
    <w:rsid w:val="00526AFC"/>
    <w:rsid w:val="0052709D"/>
    <w:rsid w:val="00530C47"/>
    <w:rsid w:val="005311E4"/>
    <w:rsid w:val="00532015"/>
    <w:rsid w:val="0053201C"/>
    <w:rsid w:val="00532F4A"/>
    <w:rsid w:val="005344A4"/>
    <w:rsid w:val="005372F3"/>
    <w:rsid w:val="0054073F"/>
    <w:rsid w:val="00540B6B"/>
    <w:rsid w:val="00541773"/>
    <w:rsid w:val="00541C18"/>
    <w:rsid w:val="00542B65"/>
    <w:rsid w:val="00543A52"/>
    <w:rsid w:val="00544D39"/>
    <w:rsid w:val="005454BD"/>
    <w:rsid w:val="00545C6F"/>
    <w:rsid w:val="0054637B"/>
    <w:rsid w:val="005501D3"/>
    <w:rsid w:val="0055044B"/>
    <w:rsid w:val="00551567"/>
    <w:rsid w:val="00551B09"/>
    <w:rsid w:val="005520F8"/>
    <w:rsid w:val="00552720"/>
    <w:rsid w:val="00552E91"/>
    <w:rsid w:val="00553720"/>
    <w:rsid w:val="00553BFE"/>
    <w:rsid w:val="005540F0"/>
    <w:rsid w:val="00555880"/>
    <w:rsid w:val="00555A9F"/>
    <w:rsid w:val="00556285"/>
    <w:rsid w:val="005567EB"/>
    <w:rsid w:val="005572AE"/>
    <w:rsid w:val="005574C5"/>
    <w:rsid w:val="00557F98"/>
    <w:rsid w:val="0056001C"/>
    <w:rsid w:val="005603AE"/>
    <w:rsid w:val="00560B0F"/>
    <w:rsid w:val="00560B64"/>
    <w:rsid w:val="005630B3"/>
    <w:rsid w:val="0056373F"/>
    <w:rsid w:val="00563E35"/>
    <w:rsid w:val="005647CA"/>
    <w:rsid w:val="005648E7"/>
    <w:rsid w:val="00564E25"/>
    <w:rsid w:val="00564E9B"/>
    <w:rsid w:val="0056537E"/>
    <w:rsid w:val="005653B1"/>
    <w:rsid w:val="0056565F"/>
    <w:rsid w:val="00565C88"/>
    <w:rsid w:val="0056650B"/>
    <w:rsid w:val="0056681D"/>
    <w:rsid w:val="00570BF8"/>
    <w:rsid w:val="00570D27"/>
    <w:rsid w:val="005711AB"/>
    <w:rsid w:val="00572774"/>
    <w:rsid w:val="00572F53"/>
    <w:rsid w:val="005735E2"/>
    <w:rsid w:val="00573A08"/>
    <w:rsid w:val="00573E12"/>
    <w:rsid w:val="005743F1"/>
    <w:rsid w:val="00574567"/>
    <w:rsid w:val="005752F9"/>
    <w:rsid w:val="00575509"/>
    <w:rsid w:val="00575625"/>
    <w:rsid w:val="00575653"/>
    <w:rsid w:val="00575945"/>
    <w:rsid w:val="00576225"/>
    <w:rsid w:val="005768C1"/>
    <w:rsid w:val="00581271"/>
    <w:rsid w:val="0058179F"/>
    <w:rsid w:val="00582CA3"/>
    <w:rsid w:val="00583292"/>
    <w:rsid w:val="005834BE"/>
    <w:rsid w:val="00584336"/>
    <w:rsid w:val="00587A3E"/>
    <w:rsid w:val="005906EB"/>
    <w:rsid w:val="0059163A"/>
    <w:rsid w:val="00593201"/>
    <w:rsid w:val="005935B6"/>
    <w:rsid w:val="005946C3"/>
    <w:rsid w:val="00594CD2"/>
    <w:rsid w:val="005953F6"/>
    <w:rsid w:val="00595C9E"/>
    <w:rsid w:val="0059698A"/>
    <w:rsid w:val="00596B4F"/>
    <w:rsid w:val="00597071"/>
    <w:rsid w:val="0059782F"/>
    <w:rsid w:val="005A056A"/>
    <w:rsid w:val="005A16C5"/>
    <w:rsid w:val="005A19F0"/>
    <w:rsid w:val="005A3A7D"/>
    <w:rsid w:val="005A434A"/>
    <w:rsid w:val="005A44B2"/>
    <w:rsid w:val="005A4DA0"/>
    <w:rsid w:val="005A5A00"/>
    <w:rsid w:val="005A68B3"/>
    <w:rsid w:val="005A6DCB"/>
    <w:rsid w:val="005A7AE3"/>
    <w:rsid w:val="005B089A"/>
    <w:rsid w:val="005B0CE9"/>
    <w:rsid w:val="005B0F28"/>
    <w:rsid w:val="005B143B"/>
    <w:rsid w:val="005B17E5"/>
    <w:rsid w:val="005B2527"/>
    <w:rsid w:val="005B270D"/>
    <w:rsid w:val="005B2BCE"/>
    <w:rsid w:val="005B2F09"/>
    <w:rsid w:val="005B40E7"/>
    <w:rsid w:val="005B4399"/>
    <w:rsid w:val="005B5771"/>
    <w:rsid w:val="005B5D81"/>
    <w:rsid w:val="005B6806"/>
    <w:rsid w:val="005B6B5C"/>
    <w:rsid w:val="005C0043"/>
    <w:rsid w:val="005C03DA"/>
    <w:rsid w:val="005C0D54"/>
    <w:rsid w:val="005C17CD"/>
    <w:rsid w:val="005C1F6C"/>
    <w:rsid w:val="005C37F3"/>
    <w:rsid w:val="005C41E4"/>
    <w:rsid w:val="005C46EF"/>
    <w:rsid w:val="005C6B27"/>
    <w:rsid w:val="005C6E28"/>
    <w:rsid w:val="005C73F9"/>
    <w:rsid w:val="005C7EE7"/>
    <w:rsid w:val="005D0116"/>
    <w:rsid w:val="005D18FE"/>
    <w:rsid w:val="005D199F"/>
    <w:rsid w:val="005D1CA5"/>
    <w:rsid w:val="005D2FFD"/>
    <w:rsid w:val="005D3504"/>
    <w:rsid w:val="005D3DDB"/>
    <w:rsid w:val="005D5594"/>
    <w:rsid w:val="005D577E"/>
    <w:rsid w:val="005D7F9C"/>
    <w:rsid w:val="005E0C1B"/>
    <w:rsid w:val="005E1512"/>
    <w:rsid w:val="005E16A2"/>
    <w:rsid w:val="005E1849"/>
    <w:rsid w:val="005E2248"/>
    <w:rsid w:val="005E23BB"/>
    <w:rsid w:val="005E2903"/>
    <w:rsid w:val="005E39D8"/>
    <w:rsid w:val="005E3BAB"/>
    <w:rsid w:val="005E4300"/>
    <w:rsid w:val="005E4564"/>
    <w:rsid w:val="005E56D6"/>
    <w:rsid w:val="005E5929"/>
    <w:rsid w:val="005E6554"/>
    <w:rsid w:val="005E670A"/>
    <w:rsid w:val="005E6CDA"/>
    <w:rsid w:val="005E7BA6"/>
    <w:rsid w:val="005E7C4B"/>
    <w:rsid w:val="005E7D5B"/>
    <w:rsid w:val="005E7ECF"/>
    <w:rsid w:val="005F09C8"/>
    <w:rsid w:val="005F0AF5"/>
    <w:rsid w:val="005F16F1"/>
    <w:rsid w:val="005F28DC"/>
    <w:rsid w:val="005F2CC2"/>
    <w:rsid w:val="005F3484"/>
    <w:rsid w:val="005F4D1C"/>
    <w:rsid w:val="005F4FA5"/>
    <w:rsid w:val="005F545D"/>
    <w:rsid w:val="005F55BD"/>
    <w:rsid w:val="005F5758"/>
    <w:rsid w:val="005F6FA7"/>
    <w:rsid w:val="006010E7"/>
    <w:rsid w:val="0060136C"/>
    <w:rsid w:val="00602CBD"/>
    <w:rsid w:val="00602EAC"/>
    <w:rsid w:val="00602EF4"/>
    <w:rsid w:val="0060321F"/>
    <w:rsid w:val="0060343F"/>
    <w:rsid w:val="00604094"/>
    <w:rsid w:val="006040EE"/>
    <w:rsid w:val="00605028"/>
    <w:rsid w:val="00606A27"/>
    <w:rsid w:val="00606D21"/>
    <w:rsid w:val="00610A34"/>
    <w:rsid w:val="00610F61"/>
    <w:rsid w:val="006115F5"/>
    <w:rsid w:val="00611BA9"/>
    <w:rsid w:val="0061281F"/>
    <w:rsid w:val="006134F0"/>
    <w:rsid w:val="006134F2"/>
    <w:rsid w:val="00613B8F"/>
    <w:rsid w:val="00613F7A"/>
    <w:rsid w:val="0061400E"/>
    <w:rsid w:val="00614C37"/>
    <w:rsid w:val="006168F3"/>
    <w:rsid w:val="00616C8F"/>
    <w:rsid w:val="00617B6E"/>
    <w:rsid w:val="00620654"/>
    <w:rsid w:val="00620B3D"/>
    <w:rsid w:val="00621386"/>
    <w:rsid w:val="00622C32"/>
    <w:rsid w:val="00623E66"/>
    <w:rsid w:val="00626103"/>
    <w:rsid w:val="00626DEF"/>
    <w:rsid w:val="00627DCA"/>
    <w:rsid w:val="0063068C"/>
    <w:rsid w:val="00630842"/>
    <w:rsid w:val="0063193F"/>
    <w:rsid w:val="00632F17"/>
    <w:rsid w:val="00634FA7"/>
    <w:rsid w:val="0063575D"/>
    <w:rsid w:val="00635A56"/>
    <w:rsid w:val="006367D6"/>
    <w:rsid w:val="00636B3C"/>
    <w:rsid w:val="00637303"/>
    <w:rsid w:val="006419B6"/>
    <w:rsid w:val="00641D48"/>
    <w:rsid w:val="00642229"/>
    <w:rsid w:val="0064237D"/>
    <w:rsid w:val="006435CB"/>
    <w:rsid w:val="00643AB8"/>
    <w:rsid w:val="006444FC"/>
    <w:rsid w:val="00644BB7"/>
    <w:rsid w:val="00645B2A"/>
    <w:rsid w:val="00645C2C"/>
    <w:rsid w:val="00645E96"/>
    <w:rsid w:val="00645F3A"/>
    <w:rsid w:val="00646003"/>
    <w:rsid w:val="00646055"/>
    <w:rsid w:val="0064613C"/>
    <w:rsid w:val="00650C70"/>
    <w:rsid w:val="00651118"/>
    <w:rsid w:val="00651698"/>
    <w:rsid w:val="00651AD9"/>
    <w:rsid w:val="00654716"/>
    <w:rsid w:val="006604BD"/>
    <w:rsid w:val="00660BE8"/>
    <w:rsid w:val="00660CDD"/>
    <w:rsid w:val="00662654"/>
    <w:rsid w:val="0066478E"/>
    <w:rsid w:val="00664D28"/>
    <w:rsid w:val="00665AA9"/>
    <w:rsid w:val="006667CF"/>
    <w:rsid w:val="006670AC"/>
    <w:rsid w:val="006674E6"/>
    <w:rsid w:val="0066797D"/>
    <w:rsid w:val="00667C7A"/>
    <w:rsid w:val="0067058E"/>
    <w:rsid w:val="00670929"/>
    <w:rsid w:val="00670C6F"/>
    <w:rsid w:val="0067195B"/>
    <w:rsid w:val="0067250A"/>
    <w:rsid w:val="00672A52"/>
    <w:rsid w:val="0067342D"/>
    <w:rsid w:val="00673824"/>
    <w:rsid w:val="00674989"/>
    <w:rsid w:val="00675846"/>
    <w:rsid w:val="0067675B"/>
    <w:rsid w:val="00676E92"/>
    <w:rsid w:val="0068019B"/>
    <w:rsid w:val="006804D6"/>
    <w:rsid w:val="006804FF"/>
    <w:rsid w:val="0068201F"/>
    <w:rsid w:val="00682220"/>
    <w:rsid w:val="006824D1"/>
    <w:rsid w:val="00682ADC"/>
    <w:rsid w:val="00683E19"/>
    <w:rsid w:val="00685882"/>
    <w:rsid w:val="006868AA"/>
    <w:rsid w:val="00687945"/>
    <w:rsid w:val="00690E1C"/>
    <w:rsid w:val="006911C2"/>
    <w:rsid w:val="0069166A"/>
    <w:rsid w:val="00691EA8"/>
    <w:rsid w:val="00692B46"/>
    <w:rsid w:val="00693210"/>
    <w:rsid w:val="00694340"/>
    <w:rsid w:val="006943C0"/>
    <w:rsid w:val="006944EA"/>
    <w:rsid w:val="00695D96"/>
    <w:rsid w:val="00697B2C"/>
    <w:rsid w:val="006A0894"/>
    <w:rsid w:val="006A1708"/>
    <w:rsid w:val="006A194E"/>
    <w:rsid w:val="006A2548"/>
    <w:rsid w:val="006A283E"/>
    <w:rsid w:val="006A2888"/>
    <w:rsid w:val="006A2FAC"/>
    <w:rsid w:val="006A38DF"/>
    <w:rsid w:val="006A397B"/>
    <w:rsid w:val="006A5567"/>
    <w:rsid w:val="006A6157"/>
    <w:rsid w:val="006A7A50"/>
    <w:rsid w:val="006A7B41"/>
    <w:rsid w:val="006B0BE7"/>
    <w:rsid w:val="006B16AC"/>
    <w:rsid w:val="006B1CE7"/>
    <w:rsid w:val="006B1F4D"/>
    <w:rsid w:val="006B2957"/>
    <w:rsid w:val="006B37F3"/>
    <w:rsid w:val="006B4227"/>
    <w:rsid w:val="006B4660"/>
    <w:rsid w:val="006B5625"/>
    <w:rsid w:val="006B6EB9"/>
    <w:rsid w:val="006C0D39"/>
    <w:rsid w:val="006C1755"/>
    <w:rsid w:val="006C35E1"/>
    <w:rsid w:val="006C369F"/>
    <w:rsid w:val="006C3A37"/>
    <w:rsid w:val="006C4B8A"/>
    <w:rsid w:val="006C572D"/>
    <w:rsid w:val="006C5D2C"/>
    <w:rsid w:val="006C636F"/>
    <w:rsid w:val="006C64AC"/>
    <w:rsid w:val="006C6753"/>
    <w:rsid w:val="006C6B2B"/>
    <w:rsid w:val="006D0175"/>
    <w:rsid w:val="006D051D"/>
    <w:rsid w:val="006D0E24"/>
    <w:rsid w:val="006D1E83"/>
    <w:rsid w:val="006D20D9"/>
    <w:rsid w:val="006D2F2C"/>
    <w:rsid w:val="006D53FE"/>
    <w:rsid w:val="006D6CA8"/>
    <w:rsid w:val="006D796B"/>
    <w:rsid w:val="006E06B0"/>
    <w:rsid w:val="006E07CE"/>
    <w:rsid w:val="006E1C7C"/>
    <w:rsid w:val="006E1FC7"/>
    <w:rsid w:val="006E28E9"/>
    <w:rsid w:val="006E3DC1"/>
    <w:rsid w:val="006E3F73"/>
    <w:rsid w:val="006E3FE5"/>
    <w:rsid w:val="006E4258"/>
    <w:rsid w:val="006E4980"/>
    <w:rsid w:val="006E4BDF"/>
    <w:rsid w:val="006E50A3"/>
    <w:rsid w:val="006E63C3"/>
    <w:rsid w:val="006E7464"/>
    <w:rsid w:val="006E74B1"/>
    <w:rsid w:val="006F02F9"/>
    <w:rsid w:val="006F04D9"/>
    <w:rsid w:val="006F0745"/>
    <w:rsid w:val="006F1E95"/>
    <w:rsid w:val="006F1EDC"/>
    <w:rsid w:val="006F3E5E"/>
    <w:rsid w:val="006F47AB"/>
    <w:rsid w:val="006F4D56"/>
    <w:rsid w:val="006F4FFD"/>
    <w:rsid w:val="006F52DA"/>
    <w:rsid w:val="006F5F0F"/>
    <w:rsid w:val="007010B9"/>
    <w:rsid w:val="0070235D"/>
    <w:rsid w:val="00703916"/>
    <w:rsid w:val="00704284"/>
    <w:rsid w:val="007045FA"/>
    <w:rsid w:val="00705E49"/>
    <w:rsid w:val="007072A2"/>
    <w:rsid w:val="0070769F"/>
    <w:rsid w:val="0070775E"/>
    <w:rsid w:val="00710458"/>
    <w:rsid w:val="00711FA6"/>
    <w:rsid w:val="00712BF6"/>
    <w:rsid w:val="0071519F"/>
    <w:rsid w:val="007152BC"/>
    <w:rsid w:val="0071555D"/>
    <w:rsid w:val="00715E82"/>
    <w:rsid w:val="00717109"/>
    <w:rsid w:val="007205CB"/>
    <w:rsid w:val="00720900"/>
    <w:rsid w:val="00720A54"/>
    <w:rsid w:val="007212B6"/>
    <w:rsid w:val="007216C7"/>
    <w:rsid w:val="00721E6E"/>
    <w:rsid w:val="0072325D"/>
    <w:rsid w:val="0072392C"/>
    <w:rsid w:val="00725A60"/>
    <w:rsid w:val="00725F60"/>
    <w:rsid w:val="00726EA1"/>
    <w:rsid w:val="00727039"/>
    <w:rsid w:val="00731450"/>
    <w:rsid w:val="007316CA"/>
    <w:rsid w:val="00732DF5"/>
    <w:rsid w:val="0073304A"/>
    <w:rsid w:val="00733861"/>
    <w:rsid w:val="00733918"/>
    <w:rsid w:val="00733C42"/>
    <w:rsid w:val="00734FC0"/>
    <w:rsid w:val="0073633C"/>
    <w:rsid w:val="0073669E"/>
    <w:rsid w:val="0073763A"/>
    <w:rsid w:val="0073774B"/>
    <w:rsid w:val="00737819"/>
    <w:rsid w:val="007408C2"/>
    <w:rsid w:val="0074131F"/>
    <w:rsid w:val="00743C4D"/>
    <w:rsid w:val="00744187"/>
    <w:rsid w:val="007443DE"/>
    <w:rsid w:val="00744C47"/>
    <w:rsid w:val="00744F34"/>
    <w:rsid w:val="007452BD"/>
    <w:rsid w:val="0074557B"/>
    <w:rsid w:val="007461D6"/>
    <w:rsid w:val="00747000"/>
    <w:rsid w:val="00747EB5"/>
    <w:rsid w:val="007502EB"/>
    <w:rsid w:val="00750F10"/>
    <w:rsid w:val="007530C0"/>
    <w:rsid w:val="007539A6"/>
    <w:rsid w:val="00753ECD"/>
    <w:rsid w:val="007556B8"/>
    <w:rsid w:val="007577ED"/>
    <w:rsid w:val="00757976"/>
    <w:rsid w:val="0076042C"/>
    <w:rsid w:val="00760957"/>
    <w:rsid w:val="007630CE"/>
    <w:rsid w:val="00764044"/>
    <w:rsid w:val="0076407F"/>
    <w:rsid w:val="0076419E"/>
    <w:rsid w:val="00765E86"/>
    <w:rsid w:val="00765EC5"/>
    <w:rsid w:val="00766E76"/>
    <w:rsid w:val="00767185"/>
    <w:rsid w:val="007671DF"/>
    <w:rsid w:val="00771B86"/>
    <w:rsid w:val="00772871"/>
    <w:rsid w:val="00773593"/>
    <w:rsid w:val="0077536E"/>
    <w:rsid w:val="007756A3"/>
    <w:rsid w:val="00775AFD"/>
    <w:rsid w:val="00775C89"/>
    <w:rsid w:val="00775CA5"/>
    <w:rsid w:val="007769BF"/>
    <w:rsid w:val="007779C9"/>
    <w:rsid w:val="007817E8"/>
    <w:rsid w:val="007818E7"/>
    <w:rsid w:val="007823FC"/>
    <w:rsid w:val="00783608"/>
    <w:rsid w:val="00783757"/>
    <w:rsid w:val="007845BB"/>
    <w:rsid w:val="00785E31"/>
    <w:rsid w:val="0078700D"/>
    <w:rsid w:val="0078797D"/>
    <w:rsid w:val="00790D93"/>
    <w:rsid w:val="00791122"/>
    <w:rsid w:val="0079117B"/>
    <w:rsid w:val="00791C14"/>
    <w:rsid w:val="0079227B"/>
    <w:rsid w:val="0079242A"/>
    <w:rsid w:val="00792596"/>
    <w:rsid w:val="00793357"/>
    <w:rsid w:val="00793B21"/>
    <w:rsid w:val="00793CCD"/>
    <w:rsid w:val="00794C24"/>
    <w:rsid w:val="00795912"/>
    <w:rsid w:val="0079729F"/>
    <w:rsid w:val="00797476"/>
    <w:rsid w:val="007A07A8"/>
    <w:rsid w:val="007A1162"/>
    <w:rsid w:val="007A197D"/>
    <w:rsid w:val="007A1FA7"/>
    <w:rsid w:val="007A26FB"/>
    <w:rsid w:val="007A43A9"/>
    <w:rsid w:val="007A458D"/>
    <w:rsid w:val="007A4CD4"/>
    <w:rsid w:val="007A59A0"/>
    <w:rsid w:val="007A601A"/>
    <w:rsid w:val="007A6102"/>
    <w:rsid w:val="007A6351"/>
    <w:rsid w:val="007A7996"/>
    <w:rsid w:val="007B0B88"/>
    <w:rsid w:val="007B26A3"/>
    <w:rsid w:val="007B2737"/>
    <w:rsid w:val="007B281F"/>
    <w:rsid w:val="007B5A88"/>
    <w:rsid w:val="007B5E07"/>
    <w:rsid w:val="007B65C7"/>
    <w:rsid w:val="007B65DE"/>
    <w:rsid w:val="007C186B"/>
    <w:rsid w:val="007C2C19"/>
    <w:rsid w:val="007C3593"/>
    <w:rsid w:val="007C3DF4"/>
    <w:rsid w:val="007C551D"/>
    <w:rsid w:val="007C5F61"/>
    <w:rsid w:val="007C6B8C"/>
    <w:rsid w:val="007D0B93"/>
    <w:rsid w:val="007D142E"/>
    <w:rsid w:val="007D1A8D"/>
    <w:rsid w:val="007D20C9"/>
    <w:rsid w:val="007D2959"/>
    <w:rsid w:val="007D2F0B"/>
    <w:rsid w:val="007D2FDC"/>
    <w:rsid w:val="007D2FE8"/>
    <w:rsid w:val="007D3DD4"/>
    <w:rsid w:val="007D44B6"/>
    <w:rsid w:val="007D4FB2"/>
    <w:rsid w:val="007D6EAD"/>
    <w:rsid w:val="007D7714"/>
    <w:rsid w:val="007E024A"/>
    <w:rsid w:val="007E1678"/>
    <w:rsid w:val="007E245A"/>
    <w:rsid w:val="007E321E"/>
    <w:rsid w:val="007E3894"/>
    <w:rsid w:val="007E4AA1"/>
    <w:rsid w:val="007E4B7E"/>
    <w:rsid w:val="007E516C"/>
    <w:rsid w:val="007E5CEE"/>
    <w:rsid w:val="007E6E61"/>
    <w:rsid w:val="007F18CD"/>
    <w:rsid w:val="007F25C7"/>
    <w:rsid w:val="007F42C2"/>
    <w:rsid w:val="007F45E2"/>
    <w:rsid w:val="007F52A6"/>
    <w:rsid w:val="007F5F08"/>
    <w:rsid w:val="007F6094"/>
    <w:rsid w:val="007F6789"/>
    <w:rsid w:val="007F7025"/>
    <w:rsid w:val="00800CA9"/>
    <w:rsid w:val="00800D7B"/>
    <w:rsid w:val="00804356"/>
    <w:rsid w:val="00805821"/>
    <w:rsid w:val="008069DC"/>
    <w:rsid w:val="00807B08"/>
    <w:rsid w:val="0081077F"/>
    <w:rsid w:val="008112AE"/>
    <w:rsid w:val="00811DC4"/>
    <w:rsid w:val="00813061"/>
    <w:rsid w:val="00813092"/>
    <w:rsid w:val="00815203"/>
    <w:rsid w:val="00815A3C"/>
    <w:rsid w:val="00815B4A"/>
    <w:rsid w:val="00815F2E"/>
    <w:rsid w:val="00816485"/>
    <w:rsid w:val="00816579"/>
    <w:rsid w:val="0081676D"/>
    <w:rsid w:val="00816806"/>
    <w:rsid w:val="008179CB"/>
    <w:rsid w:val="00820ABB"/>
    <w:rsid w:val="008213A2"/>
    <w:rsid w:val="00822282"/>
    <w:rsid w:val="00822FBF"/>
    <w:rsid w:val="00823914"/>
    <w:rsid w:val="00824FA7"/>
    <w:rsid w:val="00825A49"/>
    <w:rsid w:val="00825EAE"/>
    <w:rsid w:val="0082684A"/>
    <w:rsid w:val="00826C02"/>
    <w:rsid w:val="00831D13"/>
    <w:rsid w:val="00832A9B"/>
    <w:rsid w:val="00832EE1"/>
    <w:rsid w:val="00833557"/>
    <w:rsid w:val="00833906"/>
    <w:rsid w:val="00833DAB"/>
    <w:rsid w:val="00833EF1"/>
    <w:rsid w:val="00834FA6"/>
    <w:rsid w:val="0083723D"/>
    <w:rsid w:val="00837B81"/>
    <w:rsid w:val="00840393"/>
    <w:rsid w:val="008408B5"/>
    <w:rsid w:val="00841049"/>
    <w:rsid w:val="00841478"/>
    <w:rsid w:val="008415D5"/>
    <w:rsid w:val="00841C4A"/>
    <w:rsid w:val="00841F70"/>
    <w:rsid w:val="0084350A"/>
    <w:rsid w:val="008447C8"/>
    <w:rsid w:val="00844B8B"/>
    <w:rsid w:val="00845552"/>
    <w:rsid w:val="00845559"/>
    <w:rsid w:val="0084610A"/>
    <w:rsid w:val="00846C7A"/>
    <w:rsid w:val="00856F21"/>
    <w:rsid w:val="008603E2"/>
    <w:rsid w:val="0086157B"/>
    <w:rsid w:val="008621EB"/>
    <w:rsid w:val="00862B9C"/>
    <w:rsid w:val="00862D38"/>
    <w:rsid w:val="0086356F"/>
    <w:rsid w:val="00863900"/>
    <w:rsid w:val="00863D97"/>
    <w:rsid w:val="00863EB8"/>
    <w:rsid w:val="0086446C"/>
    <w:rsid w:val="008649B6"/>
    <w:rsid w:val="008667CA"/>
    <w:rsid w:val="0087037E"/>
    <w:rsid w:val="00870EB1"/>
    <w:rsid w:val="00871243"/>
    <w:rsid w:val="00872694"/>
    <w:rsid w:val="00872BFA"/>
    <w:rsid w:val="00873E69"/>
    <w:rsid w:val="0087470C"/>
    <w:rsid w:val="00874DEE"/>
    <w:rsid w:val="0087514F"/>
    <w:rsid w:val="008755F8"/>
    <w:rsid w:val="00875894"/>
    <w:rsid w:val="0087640B"/>
    <w:rsid w:val="00876776"/>
    <w:rsid w:val="008767E1"/>
    <w:rsid w:val="008772B1"/>
    <w:rsid w:val="0088053D"/>
    <w:rsid w:val="00882798"/>
    <w:rsid w:val="00882CE0"/>
    <w:rsid w:val="008835F0"/>
    <w:rsid w:val="008843D4"/>
    <w:rsid w:val="00885419"/>
    <w:rsid w:val="0088541D"/>
    <w:rsid w:val="00885DAD"/>
    <w:rsid w:val="00886640"/>
    <w:rsid w:val="00886714"/>
    <w:rsid w:val="00887036"/>
    <w:rsid w:val="00887254"/>
    <w:rsid w:val="00891B71"/>
    <w:rsid w:val="008927FC"/>
    <w:rsid w:val="00895A7C"/>
    <w:rsid w:val="00896344"/>
    <w:rsid w:val="00897685"/>
    <w:rsid w:val="008A09BB"/>
    <w:rsid w:val="008A1291"/>
    <w:rsid w:val="008A189C"/>
    <w:rsid w:val="008A1DBF"/>
    <w:rsid w:val="008A2069"/>
    <w:rsid w:val="008A21FD"/>
    <w:rsid w:val="008A3874"/>
    <w:rsid w:val="008A38CF"/>
    <w:rsid w:val="008A3B6C"/>
    <w:rsid w:val="008A418B"/>
    <w:rsid w:val="008A71D4"/>
    <w:rsid w:val="008A75EE"/>
    <w:rsid w:val="008B05E9"/>
    <w:rsid w:val="008B0FFF"/>
    <w:rsid w:val="008B12F7"/>
    <w:rsid w:val="008B266D"/>
    <w:rsid w:val="008B4944"/>
    <w:rsid w:val="008B5389"/>
    <w:rsid w:val="008B5576"/>
    <w:rsid w:val="008C107D"/>
    <w:rsid w:val="008C1735"/>
    <w:rsid w:val="008C2588"/>
    <w:rsid w:val="008C291E"/>
    <w:rsid w:val="008C2D7D"/>
    <w:rsid w:val="008C2F6A"/>
    <w:rsid w:val="008C4070"/>
    <w:rsid w:val="008C4E79"/>
    <w:rsid w:val="008C5715"/>
    <w:rsid w:val="008C5A1E"/>
    <w:rsid w:val="008C5A7D"/>
    <w:rsid w:val="008C6D4E"/>
    <w:rsid w:val="008C7A19"/>
    <w:rsid w:val="008C7B41"/>
    <w:rsid w:val="008D06E6"/>
    <w:rsid w:val="008D0F3C"/>
    <w:rsid w:val="008D2B5C"/>
    <w:rsid w:val="008D3102"/>
    <w:rsid w:val="008D321E"/>
    <w:rsid w:val="008D462F"/>
    <w:rsid w:val="008D6313"/>
    <w:rsid w:val="008D6528"/>
    <w:rsid w:val="008D6DAE"/>
    <w:rsid w:val="008D7ACC"/>
    <w:rsid w:val="008D7F37"/>
    <w:rsid w:val="008E0188"/>
    <w:rsid w:val="008E1F4D"/>
    <w:rsid w:val="008E20B8"/>
    <w:rsid w:val="008E24AE"/>
    <w:rsid w:val="008E2816"/>
    <w:rsid w:val="008E30B0"/>
    <w:rsid w:val="008E3744"/>
    <w:rsid w:val="008E3AA0"/>
    <w:rsid w:val="008E3D8F"/>
    <w:rsid w:val="008E44C4"/>
    <w:rsid w:val="008E5FB9"/>
    <w:rsid w:val="008E66B8"/>
    <w:rsid w:val="008E690B"/>
    <w:rsid w:val="008E794C"/>
    <w:rsid w:val="008F0040"/>
    <w:rsid w:val="008F1085"/>
    <w:rsid w:val="008F17A3"/>
    <w:rsid w:val="008F2A8B"/>
    <w:rsid w:val="008F3380"/>
    <w:rsid w:val="008F39E8"/>
    <w:rsid w:val="008F3BDA"/>
    <w:rsid w:val="008F3BFC"/>
    <w:rsid w:val="008F3D32"/>
    <w:rsid w:val="008F573B"/>
    <w:rsid w:val="008F647C"/>
    <w:rsid w:val="008F709E"/>
    <w:rsid w:val="008F7CFB"/>
    <w:rsid w:val="00900D2B"/>
    <w:rsid w:val="009026D0"/>
    <w:rsid w:val="00902FE5"/>
    <w:rsid w:val="00904083"/>
    <w:rsid w:val="00904276"/>
    <w:rsid w:val="00904C83"/>
    <w:rsid w:val="00905FB5"/>
    <w:rsid w:val="00907CA6"/>
    <w:rsid w:val="00907E1A"/>
    <w:rsid w:val="00910A81"/>
    <w:rsid w:val="00910E39"/>
    <w:rsid w:val="00912367"/>
    <w:rsid w:val="00912AEB"/>
    <w:rsid w:val="00912B29"/>
    <w:rsid w:val="00912F1F"/>
    <w:rsid w:val="00912F66"/>
    <w:rsid w:val="00913CF5"/>
    <w:rsid w:val="00913DA0"/>
    <w:rsid w:val="00914385"/>
    <w:rsid w:val="009149CE"/>
    <w:rsid w:val="00915953"/>
    <w:rsid w:val="00915EAF"/>
    <w:rsid w:val="00917ED8"/>
    <w:rsid w:val="00920B86"/>
    <w:rsid w:val="0092116A"/>
    <w:rsid w:val="00923382"/>
    <w:rsid w:val="009238D7"/>
    <w:rsid w:val="00923948"/>
    <w:rsid w:val="00924273"/>
    <w:rsid w:val="009245CE"/>
    <w:rsid w:val="00926299"/>
    <w:rsid w:val="0092689E"/>
    <w:rsid w:val="00926E1B"/>
    <w:rsid w:val="00930188"/>
    <w:rsid w:val="00930DD6"/>
    <w:rsid w:val="0093232F"/>
    <w:rsid w:val="00932B15"/>
    <w:rsid w:val="0093369B"/>
    <w:rsid w:val="00933A77"/>
    <w:rsid w:val="00933B64"/>
    <w:rsid w:val="00934370"/>
    <w:rsid w:val="009347B6"/>
    <w:rsid w:val="00934BE0"/>
    <w:rsid w:val="0093518A"/>
    <w:rsid w:val="00935C02"/>
    <w:rsid w:val="009369F6"/>
    <w:rsid w:val="0094013F"/>
    <w:rsid w:val="0094287F"/>
    <w:rsid w:val="00942997"/>
    <w:rsid w:val="00943902"/>
    <w:rsid w:val="00944E12"/>
    <w:rsid w:val="009450D7"/>
    <w:rsid w:val="00945374"/>
    <w:rsid w:val="00945541"/>
    <w:rsid w:val="0094572A"/>
    <w:rsid w:val="00945F17"/>
    <w:rsid w:val="00945F9A"/>
    <w:rsid w:val="00946F99"/>
    <w:rsid w:val="009474C7"/>
    <w:rsid w:val="00947B25"/>
    <w:rsid w:val="00952CC3"/>
    <w:rsid w:val="009532AD"/>
    <w:rsid w:val="00956232"/>
    <w:rsid w:val="00956C00"/>
    <w:rsid w:val="00956DC9"/>
    <w:rsid w:val="00957F93"/>
    <w:rsid w:val="009605A7"/>
    <w:rsid w:val="0096101A"/>
    <w:rsid w:val="009619A6"/>
    <w:rsid w:val="009642CA"/>
    <w:rsid w:val="00966A02"/>
    <w:rsid w:val="00966D2C"/>
    <w:rsid w:val="0096773B"/>
    <w:rsid w:val="00971006"/>
    <w:rsid w:val="0097115C"/>
    <w:rsid w:val="00971778"/>
    <w:rsid w:val="009717E4"/>
    <w:rsid w:val="0097261F"/>
    <w:rsid w:val="00972B7D"/>
    <w:rsid w:val="00973726"/>
    <w:rsid w:val="009737C4"/>
    <w:rsid w:val="00974110"/>
    <w:rsid w:val="009742BF"/>
    <w:rsid w:val="00974A6D"/>
    <w:rsid w:val="00974C38"/>
    <w:rsid w:val="00974C4B"/>
    <w:rsid w:val="009777A4"/>
    <w:rsid w:val="00980152"/>
    <w:rsid w:val="00980B70"/>
    <w:rsid w:val="00980D83"/>
    <w:rsid w:val="00980E91"/>
    <w:rsid w:val="00981198"/>
    <w:rsid w:val="0098243C"/>
    <w:rsid w:val="00982B72"/>
    <w:rsid w:val="00983268"/>
    <w:rsid w:val="00984C2B"/>
    <w:rsid w:val="009864AA"/>
    <w:rsid w:val="009866C3"/>
    <w:rsid w:val="00986C42"/>
    <w:rsid w:val="009879BE"/>
    <w:rsid w:val="009900F2"/>
    <w:rsid w:val="00990883"/>
    <w:rsid w:val="00990B2B"/>
    <w:rsid w:val="009910C6"/>
    <w:rsid w:val="00991401"/>
    <w:rsid w:val="0099229A"/>
    <w:rsid w:val="009927BC"/>
    <w:rsid w:val="00993220"/>
    <w:rsid w:val="009936D1"/>
    <w:rsid w:val="009936E5"/>
    <w:rsid w:val="0099388F"/>
    <w:rsid w:val="00993C58"/>
    <w:rsid w:val="00994F20"/>
    <w:rsid w:val="00995B19"/>
    <w:rsid w:val="00996118"/>
    <w:rsid w:val="00997C14"/>
    <w:rsid w:val="00997F85"/>
    <w:rsid w:val="009A040E"/>
    <w:rsid w:val="009A1FC6"/>
    <w:rsid w:val="009A21C8"/>
    <w:rsid w:val="009A24E2"/>
    <w:rsid w:val="009A3816"/>
    <w:rsid w:val="009A3C0A"/>
    <w:rsid w:val="009A5309"/>
    <w:rsid w:val="009A6449"/>
    <w:rsid w:val="009A6ECE"/>
    <w:rsid w:val="009A79DD"/>
    <w:rsid w:val="009B057B"/>
    <w:rsid w:val="009B129E"/>
    <w:rsid w:val="009B20DD"/>
    <w:rsid w:val="009B358C"/>
    <w:rsid w:val="009B3976"/>
    <w:rsid w:val="009B3E6C"/>
    <w:rsid w:val="009B47F2"/>
    <w:rsid w:val="009B60C1"/>
    <w:rsid w:val="009B6CEA"/>
    <w:rsid w:val="009B6F7E"/>
    <w:rsid w:val="009B75F1"/>
    <w:rsid w:val="009B77FD"/>
    <w:rsid w:val="009B7C40"/>
    <w:rsid w:val="009C0570"/>
    <w:rsid w:val="009C0DC9"/>
    <w:rsid w:val="009C2185"/>
    <w:rsid w:val="009C296E"/>
    <w:rsid w:val="009C332D"/>
    <w:rsid w:val="009C4257"/>
    <w:rsid w:val="009C4938"/>
    <w:rsid w:val="009C68A7"/>
    <w:rsid w:val="009C7298"/>
    <w:rsid w:val="009C72AA"/>
    <w:rsid w:val="009C735B"/>
    <w:rsid w:val="009D18B5"/>
    <w:rsid w:val="009D22A9"/>
    <w:rsid w:val="009D303C"/>
    <w:rsid w:val="009D30DA"/>
    <w:rsid w:val="009D350C"/>
    <w:rsid w:val="009D46FC"/>
    <w:rsid w:val="009D49F1"/>
    <w:rsid w:val="009D5AD1"/>
    <w:rsid w:val="009D5D7F"/>
    <w:rsid w:val="009D633A"/>
    <w:rsid w:val="009D63D7"/>
    <w:rsid w:val="009E0906"/>
    <w:rsid w:val="009E0BC7"/>
    <w:rsid w:val="009E1A1C"/>
    <w:rsid w:val="009E25AE"/>
    <w:rsid w:val="009E31BC"/>
    <w:rsid w:val="009E3C00"/>
    <w:rsid w:val="009E3C0A"/>
    <w:rsid w:val="009E599C"/>
    <w:rsid w:val="009E60A6"/>
    <w:rsid w:val="009E6E55"/>
    <w:rsid w:val="009E70F0"/>
    <w:rsid w:val="009F0A48"/>
    <w:rsid w:val="009F0C64"/>
    <w:rsid w:val="009F121F"/>
    <w:rsid w:val="009F1494"/>
    <w:rsid w:val="009F227B"/>
    <w:rsid w:val="009F2B64"/>
    <w:rsid w:val="009F2BB0"/>
    <w:rsid w:val="009F39FC"/>
    <w:rsid w:val="009F4281"/>
    <w:rsid w:val="009F42E0"/>
    <w:rsid w:val="009F5D04"/>
    <w:rsid w:val="009F6BF9"/>
    <w:rsid w:val="009F6F8E"/>
    <w:rsid w:val="009F79C9"/>
    <w:rsid w:val="009F7D34"/>
    <w:rsid w:val="009F7EA2"/>
    <w:rsid w:val="00A00977"/>
    <w:rsid w:val="00A0155E"/>
    <w:rsid w:val="00A01F9D"/>
    <w:rsid w:val="00A02407"/>
    <w:rsid w:val="00A02BF5"/>
    <w:rsid w:val="00A02C66"/>
    <w:rsid w:val="00A02FBD"/>
    <w:rsid w:val="00A0540B"/>
    <w:rsid w:val="00A07AB2"/>
    <w:rsid w:val="00A07CAB"/>
    <w:rsid w:val="00A10E72"/>
    <w:rsid w:val="00A120D6"/>
    <w:rsid w:val="00A131D7"/>
    <w:rsid w:val="00A1382D"/>
    <w:rsid w:val="00A146F3"/>
    <w:rsid w:val="00A14D53"/>
    <w:rsid w:val="00A162BE"/>
    <w:rsid w:val="00A1740E"/>
    <w:rsid w:val="00A17FB8"/>
    <w:rsid w:val="00A213C4"/>
    <w:rsid w:val="00A215AF"/>
    <w:rsid w:val="00A21A50"/>
    <w:rsid w:val="00A21AFD"/>
    <w:rsid w:val="00A227D6"/>
    <w:rsid w:val="00A22B49"/>
    <w:rsid w:val="00A23DAE"/>
    <w:rsid w:val="00A25FA4"/>
    <w:rsid w:val="00A26003"/>
    <w:rsid w:val="00A27F4C"/>
    <w:rsid w:val="00A304B9"/>
    <w:rsid w:val="00A305F6"/>
    <w:rsid w:val="00A30995"/>
    <w:rsid w:val="00A30A73"/>
    <w:rsid w:val="00A347FF"/>
    <w:rsid w:val="00A34C42"/>
    <w:rsid w:val="00A35432"/>
    <w:rsid w:val="00A35A9F"/>
    <w:rsid w:val="00A36E22"/>
    <w:rsid w:val="00A40EA3"/>
    <w:rsid w:val="00A41C79"/>
    <w:rsid w:val="00A43AB6"/>
    <w:rsid w:val="00A43B8D"/>
    <w:rsid w:val="00A44419"/>
    <w:rsid w:val="00A449B1"/>
    <w:rsid w:val="00A46E00"/>
    <w:rsid w:val="00A47034"/>
    <w:rsid w:val="00A472C7"/>
    <w:rsid w:val="00A501C3"/>
    <w:rsid w:val="00A504E2"/>
    <w:rsid w:val="00A50695"/>
    <w:rsid w:val="00A5101E"/>
    <w:rsid w:val="00A512EB"/>
    <w:rsid w:val="00A51A68"/>
    <w:rsid w:val="00A51C72"/>
    <w:rsid w:val="00A52CC8"/>
    <w:rsid w:val="00A53397"/>
    <w:rsid w:val="00A53AB3"/>
    <w:rsid w:val="00A53D22"/>
    <w:rsid w:val="00A5410F"/>
    <w:rsid w:val="00A54866"/>
    <w:rsid w:val="00A54E5A"/>
    <w:rsid w:val="00A55081"/>
    <w:rsid w:val="00A559AF"/>
    <w:rsid w:val="00A55D91"/>
    <w:rsid w:val="00A5696E"/>
    <w:rsid w:val="00A56D5F"/>
    <w:rsid w:val="00A573BC"/>
    <w:rsid w:val="00A5771A"/>
    <w:rsid w:val="00A578CD"/>
    <w:rsid w:val="00A60501"/>
    <w:rsid w:val="00A608E9"/>
    <w:rsid w:val="00A60CCC"/>
    <w:rsid w:val="00A60FC3"/>
    <w:rsid w:val="00A61078"/>
    <w:rsid w:val="00A6215D"/>
    <w:rsid w:val="00A6270B"/>
    <w:rsid w:val="00A6332F"/>
    <w:rsid w:val="00A6345E"/>
    <w:rsid w:val="00A640A2"/>
    <w:rsid w:val="00A64109"/>
    <w:rsid w:val="00A65FCB"/>
    <w:rsid w:val="00A675F8"/>
    <w:rsid w:val="00A67B4A"/>
    <w:rsid w:val="00A70408"/>
    <w:rsid w:val="00A71552"/>
    <w:rsid w:val="00A71586"/>
    <w:rsid w:val="00A720C9"/>
    <w:rsid w:val="00A724B9"/>
    <w:rsid w:val="00A72852"/>
    <w:rsid w:val="00A736B4"/>
    <w:rsid w:val="00A73DCA"/>
    <w:rsid w:val="00A74339"/>
    <w:rsid w:val="00A74352"/>
    <w:rsid w:val="00A749C6"/>
    <w:rsid w:val="00A762C3"/>
    <w:rsid w:val="00A77B28"/>
    <w:rsid w:val="00A81483"/>
    <w:rsid w:val="00A81955"/>
    <w:rsid w:val="00A8258D"/>
    <w:rsid w:val="00A8258F"/>
    <w:rsid w:val="00A82D8A"/>
    <w:rsid w:val="00A83D18"/>
    <w:rsid w:val="00A845BC"/>
    <w:rsid w:val="00A84C61"/>
    <w:rsid w:val="00A84D8D"/>
    <w:rsid w:val="00A868AC"/>
    <w:rsid w:val="00A87A38"/>
    <w:rsid w:val="00A90FAC"/>
    <w:rsid w:val="00A91CF3"/>
    <w:rsid w:val="00A94A84"/>
    <w:rsid w:val="00A95354"/>
    <w:rsid w:val="00A96321"/>
    <w:rsid w:val="00A97A47"/>
    <w:rsid w:val="00AA11FD"/>
    <w:rsid w:val="00AA18D9"/>
    <w:rsid w:val="00AA1CE5"/>
    <w:rsid w:val="00AA381B"/>
    <w:rsid w:val="00AA40B2"/>
    <w:rsid w:val="00AA48A0"/>
    <w:rsid w:val="00AA4F4D"/>
    <w:rsid w:val="00AA5DF7"/>
    <w:rsid w:val="00AA60F6"/>
    <w:rsid w:val="00AA7A16"/>
    <w:rsid w:val="00AB04C1"/>
    <w:rsid w:val="00AB1B8A"/>
    <w:rsid w:val="00AB30E3"/>
    <w:rsid w:val="00AB5CCD"/>
    <w:rsid w:val="00AB5E3B"/>
    <w:rsid w:val="00AB677D"/>
    <w:rsid w:val="00AB71A3"/>
    <w:rsid w:val="00AB7595"/>
    <w:rsid w:val="00AB7DE6"/>
    <w:rsid w:val="00AB7EA2"/>
    <w:rsid w:val="00AC09EC"/>
    <w:rsid w:val="00AC0B16"/>
    <w:rsid w:val="00AC1B0F"/>
    <w:rsid w:val="00AC1B71"/>
    <w:rsid w:val="00AC1D86"/>
    <w:rsid w:val="00AC2448"/>
    <w:rsid w:val="00AC344F"/>
    <w:rsid w:val="00AC39F2"/>
    <w:rsid w:val="00AC3A3D"/>
    <w:rsid w:val="00AC5673"/>
    <w:rsid w:val="00AC7FD4"/>
    <w:rsid w:val="00AD06FC"/>
    <w:rsid w:val="00AD09A7"/>
    <w:rsid w:val="00AD0A90"/>
    <w:rsid w:val="00AD0EE4"/>
    <w:rsid w:val="00AD13C2"/>
    <w:rsid w:val="00AD13E5"/>
    <w:rsid w:val="00AD14BA"/>
    <w:rsid w:val="00AD172B"/>
    <w:rsid w:val="00AD4720"/>
    <w:rsid w:val="00AD4F0E"/>
    <w:rsid w:val="00AD5438"/>
    <w:rsid w:val="00AD58CD"/>
    <w:rsid w:val="00AD5C04"/>
    <w:rsid w:val="00AD5E78"/>
    <w:rsid w:val="00AD6186"/>
    <w:rsid w:val="00AD727E"/>
    <w:rsid w:val="00AD74A6"/>
    <w:rsid w:val="00AE035E"/>
    <w:rsid w:val="00AE101A"/>
    <w:rsid w:val="00AE29B0"/>
    <w:rsid w:val="00AE4F41"/>
    <w:rsid w:val="00AE5572"/>
    <w:rsid w:val="00AE56BD"/>
    <w:rsid w:val="00AE5EBE"/>
    <w:rsid w:val="00AE622D"/>
    <w:rsid w:val="00AE64B2"/>
    <w:rsid w:val="00AE7789"/>
    <w:rsid w:val="00AE7C52"/>
    <w:rsid w:val="00AF0B71"/>
    <w:rsid w:val="00AF0E13"/>
    <w:rsid w:val="00AF17F0"/>
    <w:rsid w:val="00AF1B21"/>
    <w:rsid w:val="00AF22A1"/>
    <w:rsid w:val="00AF24B8"/>
    <w:rsid w:val="00AF3485"/>
    <w:rsid w:val="00AF3E3D"/>
    <w:rsid w:val="00AF4B8A"/>
    <w:rsid w:val="00AF4C6F"/>
    <w:rsid w:val="00AF537E"/>
    <w:rsid w:val="00AF57B3"/>
    <w:rsid w:val="00AF5E35"/>
    <w:rsid w:val="00B00A7F"/>
    <w:rsid w:val="00B012A7"/>
    <w:rsid w:val="00B01467"/>
    <w:rsid w:val="00B018F2"/>
    <w:rsid w:val="00B01A49"/>
    <w:rsid w:val="00B01B0E"/>
    <w:rsid w:val="00B02433"/>
    <w:rsid w:val="00B026CF"/>
    <w:rsid w:val="00B03B63"/>
    <w:rsid w:val="00B04573"/>
    <w:rsid w:val="00B04639"/>
    <w:rsid w:val="00B04B01"/>
    <w:rsid w:val="00B051F8"/>
    <w:rsid w:val="00B05B86"/>
    <w:rsid w:val="00B062E9"/>
    <w:rsid w:val="00B06F91"/>
    <w:rsid w:val="00B07143"/>
    <w:rsid w:val="00B07798"/>
    <w:rsid w:val="00B1017E"/>
    <w:rsid w:val="00B11EFF"/>
    <w:rsid w:val="00B127AE"/>
    <w:rsid w:val="00B13348"/>
    <w:rsid w:val="00B14058"/>
    <w:rsid w:val="00B14BB1"/>
    <w:rsid w:val="00B14BB4"/>
    <w:rsid w:val="00B16A13"/>
    <w:rsid w:val="00B21E94"/>
    <w:rsid w:val="00B22B3F"/>
    <w:rsid w:val="00B232D4"/>
    <w:rsid w:val="00B23FC7"/>
    <w:rsid w:val="00B243C4"/>
    <w:rsid w:val="00B24C02"/>
    <w:rsid w:val="00B25159"/>
    <w:rsid w:val="00B25701"/>
    <w:rsid w:val="00B26DE7"/>
    <w:rsid w:val="00B27499"/>
    <w:rsid w:val="00B27D6E"/>
    <w:rsid w:val="00B27DF8"/>
    <w:rsid w:val="00B3021C"/>
    <w:rsid w:val="00B3080C"/>
    <w:rsid w:val="00B31483"/>
    <w:rsid w:val="00B32072"/>
    <w:rsid w:val="00B323D6"/>
    <w:rsid w:val="00B3421E"/>
    <w:rsid w:val="00B34735"/>
    <w:rsid w:val="00B34990"/>
    <w:rsid w:val="00B34CBD"/>
    <w:rsid w:val="00B34E73"/>
    <w:rsid w:val="00B358A8"/>
    <w:rsid w:val="00B35CC7"/>
    <w:rsid w:val="00B36570"/>
    <w:rsid w:val="00B3662F"/>
    <w:rsid w:val="00B36696"/>
    <w:rsid w:val="00B368CF"/>
    <w:rsid w:val="00B36F3B"/>
    <w:rsid w:val="00B37744"/>
    <w:rsid w:val="00B37CAB"/>
    <w:rsid w:val="00B428D1"/>
    <w:rsid w:val="00B43392"/>
    <w:rsid w:val="00B43667"/>
    <w:rsid w:val="00B446DF"/>
    <w:rsid w:val="00B44952"/>
    <w:rsid w:val="00B45EBA"/>
    <w:rsid w:val="00B46506"/>
    <w:rsid w:val="00B46797"/>
    <w:rsid w:val="00B46E1B"/>
    <w:rsid w:val="00B47041"/>
    <w:rsid w:val="00B50CE9"/>
    <w:rsid w:val="00B5109B"/>
    <w:rsid w:val="00B514EB"/>
    <w:rsid w:val="00B5187B"/>
    <w:rsid w:val="00B52F01"/>
    <w:rsid w:val="00B535BE"/>
    <w:rsid w:val="00B5410C"/>
    <w:rsid w:val="00B545F1"/>
    <w:rsid w:val="00B54688"/>
    <w:rsid w:val="00B54FC9"/>
    <w:rsid w:val="00B55A5B"/>
    <w:rsid w:val="00B57556"/>
    <w:rsid w:val="00B60961"/>
    <w:rsid w:val="00B61231"/>
    <w:rsid w:val="00B6133E"/>
    <w:rsid w:val="00B61466"/>
    <w:rsid w:val="00B61539"/>
    <w:rsid w:val="00B6196A"/>
    <w:rsid w:val="00B62B62"/>
    <w:rsid w:val="00B63467"/>
    <w:rsid w:val="00B64ECF"/>
    <w:rsid w:val="00B6506A"/>
    <w:rsid w:val="00B6696F"/>
    <w:rsid w:val="00B7120F"/>
    <w:rsid w:val="00B71901"/>
    <w:rsid w:val="00B72082"/>
    <w:rsid w:val="00B72363"/>
    <w:rsid w:val="00B72EC0"/>
    <w:rsid w:val="00B741C3"/>
    <w:rsid w:val="00B75D0D"/>
    <w:rsid w:val="00B76E36"/>
    <w:rsid w:val="00B77FB6"/>
    <w:rsid w:val="00B80242"/>
    <w:rsid w:val="00B81039"/>
    <w:rsid w:val="00B81DEC"/>
    <w:rsid w:val="00B81E33"/>
    <w:rsid w:val="00B8229D"/>
    <w:rsid w:val="00B82F98"/>
    <w:rsid w:val="00B83A22"/>
    <w:rsid w:val="00B845A0"/>
    <w:rsid w:val="00B84C9F"/>
    <w:rsid w:val="00B85119"/>
    <w:rsid w:val="00B8535E"/>
    <w:rsid w:val="00B85366"/>
    <w:rsid w:val="00B8536D"/>
    <w:rsid w:val="00B85BC4"/>
    <w:rsid w:val="00B86486"/>
    <w:rsid w:val="00B86768"/>
    <w:rsid w:val="00B87091"/>
    <w:rsid w:val="00B87E5E"/>
    <w:rsid w:val="00B90182"/>
    <w:rsid w:val="00B90702"/>
    <w:rsid w:val="00B91CFF"/>
    <w:rsid w:val="00B928BE"/>
    <w:rsid w:val="00B92E40"/>
    <w:rsid w:val="00B942C5"/>
    <w:rsid w:val="00B94D1C"/>
    <w:rsid w:val="00B95678"/>
    <w:rsid w:val="00B962E2"/>
    <w:rsid w:val="00B9773E"/>
    <w:rsid w:val="00BA30E0"/>
    <w:rsid w:val="00BA337D"/>
    <w:rsid w:val="00BA44E6"/>
    <w:rsid w:val="00BA45D2"/>
    <w:rsid w:val="00BA49E6"/>
    <w:rsid w:val="00BA4F8B"/>
    <w:rsid w:val="00BA57B1"/>
    <w:rsid w:val="00BA610C"/>
    <w:rsid w:val="00BA63A9"/>
    <w:rsid w:val="00BA7C50"/>
    <w:rsid w:val="00BB0451"/>
    <w:rsid w:val="00BB0482"/>
    <w:rsid w:val="00BB154B"/>
    <w:rsid w:val="00BB1C0E"/>
    <w:rsid w:val="00BB1DCE"/>
    <w:rsid w:val="00BB211D"/>
    <w:rsid w:val="00BB2380"/>
    <w:rsid w:val="00BB2B8F"/>
    <w:rsid w:val="00BB518D"/>
    <w:rsid w:val="00BB667A"/>
    <w:rsid w:val="00BB672F"/>
    <w:rsid w:val="00BB782E"/>
    <w:rsid w:val="00BB7B7D"/>
    <w:rsid w:val="00BC0D41"/>
    <w:rsid w:val="00BC124E"/>
    <w:rsid w:val="00BC1C36"/>
    <w:rsid w:val="00BC1F96"/>
    <w:rsid w:val="00BC20E1"/>
    <w:rsid w:val="00BC3258"/>
    <w:rsid w:val="00BC32E7"/>
    <w:rsid w:val="00BC44A7"/>
    <w:rsid w:val="00BC451A"/>
    <w:rsid w:val="00BD04B4"/>
    <w:rsid w:val="00BD17F6"/>
    <w:rsid w:val="00BD19CD"/>
    <w:rsid w:val="00BD1C6A"/>
    <w:rsid w:val="00BD246B"/>
    <w:rsid w:val="00BD25D0"/>
    <w:rsid w:val="00BD2A72"/>
    <w:rsid w:val="00BD2E7A"/>
    <w:rsid w:val="00BD3B1F"/>
    <w:rsid w:val="00BD3EFA"/>
    <w:rsid w:val="00BD41DC"/>
    <w:rsid w:val="00BD7C9D"/>
    <w:rsid w:val="00BE06CC"/>
    <w:rsid w:val="00BE0FEB"/>
    <w:rsid w:val="00BE100E"/>
    <w:rsid w:val="00BE136D"/>
    <w:rsid w:val="00BE14C8"/>
    <w:rsid w:val="00BE1836"/>
    <w:rsid w:val="00BE2145"/>
    <w:rsid w:val="00BE3329"/>
    <w:rsid w:val="00BE366A"/>
    <w:rsid w:val="00BE4B50"/>
    <w:rsid w:val="00BE667E"/>
    <w:rsid w:val="00BE6953"/>
    <w:rsid w:val="00BE6997"/>
    <w:rsid w:val="00BE70B1"/>
    <w:rsid w:val="00BE771C"/>
    <w:rsid w:val="00BF0129"/>
    <w:rsid w:val="00BF0E8E"/>
    <w:rsid w:val="00BF117C"/>
    <w:rsid w:val="00BF3573"/>
    <w:rsid w:val="00BF404C"/>
    <w:rsid w:val="00BF45FC"/>
    <w:rsid w:val="00BF4C32"/>
    <w:rsid w:val="00BF5FEC"/>
    <w:rsid w:val="00BF6C17"/>
    <w:rsid w:val="00BF6D25"/>
    <w:rsid w:val="00BF7202"/>
    <w:rsid w:val="00BF7DC7"/>
    <w:rsid w:val="00C00394"/>
    <w:rsid w:val="00C007B8"/>
    <w:rsid w:val="00C013C8"/>
    <w:rsid w:val="00C0250D"/>
    <w:rsid w:val="00C02A85"/>
    <w:rsid w:val="00C031E3"/>
    <w:rsid w:val="00C04081"/>
    <w:rsid w:val="00C043DA"/>
    <w:rsid w:val="00C044C8"/>
    <w:rsid w:val="00C0490A"/>
    <w:rsid w:val="00C04BA4"/>
    <w:rsid w:val="00C06111"/>
    <w:rsid w:val="00C064DB"/>
    <w:rsid w:val="00C06960"/>
    <w:rsid w:val="00C06F47"/>
    <w:rsid w:val="00C0740D"/>
    <w:rsid w:val="00C07624"/>
    <w:rsid w:val="00C07D15"/>
    <w:rsid w:val="00C102BA"/>
    <w:rsid w:val="00C105E8"/>
    <w:rsid w:val="00C11C76"/>
    <w:rsid w:val="00C11FC0"/>
    <w:rsid w:val="00C11FF1"/>
    <w:rsid w:val="00C14B3C"/>
    <w:rsid w:val="00C14EDF"/>
    <w:rsid w:val="00C1658B"/>
    <w:rsid w:val="00C171B1"/>
    <w:rsid w:val="00C21D5B"/>
    <w:rsid w:val="00C23B53"/>
    <w:rsid w:val="00C23E65"/>
    <w:rsid w:val="00C26594"/>
    <w:rsid w:val="00C26F84"/>
    <w:rsid w:val="00C275E1"/>
    <w:rsid w:val="00C27F02"/>
    <w:rsid w:val="00C30F02"/>
    <w:rsid w:val="00C31A36"/>
    <w:rsid w:val="00C321C9"/>
    <w:rsid w:val="00C3233B"/>
    <w:rsid w:val="00C33198"/>
    <w:rsid w:val="00C336EF"/>
    <w:rsid w:val="00C33766"/>
    <w:rsid w:val="00C33AC3"/>
    <w:rsid w:val="00C33B2E"/>
    <w:rsid w:val="00C33EA5"/>
    <w:rsid w:val="00C3413D"/>
    <w:rsid w:val="00C342A5"/>
    <w:rsid w:val="00C34984"/>
    <w:rsid w:val="00C34C5E"/>
    <w:rsid w:val="00C34D72"/>
    <w:rsid w:val="00C35754"/>
    <w:rsid w:val="00C35CA6"/>
    <w:rsid w:val="00C36C39"/>
    <w:rsid w:val="00C3740B"/>
    <w:rsid w:val="00C37E75"/>
    <w:rsid w:val="00C40D2D"/>
    <w:rsid w:val="00C412FB"/>
    <w:rsid w:val="00C41F87"/>
    <w:rsid w:val="00C4221C"/>
    <w:rsid w:val="00C4426C"/>
    <w:rsid w:val="00C45155"/>
    <w:rsid w:val="00C45DA9"/>
    <w:rsid w:val="00C46075"/>
    <w:rsid w:val="00C4644A"/>
    <w:rsid w:val="00C46825"/>
    <w:rsid w:val="00C473CA"/>
    <w:rsid w:val="00C474AC"/>
    <w:rsid w:val="00C47BF7"/>
    <w:rsid w:val="00C50691"/>
    <w:rsid w:val="00C507B1"/>
    <w:rsid w:val="00C522C0"/>
    <w:rsid w:val="00C531E1"/>
    <w:rsid w:val="00C53442"/>
    <w:rsid w:val="00C54642"/>
    <w:rsid w:val="00C548D7"/>
    <w:rsid w:val="00C54BB0"/>
    <w:rsid w:val="00C575F3"/>
    <w:rsid w:val="00C57DC7"/>
    <w:rsid w:val="00C60338"/>
    <w:rsid w:val="00C61544"/>
    <w:rsid w:val="00C6161A"/>
    <w:rsid w:val="00C619F1"/>
    <w:rsid w:val="00C6282E"/>
    <w:rsid w:val="00C639C4"/>
    <w:rsid w:val="00C63D79"/>
    <w:rsid w:val="00C645A0"/>
    <w:rsid w:val="00C65034"/>
    <w:rsid w:val="00C657D0"/>
    <w:rsid w:val="00C6582F"/>
    <w:rsid w:val="00C7058C"/>
    <w:rsid w:val="00C71300"/>
    <w:rsid w:val="00C7199A"/>
    <w:rsid w:val="00C71A59"/>
    <w:rsid w:val="00C71E08"/>
    <w:rsid w:val="00C73C0F"/>
    <w:rsid w:val="00C745C7"/>
    <w:rsid w:val="00C76A5C"/>
    <w:rsid w:val="00C77216"/>
    <w:rsid w:val="00C77A92"/>
    <w:rsid w:val="00C807AD"/>
    <w:rsid w:val="00C81117"/>
    <w:rsid w:val="00C8312E"/>
    <w:rsid w:val="00C8412C"/>
    <w:rsid w:val="00C843C3"/>
    <w:rsid w:val="00C85D3E"/>
    <w:rsid w:val="00C873A0"/>
    <w:rsid w:val="00C91E17"/>
    <w:rsid w:val="00C9221C"/>
    <w:rsid w:val="00C92250"/>
    <w:rsid w:val="00C92294"/>
    <w:rsid w:val="00C92677"/>
    <w:rsid w:val="00C93235"/>
    <w:rsid w:val="00C93C05"/>
    <w:rsid w:val="00C95AE6"/>
    <w:rsid w:val="00C95DB4"/>
    <w:rsid w:val="00C96008"/>
    <w:rsid w:val="00C975D0"/>
    <w:rsid w:val="00C97873"/>
    <w:rsid w:val="00CA0336"/>
    <w:rsid w:val="00CA15D4"/>
    <w:rsid w:val="00CA264D"/>
    <w:rsid w:val="00CA318C"/>
    <w:rsid w:val="00CA434B"/>
    <w:rsid w:val="00CA519F"/>
    <w:rsid w:val="00CA546C"/>
    <w:rsid w:val="00CA601E"/>
    <w:rsid w:val="00CA717B"/>
    <w:rsid w:val="00CA7EA3"/>
    <w:rsid w:val="00CB34B5"/>
    <w:rsid w:val="00CB3652"/>
    <w:rsid w:val="00CB3C2E"/>
    <w:rsid w:val="00CB64A0"/>
    <w:rsid w:val="00CB65C4"/>
    <w:rsid w:val="00CB6E74"/>
    <w:rsid w:val="00CB7000"/>
    <w:rsid w:val="00CC01D1"/>
    <w:rsid w:val="00CC0F34"/>
    <w:rsid w:val="00CC16C5"/>
    <w:rsid w:val="00CC1D39"/>
    <w:rsid w:val="00CC1E32"/>
    <w:rsid w:val="00CC2A23"/>
    <w:rsid w:val="00CC2FEE"/>
    <w:rsid w:val="00CC3811"/>
    <w:rsid w:val="00CC4526"/>
    <w:rsid w:val="00CC66C8"/>
    <w:rsid w:val="00CC75D6"/>
    <w:rsid w:val="00CC780D"/>
    <w:rsid w:val="00CC7902"/>
    <w:rsid w:val="00CD04E1"/>
    <w:rsid w:val="00CD0BC4"/>
    <w:rsid w:val="00CD1442"/>
    <w:rsid w:val="00CD1C93"/>
    <w:rsid w:val="00CD2016"/>
    <w:rsid w:val="00CD3D5B"/>
    <w:rsid w:val="00CD3DD6"/>
    <w:rsid w:val="00CD3FED"/>
    <w:rsid w:val="00CD41BB"/>
    <w:rsid w:val="00CD51B8"/>
    <w:rsid w:val="00CD5B6D"/>
    <w:rsid w:val="00CD604B"/>
    <w:rsid w:val="00CD6F21"/>
    <w:rsid w:val="00CD6F2D"/>
    <w:rsid w:val="00CD7289"/>
    <w:rsid w:val="00CE05DE"/>
    <w:rsid w:val="00CE088E"/>
    <w:rsid w:val="00CE1BFF"/>
    <w:rsid w:val="00CE2412"/>
    <w:rsid w:val="00CE2E4A"/>
    <w:rsid w:val="00CE34A1"/>
    <w:rsid w:val="00CE3624"/>
    <w:rsid w:val="00CE4091"/>
    <w:rsid w:val="00CE549D"/>
    <w:rsid w:val="00CE5681"/>
    <w:rsid w:val="00CE58CC"/>
    <w:rsid w:val="00CE5A72"/>
    <w:rsid w:val="00CE60BA"/>
    <w:rsid w:val="00CE6A50"/>
    <w:rsid w:val="00CE6F91"/>
    <w:rsid w:val="00CE720F"/>
    <w:rsid w:val="00CE736E"/>
    <w:rsid w:val="00CF0CFE"/>
    <w:rsid w:val="00CF12D3"/>
    <w:rsid w:val="00CF19BF"/>
    <w:rsid w:val="00CF1A06"/>
    <w:rsid w:val="00CF2594"/>
    <w:rsid w:val="00CF2836"/>
    <w:rsid w:val="00CF2CA2"/>
    <w:rsid w:val="00CF2FEE"/>
    <w:rsid w:val="00CF3112"/>
    <w:rsid w:val="00CF3D94"/>
    <w:rsid w:val="00CF4021"/>
    <w:rsid w:val="00CF442F"/>
    <w:rsid w:val="00CF467C"/>
    <w:rsid w:val="00CF5514"/>
    <w:rsid w:val="00CF592D"/>
    <w:rsid w:val="00CF7318"/>
    <w:rsid w:val="00D022EE"/>
    <w:rsid w:val="00D026F8"/>
    <w:rsid w:val="00D034E0"/>
    <w:rsid w:val="00D043DF"/>
    <w:rsid w:val="00D05551"/>
    <w:rsid w:val="00D061EC"/>
    <w:rsid w:val="00D0674D"/>
    <w:rsid w:val="00D07221"/>
    <w:rsid w:val="00D0757E"/>
    <w:rsid w:val="00D07DA1"/>
    <w:rsid w:val="00D10908"/>
    <w:rsid w:val="00D11347"/>
    <w:rsid w:val="00D119F4"/>
    <w:rsid w:val="00D137EA"/>
    <w:rsid w:val="00D13CAE"/>
    <w:rsid w:val="00D13FB4"/>
    <w:rsid w:val="00D1412D"/>
    <w:rsid w:val="00D146CB"/>
    <w:rsid w:val="00D15237"/>
    <w:rsid w:val="00D15C31"/>
    <w:rsid w:val="00D16BCB"/>
    <w:rsid w:val="00D16FF2"/>
    <w:rsid w:val="00D170E5"/>
    <w:rsid w:val="00D2038F"/>
    <w:rsid w:val="00D206D9"/>
    <w:rsid w:val="00D217D2"/>
    <w:rsid w:val="00D21A28"/>
    <w:rsid w:val="00D2251D"/>
    <w:rsid w:val="00D2262C"/>
    <w:rsid w:val="00D22B7D"/>
    <w:rsid w:val="00D2398F"/>
    <w:rsid w:val="00D23FDC"/>
    <w:rsid w:val="00D2451F"/>
    <w:rsid w:val="00D24734"/>
    <w:rsid w:val="00D248BB"/>
    <w:rsid w:val="00D2663E"/>
    <w:rsid w:val="00D26A58"/>
    <w:rsid w:val="00D316C4"/>
    <w:rsid w:val="00D33148"/>
    <w:rsid w:val="00D331C8"/>
    <w:rsid w:val="00D3346F"/>
    <w:rsid w:val="00D34C8A"/>
    <w:rsid w:val="00D365AC"/>
    <w:rsid w:val="00D36E67"/>
    <w:rsid w:val="00D37296"/>
    <w:rsid w:val="00D374DE"/>
    <w:rsid w:val="00D37847"/>
    <w:rsid w:val="00D379CC"/>
    <w:rsid w:val="00D37D3F"/>
    <w:rsid w:val="00D42E09"/>
    <w:rsid w:val="00D4303D"/>
    <w:rsid w:val="00D44480"/>
    <w:rsid w:val="00D44BE4"/>
    <w:rsid w:val="00D4744D"/>
    <w:rsid w:val="00D47B81"/>
    <w:rsid w:val="00D5047E"/>
    <w:rsid w:val="00D50A79"/>
    <w:rsid w:val="00D50F64"/>
    <w:rsid w:val="00D5370E"/>
    <w:rsid w:val="00D53E6E"/>
    <w:rsid w:val="00D54A7E"/>
    <w:rsid w:val="00D558A4"/>
    <w:rsid w:val="00D5648B"/>
    <w:rsid w:val="00D564EF"/>
    <w:rsid w:val="00D56575"/>
    <w:rsid w:val="00D568EE"/>
    <w:rsid w:val="00D56C53"/>
    <w:rsid w:val="00D57184"/>
    <w:rsid w:val="00D6005B"/>
    <w:rsid w:val="00D60D29"/>
    <w:rsid w:val="00D60D83"/>
    <w:rsid w:val="00D613A8"/>
    <w:rsid w:val="00D61BA3"/>
    <w:rsid w:val="00D62088"/>
    <w:rsid w:val="00D62519"/>
    <w:rsid w:val="00D63CA4"/>
    <w:rsid w:val="00D64452"/>
    <w:rsid w:val="00D644F9"/>
    <w:rsid w:val="00D66FAF"/>
    <w:rsid w:val="00D6703C"/>
    <w:rsid w:val="00D67490"/>
    <w:rsid w:val="00D71068"/>
    <w:rsid w:val="00D71A7A"/>
    <w:rsid w:val="00D71ED3"/>
    <w:rsid w:val="00D72227"/>
    <w:rsid w:val="00D72388"/>
    <w:rsid w:val="00D72401"/>
    <w:rsid w:val="00D74A43"/>
    <w:rsid w:val="00D75FCE"/>
    <w:rsid w:val="00D76142"/>
    <w:rsid w:val="00D77C84"/>
    <w:rsid w:val="00D81B24"/>
    <w:rsid w:val="00D82046"/>
    <w:rsid w:val="00D8229D"/>
    <w:rsid w:val="00D828F7"/>
    <w:rsid w:val="00D82FCB"/>
    <w:rsid w:val="00D83439"/>
    <w:rsid w:val="00D837A2"/>
    <w:rsid w:val="00D83A7D"/>
    <w:rsid w:val="00D850C2"/>
    <w:rsid w:val="00D85CD6"/>
    <w:rsid w:val="00D86135"/>
    <w:rsid w:val="00D86D16"/>
    <w:rsid w:val="00D87524"/>
    <w:rsid w:val="00D87E37"/>
    <w:rsid w:val="00D9104E"/>
    <w:rsid w:val="00D913D6"/>
    <w:rsid w:val="00D915B2"/>
    <w:rsid w:val="00D92406"/>
    <w:rsid w:val="00D927CC"/>
    <w:rsid w:val="00D93C56"/>
    <w:rsid w:val="00D95C83"/>
    <w:rsid w:val="00D95E9D"/>
    <w:rsid w:val="00D96193"/>
    <w:rsid w:val="00D9673B"/>
    <w:rsid w:val="00D97384"/>
    <w:rsid w:val="00D974B0"/>
    <w:rsid w:val="00D97FF2"/>
    <w:rsid w:val="00DA00C9"/>
    <w:rsid w:val="00DA1DD0"/>
    <w:rsid w:val="00DA1EA3"/>
    <w:rsid w:val="00DA3281"/>
    <w:rsid w:val="00DA67B6"/>
    <w:rsid w:val="00DA79DC"/>
    <w:rsid w:val="00DB0BFB"/>
    <w:rsid w:val="00DB0CE6"/>
    <w:rsid w:val="00DB199D"/>
    <w:rsid w:val="00DB228E"/>
    <w:rsid w:val="00DB24E2"/>
    <w:rsid w:val="00DB3AA9"/>
    <w:rsid w:val="00DB3CC1"/>
    <w:rsid w:val="00DB48C6"/>
    <w:rsid w:val="00DB4ED0"/>
    <w:rsid w:val="00DB51CB"/>
    <w:rsid w:val="00DB5454"/>
    <w:rsid w:val="00DB5A1C"/>
    <w:rsid w:val="00DB618B"/>
    <w:rsid w:val="00DC0248"/>
    <w:rsid w:val="00DC1394"/>
    <w:rsid w:val="00DC18B5"/>
    <w:rsid w:val="00DC195E"/>
    <w:rsid w:val="00DC1C9F"/>
    <w:rsid w:val="00DC2230"/>
    <w:rsid w:val="00DC3AB5"/>
    <w:rsid w:val="00DC405B"/>
    <w:rsid w:val="00DC4D9E"/>
    <w:rsid w:val="00DC6681"/>
    <w:rsid w:val="00DC7036"/>
    <w:rsid w:val="00DC71C7"/>
    <w:rsid w:val="00DC7250"/>
    <w:rsid w:val="00DD0090"/>
    <w:rsid w:val="00DD0D29"/>
    <w:rsid w:val="00DD12D4"/>
    <w:rsid w:val="00DD1390"/>
    <w:rsid w:val="00DD1505"/>
    <w:rsid w:val="00DD173A"/>
    <w:rsid w:val="00DD1885"/>
    <w:rsid w:val="00DD1FDF"/>
    <w:rsid w:val="00DD267D"/>
    <w:rsid w:val="00DD2A71"/>
    <w:rsid w:val="00DD2D6A"/>
    <w:rsid w:val="00DD3255"/>
    <w:rsid w:val="00DD4007"/>
    <w:rsid w:val="00DD50A9"/>
    <w:rsid w:val="00DD5111"/>
    <w:rsid w:val="00DD5F2A"/>
    <w:rsid w:val="00DD7350"/>
    <w:rsid w:val="00DD76F7"/>
    <w:rsid w:val="00DD78C6"/>
    <w:rsid w:val="00DE066E"/>
    <w:rsid w:val="00DE07B2"/>
    <w:rsid w:val="00DE0C4F"/>
    <w:rsid w:val="00DE1179"/>
    <w:rsid w:val="00DE121A"/>
    <w:rsid w:val="00DE13DB"/>
    <w:rsid w:val="00DE1A23"/>
    <w:rsid w:val="00DE39DE"/>
    <w:rsid w:val="00DE61EF"/>
    <w:rsid w:val="00DE6346"/>
    <w:rsid w:val="00DE63EC"/>
    <w:rsid w:val="00DE7335"/>
    <w:rsid w:val="00DF013E"/>
    <w:rsid w:val="00DF0262"/>
    <w:rsid w:val="00DF2EA6"/>
    <w:rsid w:val="00DF32AE"/>
    <w:rsid w:val="00DF3A08"/>
    <w:rsid w:val="00DF5CF3"/>
    <w:rsid w:val="00E00BB7"/>
    <w:rsid w:val="00E0106C"/>
    <w:rsid w:val="00E010D7"/>
    <w:rsid w:val="00E017A3"/>
    <w:rsid w:val="00E01BE8"/>
    <w:rsid w:val="00E021FC"/>
    <w:rsid w:val="00E02209"/>
    <w:rsid w:val="00E03182"/>
    <w:rsid w:val="00E03383"/>
    <w:rsid w:val="00E0350E"/>
    <w:rsid w:val="00E045EE"/>
    <w:rsid w:val="00E05373"/>
    <w:rsid w:val="00E05D29"/>
    <w:rsid w:val="00E06F3F"/>
    <w:rsid w:val="00E07A44"/>
    <w:rsid w:val="00E07C58"/>
    <w:rsid w:val="00E105D3"/>
    <w:rsid w:val="00E11165"/>
    <w:rsid w:val="00E12479"/>
    <w:rsid w:val="00E124E2"/>
    <w:rsid w:val="00E12BBE"/>
    <w:rsid w:val="00E13AE2"/>
    <w:rsid w:val="00E14490"/>
    <w:rsid w:val="00E15257"/>
    <w:rsid w:val="00E17205"/>
    <w:rsid w:val="00E17378"/>
    <w:rsid w:val="00E201C9"/>
    <w:rsid w:val="00E23707"/>
    <w:rsid w:val="00E24252"/>
    <w:rsid w:val="00E245A4"/>
    <w:rsid w:val="00E24650"/>
    <w:rsid w:val="00E30995"/>
    <w:rsid w:val="00E30B2E"/>
    <w:rsid w:val="00E31FFD"/>
    <w:rsid w:val="00E3347A"/>
    <w:rsid w:val="00E34C01"/>
    <w:rsid w:val="00E34E36"/>
    <w:rsid w:val="00E35E5F"/>
    <w:rsid w:val="00E3712B"/>
    <w:rsid w:val="00E3760C"/>
    <w:rsid w:val="00E40011"/>
    <w:rsid w:val="00E40D7A"/>
    <w:rsid w:val="00E4162E"/>
    <w:rsid w:val="00E42323"/>
    <w:rsid w:val="00E42AD3"/>
    <w:rsid w:val="00E446B2"/>
    <w:rsid w:val="00E4478A"/>
    <w:rsid w:val="00E44AE1"/>
    <w:rsid w:val="00E44BAF"/>
    <w:rsid w:val="00E466C8"/>
    <w:rsid w:val="00E46989"/>
    <w:rsid w:val="00E478BC"/>
    <w:rsid w:val="00E47C0B"/>
    <w:rsid w:val="00E47CAA"/>
    <w:rsid w:val="00E47F39"/>
    <w:rsid w:val="00E47FE4"/>
    <w:rsid w:val="00E501B7"/>
    <w:rsid w:val="00E5026C"/>
    <w:rsid w:val="00E509E7"/>
    <w:rsid w:val="00E50CDB"/>
    <w:rsid w:val="00E50FC1"/>
    <w:rsid w:val="00E514DD"/>
    <w:rsid w:val="00E51EF3"/>
    <w:rsid w:val="00E52852"/>
    <w:rsid w:val="00E540EB"/>
    <w:rsid w:val="00E54C6C"/>
    <w:rsid w:val="00E551D5"/>
    <w:rsid w:val="00E55420"/>
    <w:rsid w:val="00E561FD"/>
    <w:rsid w:val="00E570B0"/>
    <w:rsid w:val="00E570E8"/>
    <w:rsid w:val="00E57A27"/>
    <w:rsid w:val="00E602B6"/>
    <w:rsid w:val="00E60FF7"/>
    <w:rsid w:val="00E612D9"/>
    <w:rsid w:val="00E619A5"/>
    <w:rsid w:val="00E6226A"/>
    <w:rsid w:val="00E6301C"/>
    <w:rsid w:val="00E6463E"/>
    <w:rsid w:val="00E6535B"/>
    <w:rsid w:val="00E6539D"/>
    <w:rsid w:val="00E669A3"/>
    <w:rsid w:val="00E67CAE"/>
    <w:rsid w:val="00E70712"/>
    <w:rsid w:val="00E707D0"/>
    <w:rsid w:val="00E70A93"/>
    <w:rsid w:val="00E7147F"/>
    <w:rsid w:val="00E719E1"/>
    <w:rsid w:val="00E71B6F"/>
    <w:rsid w:val="00E736A2"/>
    <w:rsid w:val="00E74E62"/>
    <w:rsid w:val="00E75006"/>
    <w:rsid w:val="00E754C9"/>
    <w:rsid w:val="00E76CC0"/>
    <w:rsid w:val="00E776ED"/>
    <w:rsid w:val="00E80E22"/>
    <w:rsid w:val="00E80FB3"/>
    <w:rsid w:val="00E817E9"/>
    <w:rsid w:val="00E81BEF"/>
    <w:rsid w:val="00E81EB0"/>
    <w:rsid w:val="00E827BE"/>
    <w:rsid w:val="00E83791"/>
    <w:rsid w:val="00E83B78"/>
    <w:rsid w:val="00E83C82"/>
    <w:rsid w:val="00E84A40"/>
    <w:rsid w:val="00E84C72"/>
    <w:rsid w:val="00E84FA0"/>
    <w:rsid w:val="00E86263"/>
    <w:rsid w:val="00E863D8"/>
    <w:rsid w:val="00E86CE6"/>
    <w:rsid w:val="00E87894"/>
    <w:rsid w:val="00E87EF0"/>
    <w:rsid w:val="00E900D8"/>
    <w:rsid w:val="00E910C3"/>
    <w:rsid w:val="00E924F0"/>
    <w:rsid w:val="00E930D5"/>
    <w:rsid w:val="00E93351"/>
    <w:rsid w:val="00E939FB"/>
    <w:rsid w:val="00E94410"/>
    <w:rsid w:val="00E95A6B"/>
    <w:rsid w:val="00E96009"/>
    <w:rsid w:val="00E9773E"/>
    <w:rsid w:val="00EA1B0A"/>
    <w:rsid w:val="00EA24D9"/>
    <w:rsid w:val="00EA2962"/>
    <w:rsid w:val="00EA2C83"/>
    <w:rsid w:val="00EA34E9"/>
    <w:rsid w:val="00EA3AB2"/>
    <w:rsid w:val="00EA3ADE"/>
    <w:rsid w:val="00EA488A"/>
    <w:rsid w:val="00EA59B5"/>
    <w:rsid w:val="00EA70EB"/>
    <w:rsid w:val="00EB057E"/>
    <w:rsid w:val="00EB1D93"/>
    <w:rsid w:val="00EB2A2A"/>
    <w:rsid w:val="00EB2EF0"/>
    <w:rsid w:val="00EB5084"/>
    <w:rsid w:val="00EB5805"/>
    <w:rsid w:val="00EB5FEE"/>
    <w:rsid w:val="00EB6244"/>
    <w:rsid w:val="00EB639A"/>
    <w:rsid w:val="00EC006F"/>
    <w:rsid w:val="00EC04D2"/>
    <w:rsid w:val="00EC15FF"/>
    <w:rsid w:val="00EC19F3"/>
    <w:rsid w:val="00EC1EFC"/>
    <w:rsid w:val="00EC44F0"/>
    <w:rsid w:val="00EC4835"/>
    <w:rsid w:val="00EC4DE5"/>
    <w:rsid w:val="00EC5900"/>
    <w:rsid w:val="00EC5D9C"/>
    <w:rsid w:val="00EC6180"/>
    <w:rsid w:val="00EC6DBA"/>
    <w:rsid w:val="00EC748E"/>
    <w:rsid w:val="00ED161B"/>
    <w:rsid w:val="00ED1FDF"/>
    <w:rsid w:val="00ED21F9"/>
    <w:rsid w:val="00ED2602"/>
    <w:rsid w:val="00ED2741"/>
    <w:rsid w:val="00ED2874"/>
    <w:rsid w:val="00ED2F51"/>
    <w:rsid w:val="00ED3360"/>
    <w:rsid w:val="00ED3ADF"/>
    <w:rsid w:val="00ED3DFC"/>
    <w:rsid w:val="00ED49D2"/>
    <w:rsid w:val="00ED4DC5"/>
    <w:rsid w:val="00ED58CF"/>
    <w:rsid w:val="00ED6763"/>
    <w:rsid w:val="00ED67E7"/>
    <w:rsid w:val="00ED7B6B"/>
    <w:rsid w:val="00EE0ED8"/>
    <w:rsid w:val="00EE1DF3"/>
    <w:rsid w:val="00EE2353"/>
    <w:rsid w:val="00EE3AF3"/>
    <w:rsid w:val="00EE3ECC"/>
    <w:rsid w:val="00EE59A7"/>
    <w:rsid w:val="00EE69B2"/>
    <w:rsid w:val="00EE6FD3"/>
    <w:rsid w:val="00EE767F"/>
    <w:rsid w:val="00EE7F95"/>
    <w:rsid w:val="00EF0B7F"/>
    <w:rsid w:val="00EF1798"/>
    <w:rsid w:val="00EF223D"/>
    <w:rsid w:val="00EF30D9"/>
    <w:rsid w:val="00EF3B6B"/>
    <w:rsid w:val="00EF4463"/>
    <w:rsid w:val="00EF5292"/>
    <w:rsid w:val="00EF5CAB"/>
    <w:rsid w:val="00EF5EDA"/>
    <w:rsid w:val="00EF5F1B"/>
    <w:rsid w:val="00EF64A1"/>
    <w:rsid w:val="00EF6CA2"/>
    <w:rsid w:val="00EF7734"/>
    <w:rsid w:val="00F00C93"/>
    <w:rsid w:val="00F00FDA"/>
    <w:rsid w:val="00F01DCF"/>
    <w:rsid w:val="00F04A44"/>
    <w:rsid w:val="00F04A94"/>
    <w:rsid w:val="00F06A7B"/>
    <w:rsid w:val="00F1058D"/>
    <w:rsid w:val="00F10B5B"/>
    <w:rsid w:val="00F11B17"/>
    <w:rsid w:val="00F12B5F"/>
    <w:rsid w:val="00F145C5"/>
    <w:rsid w:val="00F145F7"/>
    <w:rsid w:val="00F16BB9"/>
    <w:rsid w:val="00F16EF6"/>
    <w:rsid w:val="00F21292"/>
    <w:rsid w:val="00F216AA"/>
    <w:rsid w:val="00F219A1"/>
    <w:rsid w:val="00F23A3D"/>
    <w:rsid w:val="00F23AB8"/>
    <w:rsid w:val="00F240DF"/>
    <w:rsid w:val="00F2418D"/>
    <w:rsid w:val="00F243C8"/>
    <w:rsid w:val="00F24CEB"/>
    <w:rsid w:val="00F26AE4"/>
    <w:rsid w:val="00F26B57"/>
    <w:rsid w:val="00F26DEF"/>
    <w:rsid w:val="00F308FC"/>
    <w:rsid w:val="00F329A3"/>
    <w:rsid w:val="00F33B1A"/>
    <w:rsid w:val="00F34038"/>
    <w:rsid w:val="00F34602"/>
    <w:rsid w:val="00F348DE"/>
    <w:rsid w:val="00F348EA"/>
    <w:rsid w:val="00F35057"/>
    <w:rsid w:val="00F35E8F"/>
    <w:rsid w:val="00F36D41"/>
    <w:rsid w:val="00F36DE2"/>
    <w:rsid w:val="00F37877"/>
    <w:rsid w:val="00F40D55"/>
    <w:rsid w:val="00F413AF"/>
    <w:rsid w:val="00F421E1"/>
    <w:rsid w:val="00F428D7"/>
    <w:rsid w:val="00F42BD2"/>
    <w:rsid w:val="00F42FCE"/>
    <w:rsid w:val="00F43583"/>
    <w:rsid w:val="00F43E2A"/>
    <w:rsid w:val="00F43F85"/>
    <w:rsid w:val="00F447AE"/>
    <w:rsid w:val="00F449D4"/>
    <w:rsid w:val="00F44A91"/>
    <w:rsid w:val="00F450BB"/>
    <w:rsid w:val="00F45866"/>
    <w:rsid w:val="00F47560"/>
    <w:rsid w:val="00F476BB"/>
    <w:rsid w:val="00F5016A"/>
    <w:rsid w:val="00F5305F"/>
    <w:rsid w:val="00F5350B"/>
    <w:rsid w:val="00F538A5"/>
    <w:rsid w:val="00F5420F"/>
    <w:rsid w:val="00F5452B"/>
    <w:rsid w:val="00F56C6A"/>
    <w:rsid w:val="00F56EF8"/>
    <w:rsid w:val="00F607E9"/>
    <w:rsid w:val="00F60B98"/>
    <w:rsid w:val="00F6383D"/>
    <w:rsid w:val="00F651EF"/>
    <w:rsid w:val="00F657BA"/>
    <w:rsid w:val="00F657FC"/>
    <w:rsid w:val="00F65818"/>
    <w:rsid w:val="00F6585C"/>
    <w:rsid w:val="00F65B41"/>
    <w:rsid w:val="00F65B67"/>
    <w:rsid w:val="00F66508"/>
    <w:rsid w:val="00F667C5"/>
    <w:rsid w:val="00F7001C"/>
    <w:rsid w:val="00F70072"/>
    <w:rsid w:val="00F71114"/>
    <w:rsid w:val="00F71319"/>
    <w:rsid w:val="00F71EBA"/>
    <w:rsid w:val="00F733FC"/>
    <w:rsid w:val="00F74E31"/>
    <w:rsid w:val="00F7613F"/>
    <w:rsid w:val="00F76350"/>
    <w:rsid w:val="00F7700B"/>
    <w:rsid w:val="00F770D7"/>
    <w:rsid w:val="00F7726C"/>
    <w:rsid w:val="00F77667"/>
    <w:rsid w:val="00F803E2"/>
    <w:rsid w:val="00F811F9"/>
    <w:rsid w:val="00F8147D"/>
    <w:rsid w:val="00F82F93"/>
    <w:rsid w:val="00F82FB1"/>
    <w:rsid w:val="00F8350C"/>
    <w:rsid w:val="00F842B1"/>
    <w:rsid w:val="00F84678"/>
    <w:rsid w:val="00F84793"/>
    <w:rsid w:val="00F84BDE"/>
    <w:rsid w:val="00F8532A"/>
    <w:rsid w:val="00F85BD7"/>
    <w:rsid w:val="00F86DAA"/>
    <w:rsid w:val="00F87488"/>
    <w:rsid w:val="00F87EBE"/>
    <w:rsid w:val="00F90614"/>
    <w:rsid w:val="00F92931"/>
    <w:rsid w:val="00F92B27"/>
    <w:rsid w:val="00F932DA"/>
    <w:rsid w:val="00F93F82"/>
    <w:rsid w:val="00F94D5B"/>
    <w:rsid w:val="00F95281"/>
    <w:rsid w:val="00F955E8"/>
    <w:rsid w:val="00F97821"/>
    <w:rsid w:val="00FA1CBD"/>
    <w:rsid w:val="00FA23E2"/>
    <w:rsid w:val="00FA2D14"/>
    <w:rsid w:val="00FA3FC7"/>
    <w:rsid w:val="00FA463E"/>
    <w:rsid w:val="00FA54F4"/>
    <w:rsid w:val="00FA6BFA"/>
    <w:rsid w:val="00FB025B"/>
    <w:rsid w:val="00FB17B3"/>
    <w:rsid w:val="00FB17C8"/>
    <w:rsid w:val="00FB29F2"/>
    <w:rsid w:val="00FB2C11"/>
    <w:rsid w:val="00FB4A76"/>
    <w:rsid w:val="00FB4D21"/>
    <w:rsid w:val="00FB4DAF"/>
    <w:rsid w:val="00FB515D"/>
    <w:rsid w:val="00FB53E0"/>
    <w:rsid w:val="00FB5BFF"/>
    <w:rsid w:val="00FB6A1B"/>
    <w:rsid w:val="00FB77B4"/>
    <w:rsid w:val="00FC0EC0"/>
    <w:rsid w:val="00FC0F02"/>
    <w:rsid w:val="00FC1EAC"/>
    <w:rsid w:val="00FC2A06"/>
    <w:rsid w:val="00FC2C9A"/>
    <w:rsid w:val="00FC38FA"/>
    <w:rsid w:val="00FC39BC"/>
    <w:rsid w:val="00FC5EF2"/>
    <w:rsid w:val="00FC67C4"/>
    <w:rsid w:val="00FC6813"/>
    <w:rsid w:val="00FC6C4D"/>
    <w:rsid w:val="00FC7349"/>
    <w:rsid w:val="00FC7950"/>
    <w:rsid w:val="00FD09BD"/>
    <w:rsid w:val="00FD0BD8"/>
    <w:rsid w:val="00FD1133"/>
    <w:rsid w:val="00FD2E95"/>
    <w:rsid w:val="00FD596D"/>
    <w:rsid w:val="00FD62E0"/>
    <w:rsid w:val="00FD66FE"/>
    <w:rsid w:val="00FD688C"/>
    <w:rsid w:val="00FE16A8"/>
    <w:rsid w:val="00FE17B3"/>
    <w:rsid w:val="00FE26D9"/>
    <w:rsid w:val="00FE2ABB"/>
    <w:rsid w:val="00FE308D"/>
    <w:rsid w:val="00FE33E0"/>
    <w:rsid w:val="00FE34E8"/>
    <w:rsid w:val="00FE3868"/>
    <w:rsid w:val="00FE3E89"/>
    <w:rsid w:val="00FE46C1"/>
    <w:rsid w:val="00FE48DE"/>
    <w:rsid w:val="00FE517D"/>
    <w:rsid w:val="00FE5C71"/>
    <w:rsid w:val="00FE6394"/>
    <w:rsid w:val="00FE6F4E"/>
    <w:rsid w:val="00FE7116"/>
    <w:rsid w:val="00FE769F"/>
    <w:rsid w:val="00FE7EC5"/>
    <w:rsid w:val="00FF006B"/>
    <w:rsid w:val="00FF070A"/>
    <w:rsid w:val="00FF0A6F"/>
    <w:rsid w:val="00FF1299"/>
    <w:rsid w:val="00FF14FA"/>
    <w:rsid w:val="00FF151A"/>
    <w:rsid w:val="00FF1C96"/>
    <w:rsid w:val="00FF2F5B"/>
    <w:rsid w:val="00FF3452"/>
    <w:rsid w:val="00FF434B"/>
    <w:rsid w:val="00FF4901"/>
    <w:rsid w:val="00FF4B78"/>
    <w:rsid w:val="00FF52D6"/>
    <w:rsid w:val="00FF5B84"/>
    <w:rsid w:val="00FF6546"/>
  </w:rsids>
  <m:mathPr>
    <m:mathFont m:val="Cambria Math"/>
    <m:brkBin m:val="before"/>
    <m:brkBinSub m:val="--"/>
    <m:smallFrac m:val="0"/>
    <m:dispDef/>
    <m:lMargin m:val="0"/>
    <m:rMargin m:val="0"/>
    <m:defJc m:val="centerGroup"/>
    <m:wrapIndent m:val="1440"/>
    <m:intLim m:val="subSup"/>
    <m:naryLim m:val="undOvr"/>
  </m:mathPr>
  <w:themeFontLang w:val="en-US" w:eastAsia="zh-CN" w:bidi="km-KH"/>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2"/>
    </o:shapelayout>
  </w:shapeDefaults>
  <w:decimalSymbol w:val="."/>
  <w:listSeparator w:val=","/>
  <w14:docId w14:val="37DDD7F8"/>
  <w15:docId w15:val="{56F980F6-7F72-46A0-9B13-3A52569EE5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4"/>
        <w:szCs w:val="24"/>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qFormat="1"/>
    <w:lsdException w:name="List 4" w:semiHidden="1" w:unhideWhenUsed="1" w:qFormat="1"/>
    <w:lsdException w:name="List 5" w:semiHidden="1" w:unhideWhenUsed="1" w:qFormat="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qFormat="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qFormat="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qFormat="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qFormat="1"/>
    <w:lsdException w:name="Note Heading" w:semiHidden="1" w:unhideWhenUsed="1"/>
    <w:lsdException w:name="Body Text 2" w:semiHidden="1" w:unhideWhenUsed="1" w:qFormat="1"/>
    <w:lsdException w:name="Body Text 3" w:semiHidden="1" w:unhideWhenUsed="1"/>
    <w:lsdException w:name="Body Text Indent 2" w:semiHidden="1" w:unhideWhenUsed="1" w:qFormat="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qFormat="1"/>
    <w:lsdException w:name="Smart Hyperlink" w:semiHidden="1" w:unhideWhenUsed="1" w:qFormat="1"/>
    <w:lsdException w:name="Smart Link" w:semiHidden="1" w:unhideWhenUsed="1"/>
  </w:latentStyles>
  <w:style w:type="paragraph" w:default="1" w:styleId="Normal">
    <w:name w:val="Normal"/>
    <w:qFormat/>
    <w:rsid w:val="006674E6"/>
    <w:pPr>
      <w:spacing w:line="360" w:lineRule="auto"/>
      <w:contextualSpacing/>
    </w:pPr>
    <w:rPr>
      <w:rFonts w:ascii="Verdana" w:hAnsi="Verdana" w:cs="Times New Roman (Body CS)"/>
      <w:color w:val="4D4D4C"/>
      <w:sz w:val="20"/>
      <w14:cntxtAlts/>
    </w:rPr>
  </w:style>
  <w:style w:type="paragraph" w:styleId="Heading1">
    <w:name w:val="heading 1"/>
    <w:basedOn w:val="Normal"/>
    <w:next w:val="Normal"/>
    <w:link w:val="Heading1Char"/>
    <w:uiPriority w:val="9"/>
    <w:qFormat/>
    <w:rsid w:val="005E56D6"/>
    <w:pPr>
      <w:snapToGrid w:val="0"/>
      <w:spacing w:before="240" w:after="240" w:line="240" w:lineRule="auto"/>
      <w:outlineLvl w:val="0"/>
    </w:pPr>
    <w:rPr>
      <w:b/>
      <w:caps/>
      <w:color w:val="00B9BD" w:themeColor="accent1"/>
      <w:sz w:val="48"/>
    </w:rPr>
  </w:style>
  <w:style w:type="paragraph" w:styleId="Heading2">
    <w:name w:val="heading 2"/>
    <w:basedOn w:val="Normal"/>
    <w:next w:val="Normal"/>
    <w:link w:val="Heading2Char"/>
    <w:uiPriority w:val="9"/>
    <w:unhideWhenUsed/>
    <w:qFormat/>
    <w:rsid w:val="00B01B0E"/>
    <w:pPr>
      <w:keepNext/>
      <w:keepLines/>
      <w:snapToGrid w:val="0"/>
      <w:spacing w:before="120" w:after="120"/>
      <w:outlineLvl w:val="1"/>
    </w:pPr>
    <w:rPr>
      <w:rFonts w:asciiTheme="majorHAnsi" w:eastAsiaTheme="majorEastAsia" w:hAnsiTheme="majorHAnsi" w:cs="Times New Roman (Headings CS)"/>
      <w:b/>
      <w:caps/>
      <w:color w:val="515151" w:themeColor="text1"/>
      <w:sz w:val="32"/>
      <w:szCs w:val="26"/>
    </w:rPr>
  </w:style>
  <w:style w:type="paragraph" w:styleId="Heading3">
    <w:name w:val="heading 3"/>
    <w:basedOn w:val="Normal"/>
    <w:next w:val="Normal"/>
    <w:link w:val="Heading3Char"/>
    <w:uiPriority w:val="9"/>
    <w:unhideWhenUsed/>
    <w:qFormat/>
    <w:rsid w:val="007E245A"/>
    <w:pPr>
      <w:keepNext/>
      <w:keepLines/>
      <w:spacing w:before="360" w:after="240" w:line="240" w:lineRule="auto"/>
      <w:outlineLvl w:val="2"/>
    </w:pPr>
    <w:rPr>
      <w:rFonts w:asciiTheme="majorHAnsi" w:eastAsiaTheme="majorEastAsia" w:hAnsiTheme="majorHAnsi" w:cs="Times New Roman (Headings CS)"/>
      <w:b/>
      <w:caps/>
      <w:color w:val="00B9BD" w:themeColor="accent1"/>
      <w:sz w:val="32"/>
    </w:rPr>
  </w:style>
  <w:style w:type="paragraph" w:styleId="Heading4">
    <w:name w:val="heading 4"/>
    <w:basedOn w:val="Normal"/>
    <w:next w:val="Normal"/>
    <w:link w:val="Heading4Char"/>
    <w:uiPriority w:val="9"/>
    <w:unhideWhenUsed/>
    <w:qFormat/>
    <w:rsid w:val="00B01B0E"/>
    <w:pPr>
      <w:keepNext/>
      <w:keepLines/>
      <w:numPr>
        <w:ilvl w:val="3"/>
      </w:numPr>
      <w:spacing w:before="240" w:after="120"/>
      <w:outlineLvl w:val="3"/>
    </w:pPr>
    <w:rPr>
      <w:rFonts w:asciiTheme="majorHAnsi" w:eastAsiaTheme="majorEastAsia" w:hAnsiTheme="majorHAnsi" w:cstheme="majorBidi"/>
      <w:iCs/>
      <w:sz w:val="28"/>
      <w:lang w:val="en-GB"/>
    </w:rPr>
  </w:style>
  <w:style w:type="paragraph" w:styleId="Heading5">
    <w:name w:val="heading 5"/>
    <w:basedOn w:val="Normal"/>
    <w:next w:val="Normal"/>
    <w:link w:val="Heading5Char"/>
    <w:uiPriority w:val="9"/>
    <w:unhideWhenUsed/>
    <w:qFormat/>
    <w:rsid w:val="00116173"/>
    <w:pPr>
      <w:keepNext/>
      <w:keepLines/>
      <w:spacing w:before="240" w:after="60"/>
      <w:outlineLvl w:val="4"/>
    </w:pPr>
    <w:rPr>
      <w:rFonts w:eastAsiaTheme="majorEastAsia" w:cs="Times New Roman (Headings CS)"/>
      <w:b/>
      <w:color w:val="323232" w:themeColor="text2"/>
      <w14:ligatures w14:val="standardContextual"/>
      <w14:numForm w14:val="oldStyle"/>
    </w:rPr>
  </w:style>
  <w:style w:type="paragraph" w:styleId="Heading6">
    <w:name w:val="heading 6"/>
    <w:basedOn w:val="Normal"/>
    <w:next w:val="Normal"/>
    <w:link w:val="Heading6Char"/>
    <w:uiPriority w:val="9"/>
    <w:unhideWhenUsed/>
    <w:qFormat/>
    <w:rsid w:val="00B01B0E"/>
    <w:pPr>
      <w:keepNext/>
      <w:keepLines/>
      <w:spacing w:before="40" w:after="0"/>
      <w:outlineLvl w:val="5"/>
    </w:pPr>
    <w:rPr>
      <w:rFonts w:asciiTheme="majorHAnsi" w:eastAsiaTheme="majorEastAsia" w:hAnsiTheme="majorHAnsi" w:cstheme="majorBidi"/>
      <w:color w:val="00B9BD" w:themeColor="accent1"/>
    </w:rPr>
  </w:style>
  <w:style w:type="paragraph" w:styleId="Heading7">
    <w:name w:val="heading 7"/>
    <w:basedOn w:val="Normal"/>
    <w:next w:val="Normal"/>
    <w:link w:val="Heading7Char"/>
    <w:uiPriority w:val="9"/>
    <w:unhideWhenUsed/>
    <w:rsid w:val="00B01B0E"/>
    <w:pPr>
      <w:keepNext/>
      <w:keepLines/>
      <w:spacing w:before="40" w:after="0"/>
      <w:outlineLvl w:val="6"/>
    </w:pPr>
    <w:rPr>
      <w:rFonts w:asciiTheme="majorHAnsi" w:eastAsiaTheme="majorEastAsia" w:hAnsiTheme="majorHAnsi" w:cs="Times New Roman (Headings CS)"/>
      <w:i/>
      <w:iCs/>
      <w:color w:val="097E80" w:themeColor="accent3"/>
    </w:rPr>
  </w:style>
  <w:style w:type="paragraph" w:styleId="Heading8">
    <w:name w:val="heading 8"/>
    <w:basedOn w:val="TablesHeadingGSCyan"/>
    <w:next w:val="Normal"/>
    <w:link w:val="Heading8Char"/>
    <w:uiPriority w:val="9"/>
    <w:unhideWhenUsed/>
    <w:rsid w:val="00B01B0E"/>
    <w:pPr>
      <w:framePr w:hSpace="180" w:wrap="around" w:y="1824"/>
      <w:outlineLvl w:val="7"/>
    </w:pPr>
  </w:style>
  <w:style w:type="paragraph" w:styleId="Heading9">
    <w:name w:val="heading 9"/>
    <w:basedOn w:val="Normal"/>
    <w:next w:val="Normal"/>
    <w:link w:val="Heading9Char"/>
    <w:uiPriority w:val="9"/>
    <w:unhideWhenUsed/>
    <w:rsid w:val="00B01B0E"/>
    <w:pPr>
      <w:keepNext/>
      <w:keepLines/>
      <w:spacing w:before="40" w:after="0"/>
      <w:outlineLvl w:val="8"/>
    </w:pPr>
    <w:rPr>
      <w:rFonts w:asciiTheme="majorHAnsi" w:eastAsiaTheme="majorEastAsia" w:hAnsiTheme="majorHAnsi" w:cstheme="majorBidi"/>
      <w:i/>
      <w:iCs/>
      <w:color w:val="6B6B6B"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5Char">
    <w:name w:val="Heading 5 Char"/>
    <w:basedOn w:val="DefaultParagraphFont"/>
    <w:link w:val="Heading5"/>
    <w:uiPriority w:val="9"/>
    <w:rsid w:val="00B01B0E"/>
    <w:rPr>
      <w:rFonts w:ascii="Verdana" w:eastAsiaTheme="majorEastAsia" w:hAnsi="Verdana" w:cs="Times New Roman (Headings CS)"/>
      <w:b/>
      <w:color w:val="323232" w:themeColor="text2"/>
      <w:sz w:val="22"/>
      <w14:ligatures w14:val="standardContextual"/>
      <w14:numForm w14:val="oldStyle"/>
      <w14:cntxtAlts/>
    </w:rPr>
  </w:style>
  <w:style w:type="character" w:customStyle="1" w:styleId="Heading1Char">
    <w:name w:val="Heading 1 Char"/>
    <w:basedOn w:val="DefaultParagraphFont"/>
    <w:link w:val="Heading1"/>
    <w:uiPriority w:val="9"/>
    <w:rsid w:val="005E56D6"/>
    <w:rPr>
      <w:rFonts w:ascii="Verdana" w:hAnsi="Verdana" w:cs="Times New Roman (Body CS)"/>
      <w:b/>
      <w:caps/>
      <w:color w:val="00B9BD" w:themeColor="accent1"/>
      <w:sz w:val="48"/>
      <w14:cntxtAlts/>
    </w:rPr>
  </w:style>
  <w:style w:type="paragraph" w:styleId="BalloonText">
    <w:name w:val="Balloon Text"/>
    <w:basedOn w:val="Normal"/>
    <w:link w:val="BalloonTextChar"/>
    <w:uiPriority w:val="99"/>
    <w:semiHidden/>
    <w:unhideWhenUsed/>
    <w:rsid w:val="00B01B0E"/>
    <w:pPr>
      <w:spacing w:after="0" w:line="240" w:lineRule="auto"/>
    </w:pPr>
    <w:rPr>
      <w:rFonts w:asciiTheme="minorHAnsi" w:hAnsiTheme="minorHAnsi" w:cs="Times New Roman"/>
      <w:sz w:val="18"/>
      <w:szCs w:val="18"/>
    </w:rPr>
  </w:style>
  <w:style w:type="character" w:customStyle="1" w:styleId="BalloonTextChar">
    <w:name w:val="Balloon Text Char"/>
    <w:basedOn w:val="DefaultParagraphFont"/>
    <w:link w:val="BalloonText"/>
    <w:uiPriority w:val="99"/>
    <w:semiHidden/>
    <w:rsid w:val="00B01B0E"/>
    <w:rPr>
      <w:rFonts w:cs="Times New Roman"/>
      <w:color w:val="4D4D4C"/>
      <w:sz w:val="18"/>
      <w:szCs w:val="18"/>
      <w14:cntxtAlts/>
    </w:rPr>
  </w:style>
  <w:style w:type="paragraph" w:styleId="Bibliography">
    <w:name w:val="Bibliography"/>
    <w:basedOn w:val="Normal"/>
    <w:next w:val="Normal"/>
    <w:uiPriority w:val="37"/>
    <w:unhideWhenUsed/>
    <w:rsid w:val="00B01B0E"/>
  </w:style>
  <w:style w:type="paragraph" w:customStyle="1" w:styleId="BigTags">
    <w:name w:val="Big Tags"/>
    <w:next w:val="Normal"/>
    <w:qFormat/>
    <w:rsid w:val="00B01B0E"/>
    <w:pPr>
      <w:framePr w:vSpace="284" w:wrap="around" w:vAnchor="text" w:hAnchor="text" w:y="1"/>
      <w:shd w:val="clear" w:color="auto" w:fill="00B9BD" w:themeFill="accent1"/>
      <w:adjustRightInd w:val="0"/>
      <w:spacing w:after="0" w:line="240" w:lineRule="auto"/>
    </w:pPr>
    <w:rPr>
      <w:rFonts w:ascii="Verdana" w:hAnsi="Verdana" w:cs="Times New Roman (Body CS)"/>
      <w:iCs/>
      <w:caps/>
      <w:color w:val="FFFFFF" w:themeColor="background1"/>
      <w:sz w:val="20"/>
      <w14:cntxtAlts/>
    </w:rPr>
  </w:style>
  <w:style w:type="paragraph" w:styleId="BlockText">
    <w:name w:val="Block Text"/>
    <w:link w:val="BlockTextChar"/>
    <w:uiPriority w:val="99"/>
    <w:unhideWhenUsed/>
    <w:qFormat/>
    <w:rsid w:val="00112BD5"/>
    <w:pPr>
      <w:framePr w:wrap="around" w:vAnchor="text" w:hAnchor="margin" w:y="1"/>
      <w:pBdr>
        <w:top w:val="single" w:sz="2" w:space="10" w:color="00B9BD" w:themeColor="accent1"/>
        <w:left w:val="single" w:sz="2" w:space="10" w:color="00B9BD" w:themeColor="accent1"/>
        <w:bottom w:val="single" w:sz="2" w:space="4" w:color="00B9BD" w:themeColor="accent1"/>
        <w:right w:val="single" w:sz="2" w:space="10" w:color="00B9BD" w:themeColor="accent1"/>
      </w:pBdr>
      <w:spacing w:after="120" w:line="240" w:lineRule="auto"/>
      <w:ind w:right="72"/>
    </w:pPr>
    <w:rPr>
      <w:iCs/>
      <w:color w:val="00B9BD" w:themeColor="accent1"/>
      <w:sz w:val="22"/>
      <w14:cntxtAlts/>
    </w:rPr>
  </w:style>
  <w:style w:type="character" w:customStyle="1" w:styleId="BlockTextChar">
    <w:name w:val="Block Text Char"/>
    <w:basedOn w:val="DefaultParagraphFont"/>
    <w:link w:val="BlockText"/>
    <w:uiPriority w:val="99"/>
    <w:rsid w:val="00112BD5"/>
    <w:rPr>
      <w:rFonts w:eastAsiaTheme="minorEastAsia"/>
      <w:iCs/>
      <w:color w:val="00B9BD" w:themeColor="accent1"/>
      <w:sz w:val="22"/>
      <w14:cntxtAlts/>
    </w:rPr>
  </w:style>
  <w:style w:type="paragraph" w:styleId="BodyText">
    <w:name w:val="Body Text"/>
    <w:basedOn w:val="Normal"/>
    <w:link w:val="BodyTextChar"/>
    <w:uiPriority w:val="99"/>
    <w:unhideWhenUsed/>
    <w:rsid w:val="00B01B0E"/>
    <w:pPr>
      <w:spacing w:after="120"/>
    </w:pPr>
  </w:style>
  <w:style w:type="character" w:customStyle="1" w:styleId="BodyTextChar">
    <w:name w:val="Body Text Char"/>
    <w:basedOn w:val="DefaultParagraphFont"/>
    <w:link w:val="BodyText"/>
    <w:uiPriority w:val="99"/>
    <w:rsid w:val="00B01B0E"/>
    <w:rPr>
      <w:rFonts w:ascii="Verdana" w:hAnsi="Verdana" w:cs="Times New Roman (Body CS)"/>
      <w:color w:val="4D4D4C"/>
      <w:sz w:val="22"/>
      <w14:cntxtAlts/>
    </w:rPr>
  </w:style>
  <w:style w:type="paragraph" w:styleId="BodyText2">
    <w:name w:val="Body Text 2"/>
    <w:basedOn w:val="Normal"/>
    <w:link w:val="BodyText2Char"/>
    <w:uiPriority w:val="99"/>
    <w:semiHidden/>
    <w:unhideWhenUsed/>
    <w:rsid w:val="00B01B0E"/>
    <w:pPr>
      <w:spacing w:after="120" w:line="480" w:lineRule="auto"/>
    </w:pPr>
  </w:style>
  <w:style w:type="character" w:customStyle="1" w:styleId="Heading2Char">
    <w:name w:val="Heading 2 Char"/>
    <w:basedOn w:val="DefaultParagraphFont"/>
    <w:link w:val="Heading2"/>
    <w:uiPriority w:val="9"/>
    <w:rsid w:val="00B01B0E"/>
    <w:rPr>
      <w:rFonts w:asciiTheme="majorHAnsi" w:eastAsiaTheme="majorEastAsia" w:hAnsiTheme="majorHAnsi" w:cs="Times New Roman (Headings CS)"/>
      <w:b/>
      <w:caps/>
      <w:color w:val="515151" w:themeColor="text1"/>
      <w:sz w:val="32"/>
      <w:szCs w:val="26"/>
      <w14:cntxtAlts/>
    </w:rPr>
  </w:style>
  <w:style w:type="character" w:customStyle="1" w:styleId="Heading3Char">
    <w:name w:val="Heading 3 Char"/>
    <w:basedOn w:val="DefaultParagraphFont"/>
    <w:link w:val="Heading3"/>
    <w:uiPriority w:val="9"/>
    <w:rsid w:val="007E245A"/>
    <w:rPr>
      <w:rFonts w:asciiTheme="majorHAnsi" w:eastAsiaTheme="majorEastAsia" w:hAnsiTheme="majorHAnsi" w:cs="Times New Roman (Headings CS)"/>
      <w:b/>
      <w:caps/>
      <w:color w:val="00B9BD" w:themeColor="accent1"/>
      <w:sz w:val="32"/>
      <w14:cntxtAlts/>
    </w:rPr>
  </w:style>
  <w:style w:type="character" w:customStyle="1" w:styleId="Heading4Char">
    <w:name w:val="Heading 4 Char"/>
    <w:basedOn w:val="DefaultParagraphFont"/>
    <w:link w:val="Heading4"/>
    <w:uiPriority w:val="9"/>
    <w:rsid w:val="00B01B0E"/>
    <w:rPr>
      <w:rFonts w:asciiTheme="majorHAnsi" w:eastAsiaTheme="majorEastAsia" w:hAnsiTheme="majorHAnsi" w:cstheme="majorBidi"/>
      <w:iCs/>
      <w:color w:val="4D4D4C"/>
      <w:sz w:val="28"/>
      <w:lang w:val="en-GB"/>
      <w14:cntxtAlts/>
    </w:rPr>
  </w:style>
  <w:style w:type="character" w:customStyle="1" w:styleId="BodyText2Char">
    <w:name w:val="Body Text 2 Char"/>
    <w:basedOn w:val="DefaultParagraphFont"/>
    <w:link w:val="BodyText2"/>
    <w:uiPriority w:val="99"/>
    <w:semiHidden/>
    <w:rsid w:val="00B01B0E"/>
    <w:rPr>
      <w:rFonts w:ascii="Verdana" w:hAnsi="Verdana" w:cs="Times New Roman (Body CS)"/>
      <w:color w:val="4D4D4C"/>
      <w:sz w:val="22"/>
      <w14:cntxtAlts/>
    </w:rPr>
  </w:style>
  <w:style w:type="paragraph" w:styleId="BodyText3">
    <w:name w:val="Body Text 3"/>
    <w:basedOn w:val="Normal"/>
    <w:link w:val="BodyText3Char"/>
    <w:uiPriority w:val="99"/>
    <w:unhideWhenUsed/>
    <w:rsid w:val="00B01B0E"/>
    <w:pPr>
      <w:spacing w:after="120"/>
    </w:pPr>
    <w:rPr>
      <w:sz w:val="16"/>
      <w:szCs w:val="16"/>
    </w:rPr>
  </w:style>
  <w:style w:type="character" w:customStyle="1" w:styleId="BodyText3Char">
    <w:name w:val="Body Text 3 Char"/>
    <w:basedOn w:val="DefaultParagraphFont"/>
    <w:link w:val="BodyText3"/>
    <w:uiPriority w:val="99"/>
    <w:rsid w:val="00B01B0E"/>
    <w:rPr>
      <w:rFonts w:ascii="Verdana" w:hAnsi="Verdana" w:cs="Times New Roman (Body CS)"/>
      <w:color w:val="4D4D4C"/>
      <w:sz w:val="16"/>
      <w:szCs w:val="16"/>
      <w14:cntxtAlts/>
    </w:rPr>
  </w:style>
  <w:style w:type="paragraph" w:styleId="BodyTextFirstIndent">
    <w:name w:val="Body Text First Indent"/>
    <w:basedOn w:val="BodyText"/>
    <w:link w:val="BodyTextFirstIndentChar"/>
    <w:uiPriority w:val="99"/>
    <w:semiHidden/>
    <w:unhideWhenUsed/>
    <w:rsid w:val="00B01B0E"/>
    <w:pPr>
      <w:spacing w:after="200"/>
      <w:ind w:firstLine="360"/>
    </w:pPr>
  </w:style>
  <w:style w:type="character" w:customStyle="1" w:styleId="BodyTextFirstIndentChar">
    <w:name w:val="Body Text First Indent Char"/>
    <w:basedOn w:val="BodyTextChar"/>
    <w:link w:val="BodyTextFirstIndent"/>
    <w:uiPriority w:val="99"/>
    <w:semiHidden/>
    <w:rsid w:val="00B01B0E"/>
    <w:rPr>
      <w:rFonts w:ascii="Verdana" w:hAnsi="Verdana" w:cs="Times New Roman (Body CS)"/>
      <w:color w:val="4D4D4C"/>
      <w:sz w:val="22"/>
      <w14:cntxtAlts/>
    </w:rPr>
  </w:style>
  <w:style w:type="paragraph" w:styleId="BodyTextIndent">
    <w:name w:val="Body Text Indent"/>
    <w:basedOn w:val="Normal"/>
    <w:link w:val="BodyTextIndentChar"/>
    <w:uiPriority w:val="99"/>
    <w:semiHidden/>
    <w:unhideWhenUsed/>
    <w:rsid w:val="00B01B0E"/>
    <w:pPr>
      <w:spacing w:after="120"/>
      <w:ind w:left="283"/>
    </w:pPr>
  </w:style>
  <w:style w:type="character" w:customStyle="1" w:styleId="BodyTextIndentChar">
    <w:name w:val="Body Text Indent Char"/>
    <w:basedOn w:val="DefaultParagraphFont"/>
    <w:link w:val="BodyTextIndent"/>
    <w:uiPriority w:val="99"/>
    <w:semiHidden/>
    <w:rsid w:val="00B01B0E"/>
    <w:rPr>
      <w:rFonts w:ascii="Verdana" w:hAnsi="Verdana" w:cs="Times New Roman (Body CS)"/>
      <w:color w:val="4D4D4C"/>
      <w:sz w:val="22"/>
      <w14:cntxtAlts/>
    </w:rPr>
  </w:style>
  <w:style w:type="paragraph" w:styleId="BodyTextFirstIndent2">
    <w:name w:val="Body Text First Indent 2"/>
    <w:basedOn w:val="BodyTextIndent"/>
    <w:link w:val="BodyTextFirstIndent2Char"/>
    <w:uiPriority w:val="99"/>
    <w:semiHidden/>
    <w:unhideWhenUsed/>
    <w:rsid w:val="00B01B0E"/>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B01B0E"/>
    <w:rPr>
      <w:rFonts w:ascii="Verdana" w:hAnsi="Verdana" w:cs="Times New Roman (Body CS)"/>
      <w:color w:val="4D4D4C"/>
      <w:sz w:val="22"/>
      <w14:cntxtAlts/>
    </w:rPr>
  </w:style>
  <w:style w:type="paragraph" w:styleId="BodyTextIndent2">
    <w:name w:val="Body Text Indent 2"/>
    <w:basedOn w:val="Normal"/>
    <w:link w:val="BodyTextIndent2Char"/>
    <w:uiPriority w:val="99"/>
    <w:semiHidden/>
    <w:unhideWhenUsed/>
    <w:rsid w:val="00B01B0E"/>
    <w:pPr>
      <w:spacing w:after="120" w:line="480" w:lineRule="auto"/>
      <w:ind w:left="283"/>
    </w:pPr>
  </w:style>
  <w:style w:type="character" w:customStyle="1" w:styleId="BodyTextIndent2Char">
    <w:name w:val="Body Text Indent 2 Char"/>
    <w:basedOn w:val="DefaultParagraphFont"/>
    <w:link w:val="BodyTextIndent2"/>
    <w:uiPriority w:val="99"/>
    <w:semiHidden/>
    <w:rsid w:val="00B01B0E"/>
    <w:rPr>
      <w:rFonts w:ascii="Verdana" w:hAnsi="Verdana" w:cs="Times New Roman (Body CS)"/>
      <w:color w:val="4D4D4C"/>
      <w:sz w:val="22"/>
      <w14:cntxtAlts/>
    </w:rPr>
  </w:style>
  <w:style w:type="paragraph" w:styleId="BodyTextIndent3">
    <w:name w:val="Body Text Indent 3"/>
    <w:basedOn w:val="Normal"/>
    <w:link w:val="BodyTextIndent3Char"/>
    <w:uiPriority w:val="99"/>
    <w:semiHidden/>
    <w:unhideWhenUsed/>
    <w:rsid w:val="00B01B0E"/>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B01B0E"/>
    <w:rPr>
      <w:rFonts w:ascii="Verdana" w:hAnsi="Verdana" w:cs="Times New Roman (Body CS)"/>
      <w:color w:val="4D4D4C"/>
      <w:sz w:val="16"/>
      <w:szCs w:val="16"/>
      <w14:cntxtAlts/>
    </w:rPr>
  </w:style>
  <w:style w:type="character" w:styleId="BookTitle">
    <w:name w:val="Book Title"/>
    <w:aliases w:val="Authored Titles"/>
    <w:uiPriority w:val="33"/>
    <w:rsid w:val="00B01B0E"/>
    <w:rPr>
      <w:rFonts w:asciiTheme="majorHAnsi" w:hAnsiTheme="majorHAnsi"/>
      <w:b w:val="0"/>
      <w:bCs/>
      <w:i/>
      <w:iCs/>
      <w:spacing w:val="5"/>
      <w:sz w:val="22"/>
    </w:rPr>
  </w:style>
  <w:style w:type="paragraph" w:styleId="Caption">
    <w:name w:val="caption"/>
    <w:basedOn w:val="Normal"/>
    <w:next w:val="Normal"/>
    <w:link w:val="CaptionChar"/>
    <w:uiPriority w:val="35"/>
    <w:unhideWhenUsed/>
    <w:qFormat/>
    <w:rsid w:val="008667CA"/>
    <w:pPr>
      <w:spacing w:before="120" w:after="0" w:line="240" w:lineRule="auto"/>
    </w:pPr>
    <w:rPr>
      <w:b/>
      <w:iCs/>
      <w:color w:val="323232" w:themeColor="text2"/>
      <w:szCs w:val="18"/>
    </w:rPr>
  </w:style>
  <w:style w:type="paragraph" w:styleId="Closing">
    <w:name w:val="Closing"/>
    <w:basedOn w:val="Normal"/>
    <w:link w:val="ClosingChar"/>
    <w:uiPriority w:val="99"/>
    <w:unhideWhenUsed/>
    <w:rsid w:val="00B01B0E"/>
    <w:pPr>
      <w:spacing w:after="0" w:line="240" w:lineRule="auto"/>
      <w:ind w:left="2835"/>
    </w:pPr>
  </w:style>
  <w:style w:type="character" w:customStyle="1" w:styleId="ClosingChar">
    <w:name w:val="Closing Char"/>
    <w:basedOn w:val="DefaultParagraphFont"/>
    <w:link w:val="Closing"/>
    <w:uiPriority w:val="99"/>
    <w:rsid w:val="00B01B0E"/>
    <w:rPr>
      <w:rFonts w:ascii="Verdana" w:hAnsi="Verdana" w:cs="Times New Roman (Body CS)"/>
      <w:color w:val="4D4D4C"/>
      <w:sz w:val="22"/>
      <w14:cntxtAlts/>
    </w:rPr>
  </w:style>
  <w:style w:type="character" w:styleId="CommentReference">
    <w:name w:val="annotation reference"/>
    <w:basedOn w:val="DefaultParagraphFont"/>
    <w:uiPriority w:val="99"/>
    <w:unhideWhenUsed/>
    <w:rsid w:val="00B01B0E"/>
    <w:rPr>
      <w:sz w:val="16"/>
      <w:szCs w:val="16"/>
    </w:rPr>
  </w:style>
  <w:style w:type="paragraph" w:styleId="CommentText">
    <w:name w:val="annotation text"/>
    <w:basedOn w:val="Normal"/>
    <w:link w:val="CommentTextChar"/>
    <w:uiPriority w:val="99"/>
    <w:unhideWhenUsed/>
    <w:rsid w:val="00B01B0E"/>
    <w:pPr>
      <w:spacing w:line="240" w:lineRule="auto"/>
    </w:pPr>
    <w:rPr>
      <w:szCs w:val="20"/>
    </w:rPr>
  </w:style>
  <w:style w:type="character" w:customStyle="1" w:styleId="CommentTextChar">
    <w:name w:val="Comment Text Char"/>
    <w:basedOn w:val="DefaultParagraphFont"/>
    <w:link w:val="CommentText"/>
    <w:uiPriority w:val="99"/>
    <w:rsid w:val="00B01B0E"/>
    <w:rPr>
      <w:rFonts w:ascii="Verdana" w:hAnsi="Verdana" w:cs="Times New Roman (Body CS)"/>
      <w:color w:val="4D4D4C"/>
      <w:sz w:val="20"/>
      <w:szCs w:val="20"/>
      <w14:cntxtAlts/>
    </w:rPr>
  </w:style>
  <w:style w:type="paragraph" w:styleId="CommentSubject">
    <w:name w:val="annotation subject"/>
    <w:basedOn w:val="CommentText"/>
    <w:next w:val="CommentText"/>
    <w:link w:val="CommentSubjectChar"/>
    <w:uiPriority w:val="99"/>
    <w:semiHidden/>
    <w:unhideWhenUsed/>
    <w:rsid w:val="00B01B0E"/>
    <w:rPr>
      <w:b/>
      <w:bCs/>
    </w:rPr>
  </w:style>
  <w:style w:type="character" w:customStyle="1" w:styleId="Heading6Char">
    <w:name w:val="Heading 6 Char"/>
    <w:basedOn w:val="DefaultParagraphFont"/>
    <w:link w:val="Heading6"/>
    <w:uiPriority w:val="9"/>
    <w:rsid w:val="00B01B0E"/>
    <w:rPr>
      <w:rFonts w:asciiTheme="majorHAnsi" w:eastAsiaTheme="majorEastAsia" w:hAnsiTheme="majorHAnsi" w:cstheme="majorBidi"/>
      <w:color w:val="00B9BD" w:themeColor="accent1"/>
      <w:sz w:val="22"/>
      <w14:cntxtAlts/>
    </w:rPr>
  </w:style>
  <w:style w:type="character" w:customStyle="1" w:styleId="Heading7Char">
    <w:name w:val="Heading 7 Char"/>
    <w:basedOn w:val="DefaultParagraphFont"/>
    <w:link w:val="Heading7"/>
    <w:uiPriority w:val="9"/>
    <w:rsid w:val="00B01B0E"/>
    <w:rPr>
      <w:rFonts w:asciiTheme="majorHAnsi" w:eastAsiaTheme="majorEastAsia" w:hAnsiTheme="majorHAnsi" w:cs="Times New Roman (Headings CS)"/>
      <w:i/>
      <w:iCs/>
      <w:color w:val="097E80" w:themeColor="accent3"/>
      <w:sz w:val="22"/>
      <w14:cntxtAlts/>
    </w:rPr>
  </w:style>
  <w:style w:type="character" w:customStyle="1" w:styleId="Heading8Char">
    <w:name w:val="Heading 8 Char"/>
    <w:basedOn w:val="DefaultParagraphFont"/>
    <w:link w:val="Heading8"/>
    <w:uiPriority w:val="9"/>
    <w:rsid w:val="00B01B0E"/>
    <w:rPr>
      <w:rFonts w:ascii="Verdana" w:hAnsi="Verdana" w:cs="Times New Roman (Body CS)"/>
      <w:caps/>
      <w:color w:val="00B9BD" w:themeColor="accent1"/>
      <w:sz w:val="22"/>
      <w14:cntxtAlts/>
    </w:rPr>
  </w:style>
  <w:style w:type="character" w:customStyle="1" w:styleId="Heading9Char">
    <w:name w:val="Heading 9 Char"/>
    <w:basedOn w:val="DefaultParagraphFont"/>
    <w:link w:val="Heading9"/>
    <w:uiPriority w:val="9"/>
    <w:rsid w:val="00B01B0E"/>
    <w:rPr>
      <w:rFonts w:asciiTheme="majorHAnsi" w:eastAsiaTheme="majorEastAsia" w:hAnsiTheme="majorHAnsi" w:cstheme="majorBidi"/>
      <w:i/>
      <w:iCs/>
      <w:color w:val="6B6B6B" w:themeColor="text1" w:themeTint="D8"/>
      <w:sz w:val="21"/>
      <w:szCs w:val="21"/>
      <w14:cntxtAlts/>
    </w:rPr>
  </w:style>
  <w:style w:type="character" w:customStyle="1" w:styleId="CommentSubjectChar">
    <w:name w:val="Comment Subject Char"/>
    <w:basedOn w:val="CommentTextChar"/>
    <w:link w:val="CommentSubject"/>
    <w:uiPriority w:val="99"/>
    <w:semiHidden/>
    <w:rsid w:val="00B01B0E"/>
    <w:rPr>
      <w:rFonts w:ascii="Verdana" w:hAnsi="Verdana" w:cs="Times New Roman (Body CS)"/>
      <w:b/>
      <w:bCs/>
      <w:color w:val="4D4D4C"/>
      <w:sz w:val="20"/>
      <w:szCs w:val="20"/>
      <w14:cntxtAlts/>
    </w:rPr>
  </w:style>
  <w:style w:type="paragraph" w:styleId="Date">
    <w:name w:val="Date"/>
    <w:basedOn w:val="Normal"/>
    <w:next w:val="Normal"/>
    <w:link w:val="DateChar"/>
    <w:uiPriority w:val="99"/>
    <w:semiHidden/>
    <w:unhideWhenUsed/>
    <w:rsid w:val="00B01B0E"/>
  </w:style>
  <w:style w:type="character" w:customStyle="1" w:styleId="DateChar">
    <w:name w:val="Date Char"/>
    <w:basedOn w:val="DefaultParagraphFont"/>
    <w:link w:val="Date"/>
    <w:uiPriority w:val="99"/>
    <w:semiHidden/>
    <w:rsid w:val="00B01B0E"/>
    <w:rPr>
      <w:rFonts w:ascii="Verdana" w:hAnsi="Verdana" w:cs="Times New Roman (Body CS)"/>
      <w:color w:val="4D4D4C"/>
      <w:sz w:val="22"/>
      <w14:cntxtAlts/>
    </w:rPr>
  </w:style>
  <w:style w:type="paragraph" w:styleId="DocumentMap">
    <w:name w:val="Document Map"/>
    <w:basedOn w:val="Normal"/>
    <w:link w:val="DocumentMapChar"/>
    <w:uiPriority w:val="99"/>
    <w:semiHidden/>
    <w:unhideWhenUsed/>
    <w:rsid w:val="00B01B0E"/>
    <w:pPr>
      <w:spacing w:after="0" w:line="240" w:lineRule="auto"/>
    </w:pPr>
    <w:rPr>
      <w:rFonts w:asciiTheme="minorHAnsi" w:hAnsiTheme="minorHAnsi"/>
      <w:sz w:val="26"/>
      <w:szCs w:val="26"/>
    </w:rPr>
  </w:style>
  <w:style w:type="character" w:customStyle="1" w:styleId="DocumentMapChar">
    <w:name w:val="Document Map Char"/>
    <w:basedOn w:val="DefaultParagraphFont"/>
    <w:link w:val="DocumentMap"/>
    <w:uiPriority w:val="99"/>
    <w:semiHidden/>
    <w:rsid w:val="00B01B0E"/>
    <w:rPr>
      <w:rFonts w:cs="Times New Roman (Body CS)"/>
      <w:color w:val="4D4D4C"/>
      <w:sz w:val="26"/>
      <w:szCs w:val="26"/>
      <w14:cntxtAlts/>
    </w:rPr>
  </w:style>
  <w:style w:type="paragraph" w:styleId="E-mailSignature">
    <w:name w:val="E-mail Signature"/>
    <w:basedOn w:val="Normal"/>
    <w:link w:val="E-mailSignatureChar"/>
    <w:uiPriority w:val="99"/>
    <w:semiHidden/>
    <w:unhideWhenUsed/>
    <w:rsid w:val="00B01B0E"/>
    <w:pPr>
      <w:spacing w:after="0" w:line="240" w:lineRule="auto"/>
    </w:pPr>
  </w:style>
  <w:style w:type="character" w:customStyle="1" w:styleId="E-mailSignatureChar">
    <w:name w:val="E-mail Signature Char"/>
    <w:basedOn w:val="DefaultParagraphFont"/>
    <w:link w:val="E-mailSignature"/>
    <w:uiPriority w:val="99"/>
    <w:semiHidden/>
    <w:rsid w:val="00B01B0E"/>
    <w:rPr>
      <w:rFonts w:ascii="Verdana" w:hAnsi="Verdana" w:cs="Times New Roman (Body CS)"/>
      <w:color w:val="4D4D4C"/>
      <w:sz w:val="22"/>
      <w14:cntxtAlts/>
    </w:rPr>
  </w:style>
  <w:style w:type="character" w:styleId="Emphasis">
    <w:name w:val="Emphasis"/>
    <w:uiPriority w:val="20"/>
    <w:qFormat/>
    <w:rsid w:val="00B01B0E"/>
    <w:rPr>
      <w:rFonts w:asciiTheme="minorHAnsi" w:hAnsiTheme="minorHAnsi"/>
      <w:i/>
      <w:iCs/>
      <w:sz w:val="20"/>
    </w:rPr>
  </w:style>
  <w:style w:type="character" w:styleId="EndnoteReference">
    <w:name w:val="endnote reference"/>
    <w:basedOn w:val="DefaultParagraphFont"/>
    <w:uiPriority w:val="99"/>
    <w:semiHidden/>
    <w:unhideWhenUsed/>
    <w:rsid w:val="00B01B0E"/>
    <w:rPr>
      <w:vertAlign w:val="superscript"/>
    </w:rPr>
  </w:style>
  <w:style w:type="paragraph" w:styleId="EndnoteText">
    <w:name w:val="endnote text"/>
    <w:basedOn w:val="Normal"/>
    <w:link w:val="EndnoteTextChar"/>
    <w:uiPriority w:val="99"/>
    <w:semiHidden/>
    <w:unhideWhenUsed/>
    <w:rsid w:val="00B01B0E"/>
    <w:pPr>
      <w:spacing w:after="0" w:line="240" w:lineRule="auto"/>
    </w:pPr>
    <w:rPr>
      <w:szCs w:val="20"/>
    </w:rPr>
  </w:style>
  <w:style w:type="character" w:customStyle="1" w:styleId="EndnoteTextChar">
    <w:name w:val="Endnote Text Char"/>
    <w:basedOn w:val="DefaultParagraphFont"/>
    <w:link w:val="EndnoteText"/>
    <w:uiPriority w:val="99"/>
    <w:semiHidden/>
    <w:rsid w:val="00B01B0E"/>
    <w:rPr>
      <w:rFonts w:ascii="Verdana" w:hAnsi="Verdana" w:cs="Times New Roman (Body CS)"/>
      <w:color w:val="4D4D4C"/>
      <w:sz w:val="20"/>
      <w:szCs w:val="20"/>
      <w14:cntxtAlts/>
    </w:rPr>
  </w:style>
  <w:style w:type="paragraph" w:styleId="EnvelopeAddress">
    <w:name w:val="envelope address"/>
    <w:basedOn w:val="Normal"/>
    <w:uiPriority w:val="99"/>
    <w:semiHidden/>
    <w:unhideWhenUsed/>
    <w:rsid w:val="00B01B0E"/>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B01B0E"/>
    <w:pPr>
      <w:spacing w:after="0" w:line="240" w:lineRule="auto"/>
    </w:pPr>
    <w:rPr>
      <w:rFonts w:asciiTheme="majorHAnsi" w:eastAsiaTheme="majorEastAsia" w:hAnsiTheme="majorHAnsi" w:cstheme="majorBidi"/>
      <w:szCs w:val="20"/>
    </w:rPr>
  </w:style>
  <w:style w:type="character" w:styleId="FollowedHyperlink">
    <w:name w:val="FollowedHyperlink"/>
    <w:basedOn w:val="DefaultParagraphFont"/>
    <w:uiPriority w:val="99"/>
    <w:semiHidden/>
    <w:unhideWhenUsed/>
    <w:rsid w:val="00B01B0E"/>
    <w:rPr>
      <w:color w:val="D3D4D6" w:themeColor="followedHyperlink"/>
      <w:u w:val="single"/>
    </w:rPr>
  </w:style>
  <w:style w:type="paragraph" w:styleId="Footer">
    <w:name w:val="footer"/>
    <w:basedOn w:val="Normal"/>
    <w:link w:val="FooterChar"/>
    <w:unhideWhenUsed/>
    <w:rsid w:val="00B01B0E"/>
    <w:pPr>
      <w:tabs>
        <w:tab w:val="center" w:pos="4680"/>
        <w:tab w:val="right" w:pos="9360"/>
      </w:tabs>
      <w:spacing w:after="0" w:line="240" w:lineRule="auto"/>
    </w:pPr>
  </w:style>
  <w:style w:type="character" w:customStyle="1" w:styleId="FooterChar">
    <w:name w:val="Footer Char"/>
    <w:basedOn w:val="DefaultParagraphFont"/>
    <w:link w:val="Footer"/>
    <w:uiPriority w:val="99"/>
    <w:rsid w:val="00B01B0E"/>
    <w:rPr>
      <w:rFonts w:ascii="Verdana" w:hAnsi="Verdana" w:cs="Times New Roman (Body CS)"/>
      <w:color w:val="4D4D4C"/>
      <w:sz w:val="22"/>
      <w14:cntxtAlts/>
    </w:rPr>
  </w:style>
  <w:style w:type="character" w:styleId="FootnoteReference">
    <w:name w:val="footnote reference"/>
    <w:aliases w:val="SUPERS,ftref,fr,16 Point,Superscript 6 Point,de nota al pie,Ref,Footnote Ref in FtNote,(NECG) Footnote Reference,Fußnotenzeichen DISS,Footnote Reference Number,heading1, BVI fnr,Footnote Reference2,BVI fnr,16 Point Char,SUPE"/>
    <w:basedOn w:val="DefaultParagraphFont"/>
    <w:link w:val="BVIfnrCharCharChar"/>
    <w:unhideWhenUsed/>
    <w:rsid w:val="00B01B0E"/>
    <w:rPr>
      <w:vertAlign w:val="superscript"/>
    </w:rPr>
  </w:style>
  <w:style w:type="paragraph" w:styleId="FootnoteText">
    <w:name w:val="footnote text"/>
    <w:aliases w:val="Nbpage Moens,ft,Footnote Text Char1 Char,Footnote Text Char Char Char,Footnote Text Char Char Char Char Char,Footnote Text Char Char Char Char Char Char Char Char Char Char,Fußnote,Fußnote Char Char,(NECG) Footnote Text,f,single space,fn"/>
    <w:basedOn w:val="Normal"/>
    <w:link w:val="FootnoteTextChar"/>
    <w:unhideWhenUsed/>
    <w:qFormat/>
    <w:rsid w:val="00947B25"/>
    <w:pPr>
      <w:spacing w:after="0" w:line="240" w:lineRule="auto"/>
    </w:pPr>
    <w:rPr>
      <w:sz w:val="16"/>
      <w:szCs w:val="20"/>
    </w:rPr>
  </w:style>
  <w:style w:type="character" w:customStyle="1" w:styleId="FootnoteTextChar">
    <w:name w:val="Footnote Text Char"/>
    <w:aliases w:val="Nbpage Moens Char,ft Char,Footnote Text Char1 Char Char,Footnote Text Char Char Char Char,Footnote Text Char Char Char Char Char Char,Footnote Text Char Char Char Char Char Char Char Char Char Char Char,Fußnote Char,f Char,fn Char"/>
    <w:basedOn w:val="DefaultParagraphFont"/>
    <w:link w:val="FootnoteText"/>
    <w:rsid w:val="00947B25"/>
    <w:rPr>
      <w:rFonts w:ascii="Verdana" w:hAnsi="Verdana" w:cs="Times New Roman (Body CS)"/>
      <w:color w:val="4D4D4C"/>
      <w:sz w:val="16"/>
      <w:szCs w:val="20"/>
      <w14:cntxtAlts/>
    </w:rPr>
  </w:style>
  <w:style w:type="table" w:styleId="GridTable1Light">
    <w:name w:val="Grid Table 1 Light"/>
    <w:basedOn w:val="TableNormal"/>
    <w:uiPriority w:val="46"/>
    <w:rsid w:val="00B01B0E"/>
    <w:pPr>
      <w:spacing w:after="0" w:line="240" w:lineRule="auto"/>
    </w:pPr>
    <w:tblPr>
      <w:tblStyleRowBandSize w:val="1"/>
      <w:tblStyleColBandSize w:val="1"/>
      <w:tblBorders>
        <w:top w:val="single" w:sz="4" w:space="0" w:color="B9B9B9" w:themeColor="text1" w:themeTint="66"/>
        <w:left w:val="single" w:sz="4" w:space="0" w:color="B9B9B9" w:themeColor="text1" w:themeTint="66"/>
        <w:bottom w:val="single" w:sz="4" w:space="0" w:color="B9B9B9" w:themeColor="text1" w:themeTint="66"/>
        <w:right w:val="single" w:sz="4" w:space="0" w:color="B9B9B9" w:themeColor="text1" w:themeTint="66"/>
        <w:insideH w:val="single" w:sz="4" w:space="0" w:color="B9B9B9" w:themeColor="text1" w:themeTint="66"/>
        <w:insideV w:val="single" w:sz="4" w:space="0" w:color="B9B9B9" w:themeColor="text1" w:themeTint="66"/>
      </w:tblBorders>
    </w:tblPr>
    <w:tblStylePr w:type="firstRow">
      <w:rPr>
        <w:b/>
        <w:bCs/>
      </w:rPr>
      <w:tblPr/>
      <w:tcPr>
        <w:tcBorders>
          <w:bottom w:val="single" w:sz="12" w:space="0" w:color="969696" w:themeColor="text1" w:themeTint="99"/>
        </w:tcBorders>
      </w:tcPr>
    </w:tblStylePr>
    <w:tblStylePr w:type="lastRow">
      <w:rPr>
        <w:b/>
        <w:bCs/>
      </w:rPr>
      <w:tblPr/>
      <w:tcPr>
        <w:tcBorders>
          <w:top w:val="double" w:sz="2" w:space="0" w:color="96969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B01B0E"/>
    <w:pPr>
      <w:spacing w:after="0" w:line="240" w:lineRule="auto"/>
    </w:pPr>
    <w:tblPr>
      <w:tblStyleRowBandSize w:val="1"/>
      <w:tblStyleColBandSize w:val="1"/>
      <w:tblBorders>
        <w:top w:val="single" w:sz="4" w:space="0" w:color="7EFBFF" w:themeColor="accent1" w:themeTint="66"/>
        <w:left w:val="single" w:sz="4" w:space="0" w:color="7EFBFF" w:themeColor="accent1" w:themeTint="66"/>
        <w:bottom w:val="single" w:sz="4" w:space="0" w:color="7EFBFF" w:themeColor="accent1" w:themeTint="66"/>
        <w:right w:val="single" w:sz="4" w:space="0" w:color="7EFBFF" w:themeColor="accent1" w:themeTint="66"/>
        <w:insideH w:val="single" w:sz="4" w:space="0" w:color="7EFBFF" w:themeColor="accent1" w:themeTint="66"/>
        <w:insideV w:val="single" w:sz="4" w:space="0" w:color="7EFBFF" w:themeColor="accent1" w:themeTint="66"/>
      </w:tblBorders>
    </w:tblPr>
    <w:tblStylePr w:type="firstRow">
      <w:rPr>
        <w:b/>
        <w:bCs/>
      </w:rPr>
      <w:tblPr/>
      <w:tcPr>
        <w:tcBorders>
          <w:bottom w:val="single" w:sz="12" w:space="0" w:color="3EFAFF" w:themeColor="accent1" w:themeTint="99"/>
        </w:tcBorders>
      </w:tcPr>
    </w:tblStylePr>
    <w:tblStylePr w:type="lastRow">
      <w:rPr>
        <w:b/>
        <w:bCs/>
      </w:rPr>
      <w:tblPr/>
      <w:tcPr>
        <w:tcBorders>
          <w:top w:val="double" w:sz="2" w:space="0" w:color="3EFAFF" w:themeColor="accent1" w:themeTint="99"/>
        </w:tcBorders>
      </w:tcPr>
    </w:tblStylePr>
    <w:tblStylePr w:type="firstCol">
      <w:rPr>
        <w:b/>
        <w:bCs/>
      </w:rPr>
    </w:tblStylePr>
    <w:tblStylePr w:type="lastCol">
      <w:rPr>
        <w:b/>
        <w:bCs/>
      </w:rPr>
    </w:tblStylePr>
  </w:style>
  <w:style w:type="table" w:styleId="GridTable2-Accent3">
    <w:name w:val="Grid Table 2 Accent 3"/>
    <w:basedOn w:val="TableNormal"/>
    <w:uiPriority w:val="47"/>
    <w:rsid w:val="00B01B0E"/>
    <w:pPr>
      <w:spacing w:after="0" w:line="240" w:lineRule="auto"/>
    </w:pPr>
    <w:tblPr>
      <w:tblStyleRowBandSize w:val="1"/>
      <w:tblStyleColBandSize w:val="1"/>
      <w:tblBorders>
        <w:top w:val="single" w:sz="2" w:space="0" w:color="2DECF0" w:themeColor="accent3" w:themeTint="99"/>
        <w:bottom w:val="single" w:sz="2" w:space="0" w:color="2DECF0" w:themeColor="accent3" w:themeTint="99"/>
        <w:insideH w:val="single" w:sz="2" w:space="0" w:color="2DECF0" w:themeColor="accent3" w:themeTint="99"/>
        <w:insideV w:val="single" w:sz="2" w:space="0" w:color="2DECF0" w:themeColor="accent3" w:themeTint="99"/>
      </w:tblBorders>
    </w:tblPr>
    <w:tblStylePr w:type="firstRow">
      <w:rPr>
        <w:b/>
        <w:bCs/>
      </w:rPr>
      <w:tblPr/>
      <w:tcPr>
        <w:tcBorders>
          <w:top w:val="nil"/>
          <w:bottom w:val="single" w:sz="12" w:space="0" w:color="2DECF0" w:themeColor="accent3" w:themeTint="99"/>
          <w:insideH w:val="nil"/>
          <w:insideV w:val="nil"/>
        </w:tcBorders>
        <w:shd w:val="clear" w:color="auto" w:fill="FFFFFF" w:themeFill="background1"/>
      </w:tcPr>
    </w:tblStylePr>
    <w:tblStylePr w:type="lastRow">
      <w:rPr>
        <w:b/>
        <w:bCs/>
      </w:rPr>
      <w:tblPr/>
      <w:tcPr>
        <w:tcBorders>
          <w:top w:val="double" w:sz="2" w:space="0" w:color="2DEC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GridTable2-Accent4">
    <w:name w:val="Grid Table 2 Accent 4"/>
    <w:basedOn w:val="TableNormal"/>
    <w:uiPriority w:val="47"/>
    <w:rsid w:val="00B01B0E"/>
    <w:pPr>
      <w:spacing w:after="0" w:line="240" w:lineRule="auto"/>
    </w:pPr>
    <w:tblPr>
      <w:tblStyleRowBandSize w:val="1"/>
      <w:tblStyleColBandSize w:val="1"/>
      <w:tblBorders>
        <w:top w:val="single" w:sz="2" w:space="0" w:color="E6EB8C" w:themeColor="accent4" w:themeTint="99"/>
        <w:bottom w:val="single" w:sz="2" w:space="0" w:color="E6EB8C" w:themeColor="accent4" w:themeTint="99"/>
        <w:insideH w:val="single" w:sz="2" w:space="0" w:color="E6EB8C" w:themeColor="accent4" w:themeTint="99"/>
        <w:insideV w:val="single" w:sz="2" w:space="0" w:color="E6EB8C" w:themeColor="accent4" w:themeTint="99"/>
      </w:tblBorders>
    </w:tblPr>
    <w:tblStylePr w:type="firstRow">
      <w:rPr>
        <w:b/>
        <w:bCs/>
      </w:rPr>
      <w:tblPr/>
      <w:tcPr>
        <w:tcBorders>
          <w:top w:val="nil"/>
          <w:bottom w:val="single" w:sz="12" w:space="0" w:color="E6EB8C" w:themeColor="accent4" w:themeTint="99"/>
          <w:insideH w:val="nil"/>
          <w:insideV w:val="nil"/>
        </w:tcBorders>
        <w:shd w:val="clear" w:color="auto" w:fill="FFFFFF" w:themeFill="background1"/>
      </w:tcPr>
    </w:tblStylePr>
    <w:tblStylePr w:type="lastRow">
      <w:rPr>
        <w:b/>
        <w:bCs/>
      </w:rPr>
      <w:tblPr/>
      <w:tcPr>
        <w:tcBorders>
          <w:top w:val="double" w:sz="2" w:space="0" w:color="E6EB8C"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GridTable2-Accent5">
    <w:name w:val="Grid Table 2 Accent 5"/>
    <w:basedOn w:val="TableNormal"/>
    <w:uiPriority w:val="47"/>
    <w:rsid w:val="00B01B0E"/>
    <w:pPr>
      <w:spacing w:after="0" w:line="240" w:lineRule="auto"/>
    </w:pPr>
    <w:tblPr>
      <w:tblStyleRowBandSize w:val="1"/>
      <w:tblStyleColBandSize w:val="1"/>
      <w:tblBorders>
        <w:top w:val="single" w:sz="2" w:space="0" w:color="D9E088" w:themeColor="accent5" w:themeTint="99"/>
        <w:bottom w:val="single" w:sz="2" w:space="0" w:color="D9E088" w:themeColor="accent5" w:themeTint="99"/>
        <w:insideH w:val="single" w:sz="2" w:space="0" w:color="D9E088" w:themeColor="accent5" w:themeTint="99"/>
        <w:insideV w:val="single" w:sz="2" w:space="0" w:color="D9E088" w:themeColor="accent5" w:themeTint="99"/>
      </w:tblBorders>
    </w:tblPr>
    <w:tblStylePr w:type="firstRow">
      <w:rPr>
        <w:b/>
        <w:bCs/>
      </w:rPr>
      <w:tblPr/>
      <w:tcPr>
        <w:tcBorders>
          <w:top w:val="nil"/>
          <w:bottom w:val="single" w:sz="12" w:space="0" w:color="D9E088" w:themeColor="accent5" w:themeTint="99"/>
          <w:insideH w:val="nil"/>
          <w:insideV w:val="nil"/>
        </w:tcBorders>
        <w:shd w:val="clear" w:color="auto" w:fill="FFFFFF" w:themeFill="background1"/>
      </w:tcPr>
    </w:tblStylePr>
    <w:tblStylePr w:type="lastRow">
      <w:rPr>
        <w:b/>
        <w:bCs/>
      </w:rPr>
      <w:tblPr/>
      <w:tcPr>
        <w:tcBorders>
          <w:top w:val="double" w:sz="2" w:space="0" w:color="D9E088"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GridTable3-Accent4">
    <w:name w:val="Grid Table 3 Accent 4"/>
    <w:basedOn w:val="TableNormal"/>
    <w:uiPriority w:val="48"/>
    <w:rsid w:val="00B01B0E"/>
    <w:pPr>
      <w:spacing w:after="0" w:line="240" w:lineRule="auto"/>
    </w:p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styleId="GridTable5Dark-Accent3">
    <w:name w:val="Grid Table 5 Dark Accent 3"/>
    <w:basedOn w:val="Table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9F8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E8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E8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E8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E80" w:themeFill="accent3"/>
      </w:tcPr>
    </w:tblStylePr>
    <w:tblStylePr w:type="band1Vert">
      <w:tblPr/>
      <w:tcPr>
        <w:shd w:val="clear" w:color="auto" w:fill="73F2F5" w:themeFill="accent3" w:themeFillTint="66"/>
      </w:tcPr>
    </w:tblStylePr>
    <w:tblStylePr w:type="band1Horz">
      <w:tblPr/>
      <w:tcPr>
        <w:shd w:val="clear" w:color="auto" w:fill="73F2F5" w:themeFill="accent3" w:themeFillTint="66"/>
      </w:tcPr>
    </w:tblStylePr>
  </w:style>
  <w:style w:type="table" w:styleId="GridTable5Dark-Accent5">
    <w:name w:val="Grid Table 5 Dark Accent 5"/>
    <w:basedOn w:val="Table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F4D7"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1CC3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1CC3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1CC3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1CC3A" w:themeFill="accent5"/>
      </w:tcPr>
    </w:tblStylePr>
    <w:tblStylePr w:type="band1Vert">
      <w:tblPr/>
      <w:tcPr>
        <w:shd w:val="clear" w:color="auto" w:fill="E6EAB0" w:themeFill="accent5" w:themeFillTint="66"/>
      </w:tcPr>
    </w:tblStylePr>
    <w:tblStylePr w:type="band1Horz">
      <w:tblPr/>
      <w:tcPr>
        <w:shd w:val="clear" w:color="auto" w:fill="E6EAB0" w:themeFill="accent5" w:themeFillTint="66"/>
      </w:tcPr>
    </w:tblStylePr>
  </w:style>
  <w:style w:type="table" w:styleId="GridTable6Colorful">
    <w:name w:val="Grid Table 6 Colorful"/>
    <w:basedOn w:val="TableNormal"/>
    <w:uiPriority w:val="51"/>
    <w:rsid w:val="00B01B0E"/>
    <w:pPr>
      <w:spacing w:after="0" w:line="240" w:lineRule="auto"/>
    </w:pPr>
    <w:rPr>
      <w:color w:val="515151" w:themeColor="text1"/>
    </w:rPr>
    <w:tblPr>
      <w:tblStyleRowBandSize w:val="1"/>
      <w:tblStyleColBandSize w:val="1"/>
      <w:tblBorders>
        <w:top w:val="single" w:sz="4" w:space="0" w:color="969696" w:themeColor="text1" w:themeTint="99"/>
        <w:left w:val="single" w:sz="4" w:space="0" w:color="969696" w:themeColor="text1" w:themeTint="99"/>
        <w:bottom w:val="single" w:sz="4" w:space="0" w:color="969696" w:themeColor="text1" w:themeTint="99"/>
        <w:right w:val="single" w:sz="4" w:space="0" w:color="969696" w:themeColor="text1" w:themeTint="99"/>
        <w:insideH w:val="single" w:sz="4" w:space="0" w:color="969696" w:themeColor="text1" w:themeTint="99"/>
        <w:insideV w:val="single" w:sz="4" w:space="0" w:color="969696" w:themeColor="text1" w:themeTint="99"/>
      </w:tblBorders>
    </w:tblPr>
    <w:tblStylePr w:type="firstRow">
      <w:rPr>
        <w:b/>
        <w:bCs/>
      </w:rPr>
      <w:tblPr/>
      <w:tcPr>
        <w:tcBorders>
          <w:bottom w:val="single" w:sz="12" w:space="0" w:color="969696" w:themeColor="text1" w:themeTint="99"/>
        </w:tcBorders>
      </w:tcPr>
    </w:tblStylePr>
    <w:tblStylePr w:type="lastRow">
      <w:rPr>
        <w:b/>
        <w:bCs/>
      </w:rPr>
      <w:tblPr/>
      <w:tcPr>
        <w:tcBorders>
          <w:top w:val="doub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GridTable7Colorful-Accent3">
    <w:name w:val="Grid Table 7 Colorful Accent 3"/>
    <w:basedOn w:val="TableNormal"/>
    <w:uiPriority w:val="52"/>
    <w:rsid w:val="00B01B0E"/>
    <w:pPr>
      <w:spacing w:after="0" w:line="240" w:lineRule="auto"/>
    </w:pPr>
    <w:rPr>
      <w:color w:val="065D5F" w:themeColor="accent3" w:themeShade="BF"/>
    </w:r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bottom w:val="single" w:sz="4" w:space="0" w:color="2DECF0" w:themeColor="accent3" w:themeTint="99"/>
        </w:tcBorders>
      </w:tcPr>
    </w:tblStylePr>
    <w:tblStylePr w:type="nwCell">
      <w:tblPr/>
      <w:tcPr>
        <w:tcBorders>
          <w:bottom w:val="single" w:sz="4" w:space="0" w:color="2DECF0" w:themeColor="accent3" w:themeTint="99"/>
        </w:tcBorders>
      </w:tcPr>
    </w:tblStylePr>
    <w:tblStylePr w:type="seCell">
      <w:tblPr/>
      <w:tcPr>
        <w:tcBorders>
          <w:top w:val="single" w:sz="4" w:space="0" w:color="2DECF0" w:themeColor="accent3" w:themeTint="99"/>
        </w:tcBorders>
      </w:tcPr>
    </w:tblStylePr>
    <w:tblStylePr w:type="swCell">
      <w:tblPr/>
      <w:tcPr>
        <w:tcBorders>
          <w:top w:val="single" w:sz="4" w:space="0" w:color="2DECF0" w:themeColor="accent3" w:themeTint="99"/>
        </w:tcBorders>
      </w:tcPr>
    </w:tblStylePr>
  </w:style>
  <w:style w:type="table" w:styleId="GridTable7Colorful-Accent4">
    <w:name w:val="Grid Table 7 Colorful Accent 4"/>
    <w:basedOn w:val="TableNormal"/>
    <w:uiPriority w:val="52"/>
    <w:rsid w:val="00B01B0E"/>
    <w:pPr>
      <w:spacing w:after="0" w:line="240" w:lineRule="auto"/>
    </w:pPr>
    <w:rPr>
      <w:color w:val="AEB71F" w:themeColor="accent4" w:themeShade="BF"/>
    </w:r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customStyle="1" w:styleId="GSBoldTable">
    <w:name w:val="GS Bold Table"/>
    <w:basedOn w:val="TableNormal"/>
    <w:uiPriority w:val="99"/>
    <w:rsid w:val="00B01B0E"/>
    <w:pPr>
      <w:snapToGrid w:val="0"/>
      <w:spacing w:after="0" w:line="240" w:lineRule="auto"/>
      <w:textboxTightWrap w:val="firstLineOnly"/>
    </w:pPr>
    <w:rPr>
      <w:sz w:val="20"/>
    </w:rPr>
    <w:tblPr>
      <w:tblBorders>
        <w:insideH w:val="single" w:sz="4" w:space="0" w:color="BFBFBF" w:themeColor="background1" w:themeShade="BF"/>
      </w:tblBorders>
      <w:tblCellMar>
        <w:top w:w="28" w:type="dxa"/>
        <w:left w:w="57" w:type="dxa"/>
        <w:right w:w="57" w:type="dxa"/>
      </w:tblCellMar>
    </w:tblPr>
    <w:tcPr>
      <w:vAlign w:val="center"/>
    </w:tcPr>
    <w:tblStylePr w:type="firstRow">
      <w:pPr>
        <w:wordWrap/>
        <w:adjustRightInd/>
        <w:snapToGrid w:val="0"/>
        <w:spacing w:line="240" w:lineRule="auto"/>
        <w:contextualSpacing w:val="0"/>
        <w:mirrorIndents w:val="0"/>
      </w:pPr>
      <w:tblPr/>
      <w:tcPr>
        <w:shd w:val="clear" w:color="auto" w:fill="00B9BD" w:themeFill="accent1"/>
      </w:tcPr>
    </w:tblStylePr>
  </w:style>
  <w:style w:type="table" w:customStyle="1" w:styleId="GSTableBoldline-heightcondensed">
    <w:name w:val="GS Table Bold (line-height condensed)"/>
    <w:basedOn w:val="TableNormal"/>
    <w:uiPriority w:val="99"/>
    <w:rsid w:val="00B01B0E"/>
    <w:pPr>
      <w:snapToGrid w:val="0"/>
      <w:spacing w:after="0" w:line="240" w:lineRule="auto"/>
    </w:pPr>
    <w:rPr>
      <w:rFonts w:cs="Times New Roman (Body CS)"/>
      <w:sz w:val="20"/>
    </w:rPr>
    <w:tblPr>
      <w:tblBorders>
        <w:insideH w:val="single" w:sz="4" w:space="0" w:color="A6A6A6" w:themeColor="background1" w:themeShade="A6"/>
      </w:tblBorders>
      <w:tblCellMar>
        <w:left w:w="0" w:type="dxa"/>
        <w:right w:w="0" w:type="dxa"/>
      </w:tblCellMar>
    </w:tblPr>
    <w:tcPr>
      <w:shd w:val="clear" w:color="auto" w:fill="auto"/>
      <w:noWrap/>
      <w:vAlign w:val="center"/>
    </w:tcPr>
    <w:tblStylePr w:type="firstRow">
      <w:rPr>
        <w:rFonts w:asciiTheme="majorHAnsi" w:hAnsiTheme="majorHAnsi"/>
        <w:b/>
        <w:color w:val="FFFFFF" w:themeColor="background1"/>
        <w:sz w:val="21"/>
      </w:rPr>
      <w:tblPr/>
      <w:tcPr>
        <w:shd w:val="clear" w:color="auto" w:fill="00B9BD" w:themeFill="accent1"/>
      </w:tcPr>
    </w:tblStylePr>
  </w:style>
  <w:style w:type="table" w:customStyle="1" w:styleId="GSTableSimple">
    <w:name w:val="GS Table Simple"/>
    <w:basedOn w:val="TableNormal"/>
    <w:uiPriority w:val="99"/>
    <w:rsid w:val="00B01B0E"/>
    <w:pPr>
      <w:snapToGrid w:val="0"/>
      <w:spacing w:after="0" w:line="240" w:lineRule="auto"/>
    </w:pPr>
    <w:rPr>
      <w:rFonts w:cs="Times New Roman (Body CS)"/>
      <w:color w:val="00B9BD" w:themeColor="accent1"/>
      <w:sz w:val="18"/>
    </w:rPr>
    <w:tblPr>
      <w:tblStyleRowBandSize w:val="1"/>
      <w:tblBorders>
        <w:insideH w:val="single" w:sz="4" w:space="0" w:color="BFBFBF" w:themeColor="background1" w:themeShade="BF"/>
      </w:tblBorders>
      <w:tblCellMar>
        <w:top w:w="57" w:type="dxa"/>
        <w:left w:w="57" w:type="dxa"/>
        <w:bottom w:w="57" w:type="dxa"/>
        <w:right w:w="57" w:type="dxa"/>
      </w:tblCellMar>
    </w:tblPr>
    <w:trPr>
      <w:cantSplit/>
    </w:trPr>
    <w:tcPr>
      <w:shd w:val="clear" w:color="auto" w:fill="auto"/>
      <w:noWrap/>
      <w:tcMar>
        <w:top w:w="57" w:type="dxa"/>
        <w:left w:w="57" w:type="dxa"/>
        <w:bottom w:w="57" w:type="dxa"/>
        <w:right w:w="57" w:type="dxa"/>
      </w:tcMar>
      <w:vAlign w:val="center"/>
    </w:tcPr>
    <w:tblStylePr w:type="firstRow">
      <w:pPr>
        <w:wordWrap/>
        <w:spacing w:line="240" w:lineRule="auto"/>
        <w:jc w:val="left"/>
      </w:pPr>
      <w:rPr>
        <w:rFonts w:ascii="Verdana" w:hAnsi="Verdana"/>
        <w:b w:val="0"/>
        <w:i w:val="0"/>
        <w:color w:val="auto"/>
        <w:sz w:val="10"/>
      </w:rPr>
      <w:tblPr/>
      <w:trPr>
        <w:cantSplit w:val="0"/>
      </w:trPr>
      <w:tcPr>
        <w:tcBorders>
          <w:top w:val="nil"/>
          <w:left w:val="nil"/>
          <w:bottom w:val="single" w:sz="18" w:space="0" w:color="00B9BD" w:themeColor="accent1"/>
          <w:right w:val="nil"/>
          <w:insideH w:val="nil"/>
          <w:insideV w:val="nil"/>
          <w:tl2br w:val="nil"/>
          <w:tr2bl w:val="nil"/>
        </w:tcBorders>
      </w:tcPr>
    </w:tblStylePr>
    <w:tblStylePr w:type="band1Horz">
      <w:pPr>
        <w:jc w:val="left"/>
      </w:pPr>
    </w:tblStylePr>
  </w:style>
  <w:style w:type="character" w:styleId="Hashtag">
    <w:name w:val="Hashtag"/>
    <w:basedOn w:val="BookTitle"/>
    <w:uiPriority w:val="99"/>
    <w:unhideWhenUsed/>
    <w:rsid w:val="00B01B0E"/>
    <w:rPr>
      <w:rFonts w:asciiTheme="majorHAnsi" w:hAnsiTheme="majorHAnsi"/>
      <w:b w:val="0"/>
      <w:bCs/>
      <w:i w:val="0"/>
      <w:iCs/>
      <w:color w:val="109B9D" w:themeColor="accent2"/>
      <w:spacing w:val="5"/>
      <w:sz w:val="22"/>
      <w:shd w:val="clear" w:color="auto" w:fill="E1DFDD"/>
    </w:rPr>
  </w:style>
  <w:style w:type="paragraph" w:styleId="Header">
    <w:name w:val="header"/>
    <w:basedOn w:val="Normal"/>
    <w:link w:val="HeaderChar"/>
    <w:uiPriority w:val="99"/>
    <w:unhideWhenUsed/>
    <w:rsid w:val="00B01B0E"/>
    <w:pPr>
      <w:tabs>
        <w:tab w:val="center" w:pos="4680"/>
        <w:tab w:val="right" w:pos="9360"/>
      </w:tabs>
      <w:spacing w:after="0" w:line="240" w:lineRule="auto"/>
    </w:pPr>
  </w:style>
  <w:style w:type="character" w:customStyle="1" w:styleId="HeaderChar">
    <w:name w:val="Header Char"/>
    <w:basedOn w:val="DefaultParagraphFont"/>
    <w:link w:val="Header"/>
    <w:uiPriority w:val="99"/>
    <w:rsid w:val="00B01B0E"/>
    <w:rPr>
      <w:rFonts w:ascii="Verdana" w:hAnsi="Verdana" w:cs="Times New Roman (Body CS)"/>
      <w:color w:val="4D4D4C"/>
      <w:sz w:val="22"/>
      <w14:cntxtAlts/>
    </w:rPr>
  </w:style>
  <w:style w:type="paragraph" w:customStyle="1" w:styleId="TablesHeadingGSCyan">
    <w:name w:val="Tables Heading GS Cyan"/>
    <w:basedOn w:val="Normal"/>
    <w:next w:val="Normal"/>
    <w:link w:val="TablesHeadingGSCyanChar"/>
    <w:qFormat/>
    <w:rsid w:val="00B01B0E"/>
    <w:pPr>
      <w:framePr w:hSpace="181" w:wrap="notBeside" w:vAnchor="page" w:hAnchor="margin" w:y="1827"/>
      <w:snapToGrid w:val="0"/>
      <w:spacing w:after="0" w:line="240" w:lineRule="auto"/>
      <w:contextualSpacing w:val="0"/>
    </w:pPr>
    <w:rPr>
      <w:caps/>
      <w:color w:val="00B9BD" w:themeColor="accent1"/>
    </w:rPr>
  </w:style>
  <w:style w:type="character" w:customStyle="1" w:styleId="TablesHeadingGSCyanChar">
    <w:name w:val="Tables Heading GS Cyan Char"/>
    <w:basedOn w:val="DefaultParagraphFont"/>
    <w:link w:val="TablesHeadingGSCyan"/>
    <w:rsid w:val="00B01B0E"/>
    <w:rPr>
      <w:rFonts w:ascii="Verdana" w:hAnsi="Verdana" w:cs="Times New Roman (Body CS)"/>
      <w:caps/>
      <w:color w:val="00B9BD" w:themeColor="accent1"/>
      <w:sz w:val="22"/>
      <w14:cntxtAlts/>
    </w:rPr>
  </w:style>
  <w:style w:type="character" w:styleId="HTMLAcronym">
    <w:name w:val="HTML Acronym"/>
    <w:basedOn w:val="DefaultParagraphFont"/>
    <w:uiPriority w:val="99"/>
    <w:semiHidden/>
    <w:unhideWhenUsed/>
    <w:rsid w:val="00B01B0E"/>
  </w:style>
  <w:style w:type="paragraph" w:styleId="HTMLAddress">
    <w:name w:val="HTML Address"/>
    <w:basedOn w:val="Normal"/>
    <w:link w:val="HTMLAddressChar"/>
    <w:uiPriority w:val="99"/>
    <w:semiHidden/>
    <w:unhideWhenUsed/>
    <w:rsid w:val="00B01B0E"/>
    <w:pPr>
      <w:spacing w:after="0" w:line="240" w:lineRule="auto"/>
    </w:pPr>
    <w:rPr>
      <w:i/>
      <w:iCs/>
    </w:rPr>
  </w:style>
  <w:style w:type="character" w:customStyle="1" w:styleId="HTMLAddressChar">
    <w:name w:val="HTML Address Char"/>
    <w:basedOn w:val="DefaultParagraphFont"/>
    <w:link w:val="HTMLAddress"/>
    <w:uiPriority w:val="99"/>
    <w:semiHidden/>
    <w:rsid w:val="00B01B0E"/>
    <w:rPr>
      <w:rFonts w:ascii="Verdana" w:hAnsi="Verdana" w:cs="Times New Roman (Body CS)"/>
      <w:i/>
      <w:iCs/>
      <w:color w:val="4D4D4C"/>
      <w:sz w:val="22"/>
      <w14:cntxtAlts/>
    </w:rPr>
  </w:style>
  <w:style w:type="character" w:styleId="HTMLCite">
    <w:name w:val="HTML Cite"/>
    <w:basedOn w:val="DefaultParagraphFont"/>
    <w:uiPriority w:val="99"/>
    <w:semiHidden/>
    <w:unhideWhenUsed/>
    <w:rsid w:val="00B01B0E"/>
    <w:rPr>
      <w:i/>
      <w:iCs/>
    </w:rPr>
  </w:style>
  <w:style w:type="character" w:styleId="HTMLCode">
    <w:name w:val="HTML Code"/>
    <w:basedOn w:val="DefaultParagraphFont"/>
    <w:uiPriority w:val="99"/>
    <w:semiHidden/>
    <w:unhideWhenUsed/>
    <w:rsid w:val="00B01B0E"/>
    <w:rPr>
      <w:rFonts w:asciiTheme="minorHAnsi" w:hAnsiTheme="minorHAnsi" w:cs="Consolas"/>
      <w:sz w:val="20"/>
      <w:szCs w:val="20"/>
    </w:rPr>
  </w:style>
  <w:style w:type="character" w:styleId="HTMLDefinition">
    <w:name w:val="HTML Definition"/>
    <w:uiPriority w:val="99"/>
    <w:semiHidden/>
    <w:unhideWhenUsed/>
    <w:rsid w:val="00B01B0E"/>
    <w:rPr>
      <w:i/>
      <w:iCs/>
    </w:rPr>
  </w:style>
  <w:style w:type="character" w:styleId="HTMLKeyboard">
    <w:name w:val="HTML Keyboard"/>
    <w:basedOn w:val="DefaultParagraphFont"/>
    <w:uiPriority w:val="99"/>
    <w:semiHidden/>
    <w:unhideWhenUsed/>
    <w:rsid w:val="00B01B0E"/>
    <w:rPr>
      <w:rFonts w:asciiTheme="minorHAnsi" w:hAnsiTheme="minorHAnsi" w:cs="Consolas"/>
      <w:sz w:val="20"/>
      <w:szCs w:val="20"/>
    </w:rPr>
  </w:style>
  <w:style w:type="paragraph" w:styleId="HTMLPreformatted">
    <w:name w:val="HTML Preformatted"/>
    <w:basedOn w:val="Normal"/>
    <w:link w:val="HTMLPreformattedChar"/>
    <w:uiPriority w:val="99"/>
    <w:semiHidden/>
    <w:unhideWhenUsed/>
    <w:rsid w:val="00B01B0E"/>
    <w:pPr>
      <w:spacing w:after="0" w:line="240" w:lineRule="auto"/>
    </w:pPr>
    <w:rPr>
      <w:rFonts w:asciiTheme="minorHAnsi" w:hAnsiTheme="minorHAnsi" w:cs="Consolas"/>
      <w:szCs w:val="20"/>
    </w:rPr>
  </w:style>
  <w:style w:type="character" w:customStyle="1" w:styleId="HTMLPreformattedChar">
    <w:name w:val="HTML Preformatted Char"/>
    <w:basedOn w:val="DefaultParagraphFont"/>
    <w:link w:val="HTMLPreformatted"/>
    <w:uiPriority w:val="99"/>
    <w:semiHidden/>
    <w:rsid w:val="00B01B0E"/>
    <w:rPr>
      <w:rFonts w:cs="Consolas"/>
      <w:color w:val="4D4D4C"/>
      <w:sz w:val="20"/>
      <w:szCs w:val="20"/>
      <w14:cntxtAlts/>
    </w:rPr>
  </w:style>
  <w:style w:type="character" w:styleId="HTMLSample">
    <w:name w:val="HTML Sample"/>
    <w:uiPriority w:val="99"/>
    <w:semiHidden/>
    <w:unhideWhenUsed/>
    <w:rsid w:val="00B01B0E"/>
    <w:rPr>
      <w:rFonts w:asciiTheme="minorHAnsi" w:hAnsiTheme="minorHAnsi" w:cs="Consolas"/>
      <w:sz w:val="24"/>
      <w:szCs w:val="24"/>
    </w:rPr>
  </w:style>
  <w:style w:type="character" w:styleId="HTMLTypewriter">
    <w:name w:val="HTML Typewriter"/>
    <w:uiPriority w:val="99"/>
    <w:semiHidden/>
    <w:unhideWhenUsed/>
    <w:rsid w:val="00B01B0E"/>
    <w:rPr>
      <w:rFonts w:asciiTheme="minorHAnsi" w:hAnsiTheme="minorHAnsi" w:cs="Consolas"/>
      <w:sz w:val="20"/>
      <w:szCs w:val="20"/>
    </w:rPr>
  </w:style>
  <w:style w:type="character" w:styleId="HTMLVariable">
    <w:name w:val="HTML Variable"/>
    <w:uiPriority w:val="99"/>
    <w:semiHidden/>
    <w:unhideWhenUsed/>
    <w:rsid w:val="00B01B0E"/>
    <w:rPr>
      <w:i/>
      <w:iCs/>
    </w:rPr>
  </w:style>
  <w:style w:type="character" w:styleId="Hyperlink">
    <w:name w:val="Hyperlink"/>
    <w:uiPriority w:val="99"/>
    <w:unhideWhenUsed/>
    <w:qFormat/>
    <w:rsid w:val="00B01B0E"/>
    <w:rPr>
      <w:rFonts w:asciiTheme="minorHAnsi" w:hAnsiTheme="minorHAnsi"/>
      <w:color w:val="00B9BD" w:themeColor="hyperlink"/>
      <w:sz w:val="22"/>
      <w:u w:val="single"/>
    </w:rPr>
  </w:style>
  <w:style w:type="paragraph" w:styleId="Index1">
    <w:name w:val="index 1"/>
    <w:basedOn w:val="Normal"/>
    <w:next w:val="Normal"/>
    <w:uiPriority w:val="99"/>
    <w:unhideWhenUsed/>
    <w:rsid w:val="00B01B0E"/>
    <w:pPr>
      <w:spacing w:after="0" w:line="240" w:lineRule="auto"/>
      <w:ind w:left="220" w:hanging="220"/>
    </w:pPr>
  </w:style>
  <w:style w:type="paragraph" w:styleId="Index2">
    <w:name w:val="index 2"/>
    <w:basedOn w:val="Normal"/>
    <w:next w:val="Normal"/>
    <w:uiPriority w:val="99"/>
    <w:unhideWhenUsed/>
    <w:rsid w:val="00B01B0E"/>
    <w:pPr>
      <w:spacing w:after="0" w:line="240" w:lineRule="auto"/>
      <w:ind w:left="440" w:hanging="220"/>
    </w:pPr>
  </w:style>
  <w:style w:type="paragraph" w:styleId="Index3">
    <w:name w:val="index 3"/>
    <w:basedOn w:val="Normal"/>
    <w:next w:val="Normal"/>
    <w:uiPriority w:val="99"/>
    <w:unhideWhenUsed/>
    <w:rsid w:val="00B01B0E"/>
    <w:pPr>
      <w:spacing w:after="0" w:line="240" w:lineRule="auto"/>
      <w:ind w:left="660" w:hanging="220"/>
    </w:pPr>
  </w:style>
  <w:style w:type="paragraph" w:styleId="Index4">
    <w:name w:val="index 4"/>
    <w:basedOn w:val="Normal"/>
    <w:next w:val="Normal"/>
    <w:uiPriority w:val="99"/>
    <w:semiHidden/>
    <w:unhideWhenUsed/>
    <w:rsid w:val="00B01B0E"/>
    <w:pPr>
      <w:spacing w:after="0" w:line="240" w:lineRule="auto"/>
      <w:ind w:left="880" w:hanging="220"/>
    </w:pPr>
  </w:style>
  <w:style w:type="paragraph" w:styleId="Index5">
    <w:name w:val="index 5"/>
    <w:basedOn w:val="Normal"/>
    <w:next w:val="Normal"/>
    <w:uiPriority w:val="99"/>
    <w:semiHidden/>
    <w:unhideWhenUsed/>
    <w:rsid w:val="00B01B0E"/>
    <w:pPr>
      <w:spacing w:after="0" w:line="240" w:lineRule="auto"/>
      <w:ind w:left="1100" w:hanging="220"/>
    </w:pPr>
  </w:style>
  <w:style w:type="paragraph" w:styleId="Index7">
    <w:name w:val="index 7"/>
    <w:basedOn w:val="Normal"/>
    <w:next w:val="Normal"/>
    <w:uiPriority w:val="99"/>
    <w:semiHidden/>
    <w:unhideWhenUsed/>
    <w:rsid w:val="00B01B0E"/>
    <w:pPr>
      <w:spacing w:after="0" w:line="240" w:lineRule="auto"/>
      <w:ind w:left="1540" w:hanging="220"/>
    </w:pPr>
  </w:style>
  <w:style w:type="paragraph" w:styleId="Index8">
    <w:name w:val="index 8"/>
    <w:basedOn w:val="Normal"/>
    <w:next w:val="Normal"/>
    <w:uiPriority w:val="99"/>
    <w:semiHidden/>
    <w:unhideWhenUsed/>
    <w:rsid w:val="00B01B0E"/>
    <w:pPr>
      <w:spacing w:after="0" w:line="240" w:lineRule="auto"/>
      <w:ind w:left="1760" w:hanging="220"/>
    </w:pPr>
  </w:style>
  <w:style w:type="paragraph" w:styleId="Index9">
    <w:name w:val="index 9"/>
    <w:basedOn w:val="Normal"/>
    <w:next w:val="Normal"/>
    <w:uiPriority w:val="99"/>
    <w:semiHidden/>
    <w:unhideWhenUsed/>
    <w:rsid w:val="00B01B0E"/>
    <w:pPr>
      <w:spacing w:after="0" w:line="240" w:lineRule="auto"/>
      <w:ind w:left="1980" w:hanging="220"/>
    </w:pPr>
  </w:style>
  <w:style w:type="paragraph" w:styleId="IndexHeading">
    <w:name w:val="index heading"/>
    <w:basedOn w:val="Normal"/>
    <w:next w:val="Index1"/>
    <w:uiPriority w:val="99"/>
    <w:semiHidden/>
    <w:unhideWhenUsed/>
    <w:rsid w:val="00B01B0E"/>
    <w:rPr>
      <w:rFonts w:asciiTheme="majorHAnsi" w:eastAsiaTheme="majorEastAsia" w:hAnsiTheme="majorHAnsi" w:cstheme="majorBidi"/>
      <w:b/>
      <w:bCs/>
    </w:rPr>
  </w:style>
  <w:style w:type="character" w:styleId="IntenseEmphasis">
    <w:name w:val="Intense Emphasis"/>
    <w:basedOn w:val="DefaultParagraphFont"/>
    <w:uiPriority w:val="21"/>
    <w:rsid w:val="00B01B0E"/>
    <w:rPr>
      <w:i/>
      <w:iCs/>
      <w:color w:val="00B9BD" w:themeColor="accent1"/>
    </w:rPr>
  </w:style>
  <w:style w:type="paragraph" w:styleId="IntenseQuote">
    <w:name w:val="Intense Quote"/>
    <w:basedOn w:val="Normal"/>
    <w:next w:val="Normal"/>
    <w:link w:val="IntenseQuoteChar"/>
    <w:uiPriority w:val="30"/>
    <w:qFormat/>
    <w:rsid w:val="00B01B0E"/>
    <w:pPr>
      <w:pBdr>
        <w:left w:val="single" w:sz="36" w:space="10" w:color="00B9BD" w:themeColor="accent1"/>
      </w:pBdr>
      <w:spacing w:before="360" w:after="0"/>
      <w:ind w:left="567" w:right="567"/>
    </w:pPr>
    <w:rPr>
      <w:i/>
      <w:iCs/>
      <w:color w:val="00B9BD" w:themeColor="accent1"/>
      <w:sz w:val="28"/>
    </w:rPr>
  </w:style>
  <w:style w:type="character" w:customStyle="1" w:styleId="IntenseQuoteChar">
    <w:name w:val="Intense Quote Char"/>
    <w:basedOn w:val="DefaultParagraphFont"/>
    <w:link w:val="IntenseQuote"/>
    <w:uiPriority w:val="30"/>
    <w:rsid w:val="00B01B0E"/>
    <w:rPr>
      <w:rFonts w:ascii="Verdana" w:hAnsi="Verdana" w:cs="Times New Roman (Body CS)"/>
      <w:i/>
      <w:iCs/>
      <w:color w:val="00B9BD" w:themeColor="accent1"/>
      <w:sz w:val="28"/>
      <w14:cntxtAlts/>
    </w:rPr>
  </w:style>
  <w:style w:type="character" w:styleId="IntenseReference">
    <w:name w:val="Intense Reference"/>
    <w:uiPriority w:val="32"/>
    <w:rsid w:val="00B01B0E"/>
    <w:rPr>
      <w:b/>
      <w:bCs/>
      <w:smallCaps/>
      <w:color w:val="00B9BD" w:themeColor="accent1"/>
      <w:spacing w:val="5"/>
    </w:rPr>
  </w:style>
  <w:style w:type="character" w:styleId="LineNumber">
    <w:name w:val="line number"/>
    <w:basedOn w:val="DefaultParagraphFont"/>
    <w:uiPriority w:val="99"/>
    <w:semiHidden/>
    <w:unhideWhenUsed/>
    <w:rsid w:val="00B01B0E"/>
    <w:rPr>
      <w:rFonts w:asciiTheme="minorHAnsi" w:hAnsiTheme="minorHAnsi"/>
    </w:rPr>
  </w:style>
  <w:style w:type="paragraph" w:styleId="List">
    <w:name w:val="List"/>
    <w:basedOn w:val="Normal"/>
    <w:uiPriority w:val="99"/>
    <w:unhideWhenUsed/>
    <w:rsid w:val="00B01B0E"/>
  </w:style>
  <w:style w:type="paragraph" w:styleId="List2">
    <w:name w:val="List 2"/>
    <w:basedOn w:val="Normal"/>
    <w:uiPriority w:val="99"/>
    <w:unhideWhenUsed/>
    <w:rsid w:val="00B01B0E"/>
    <w:pPr>
      <w:ind w:left="566" w:hanging="283"/>
    </w:pPr>
  </w:style>
  <w:style w:type="paragraph" w:styleId="List3">
    <w:name w:val="List 3"/>
    <w:basedOn w:val="Normal"/>
    <w:uiPriority w:val="99"/>
    <w:unhideWhenUsed/>
    <w:rsid w:val="00B01B0E"/>
    <w:pPr>
      <w:ind w:left="849" w:hanging="283"/>
    </w:pPr>
  </w:style>
  <w:style w:type="paragraph" w:styleId="List4">
    <w:name w:val="List 4"/>
    <w:basedOn w:val="Normal"/>
    <w:uiPriority w:val="99"/>
    <w:unhideWhenUsed/>
    <w:rsid w:val="00B01B0E"/>
    <w:pPr>
      <w:ind w:left="1132" w:hanging="283"/>
    </w:pPr>
  </w:style>
  <w:style w:type="paragraph" w:styleId="List5">
    <w:name w:val="List 5"/>
    <w:basedOn w:val="Normal"/>
    <w:uiPriority w:val="99"/>
    <w:unhideWhenUsed/>
    <w:rsid w:val="00B01B0E"/>
    <w:pPr>
      <w:ind w:left="1415" w:hanging="283"/>
    </w:pPr>
  </w:style>
  <w:style w:type="paragraph" w:styleId="ListBullet">
    <w:name w:val="List Bullet"/>
    <w:basedOn w:val="Normal"/>
    <w:uiPriority w:val="99"/>
    <w:unhideWhenUsed/>
    <w:qFormat/>
    <w:rsid w:val="00B01B0E"/>
    <w:pPr>
      <w:numPr>
        <w:numId w:val="1"/>
      </w:numPr>
      <w:spacing w:after="120"/>
      <w:ind w:left="357" w:hanging="357"/>
    </w:pPr>
  </w:style>
  <w:style w:type="paragraph" w:styleId="ListBullet2">
    <w:name w:val="List Bullet 2"/>
    <w:basedOn w:val="Normal"/>
    <w:uiPriority w:val="99"/>
    <w:unhideWhenUsed/>
    <w:rsid w:val="00B01B0E"/>
    <w:pPr>
      <w:numPr>
        <w:numId w:val="2"/>
      </w:numPr>
      <w:ind w:left="641" w:hanging="357"/>
    </w:pPr>
  </w:style>
  <w:style w:type="paragraph" w:styleId="ListBullet3">
    <w:name w:val="List Bullet 3"/>
    <w:basedOn w:val="Normal"/>
    <w:uiPriority w:val="99"/>
    <w:unhideWhenUsed/>
    <w:rsid w:val="00B01B0E"/>
    <w:pPr>
      <w:numPr>
        <w:numId w:val="3"/>
      </w:numPr>
    </w:pPr>
  </w:style>
  <w:style w:type="paragraph" w:styleId="ListBullet4">
    <w:name w:val="List Bullet 4"/>
    <w:basedOn w:val="Normal"/>
    <w:uiPriority w:val="99"/>
    <w:unhideWhenUsed/>
    <w:rsid w:val="00B01B0E"/>
    <w:pPr>
      <w:numPr>
        <w:numId w:val="4"/>
      </w:numPr>
    </w:pPr>
  </w:style>
  <w:style w:type="paragraph" w:styleId="ListBullet5">
    <w:name w:val="List Bullet 5"/>
    <w:basedOn w:val="Normal"/>
    <w:uiPriority w:val="99"/>
    <w:unhideWhenUsed/>
    <w:rsid w:val="00B01B0E"/>
    <w:pPr>
      <w:numPr>
        <w:numId w:val="5"/>
      </w:numPr>
    </w:pPr>
  </w:style>
  <w:style w:type="paragraph" w:styleId="ListContinue">
    <w:name w:val="List Continue"/>
    <w:basedOn w:val="Normal"/>
    <w:uiPriority w:val="99"/>
    <w:unhideWhenUsed/>
    <w:rsid w:val="00B01B0E"/>
    <w:pPr>
      <w:spacing w:after="120"/>
      <w:ind w:left="283"/>
    </w:pPr>
  </w:style>
  <w:style w:type="paragraph" w:styleId="ListContinue2">
    <w:name w:val="List Continue 2"/>
    <w:basedOn w:val="Normal"/>
    <w:uiPriority w:val="99"/>
    <w:unhideWhenUsed/>
    <w:rsid w:val="00B01B0E"/>
    <w:pPr>
      <w:spacing w:after="120"/>
      <w:ind w:left="566"/>
    </w:pPr>
  </w:style>
  <w:style w:type="paragraph" w:styleId="ListContinue3">
    <w:name w:val="List Continue 3"/>
    <w:basedOn w:val="Normal"/>
    <w:uiPriority w:val="99"/>
    <w:unhideWhenUsed/>
    <w:rsid w:val="00B01B0E"/>
    <w:pPr>
      <w:spacing w:after="120"/>
      <w:ind w:left="849"/>
    </w:pPr>
  </w:style>
  <w:style w:type="paragraph" w:styleId="ListContinue4">
    <w:name w:val="List Continue 4"/>
    <w:basedOn w:val="Normal"/>
    <w:uiPriority w:val="99"/>
    <w:semiHidden/>
    <w:unhideWhenUsed/>
    <w:rsid w:val="00B01B0E"/>
    <w:pPr>
      <w:spacing w:after="120"/>
      <w:ind w:left="1132"/>
    </w:pPr>
  </w:style>
  <w:style w:type="paragraph" w:styleId="ListContinue5">
    <w:name w:val="List Continue 5"/>
    <w:basedOn w:val="Normal"/>
    <w:uiPriority w:val="99"/>
    <w:semiHidden/>
    <w:unhideWhenUsed/>
    <w:rsid w:val="00B01B0E"/>
    <w:pPr>
      <w:spacing w:after="120"/>
      <w:ind w:left="1415"/>
    </w:pPr>
  </w:style>
  <w:style w:type="paragraph" w:customStyle="1" w:styleId="ListGSBullet">
    <w:name w:val="List GS Bullet"/>
    <w:basedOn w:val="Normal"/>
    <w:link w:val="ListGSBulletChar"/>
    <w:qFormat/>
    <w:rsid w:val="00B01B0E"/>
    <w:pPr>
      <w:numPr>
        <w:numId w:val="13"/>
      </w:numPr>
      <w:spacing w:after="120"/>
    </w:pPr>
  </w:style>
  <w:style w:type="character" w:customStyle="1" w:styleId="ListGSBulletChar">
    <w:name w:val="List GS Bullet Char"/>
    <w:basedOn w:val="DefaultParagraphFont"/>
    <w:link w:val="ListGSBullet"/>
    <w:rsid w:val="00B01B0E"/>
    <w:rPr>
      <w:rFonts w:ascii="Verdana" w:hAnsi="Verdana" w:cs="Times New Roman (Body CS)"/>
      <w:color w:val="4D4D4C"/>
      <w:sz w:val="20"/>
      <w14:cntxtAlts/>
    </w:rPr>
  </w:style>
  <w:style w:type="paragraph" w:customStyle="1" w:styleId="ListGsBullet2">
    <w:name w:val="List Gs Bullet 2"/>
    <w:basedOn w:val="ListGSBullet"/>
    <w:rsid w:val="00B01B0E"/>
    <w:pPr>
      <w:numPr>
        <w:ilvl w:val="1"/>
      </w:numPr>
      <w:snapToGrid w:val="0"/>
    </w:pPr>
  </w:style>
  <w:style w:type="paragraph" w:customStyle="1" w:styleId="ListGsBullet3">
    <w:name w:val="List Gs Bullet 3"/>
    <w:basedOn w:val="ListGSBullet"/>
    <w:rsid w:val="00B01B0E"/>
    <w:pPr>
      <w:numPr>
        <w:ilvl w:val="2"/>
      </w:numPr>
      <w:ind w:left="1843" w:hanging="403"/>
    </w:pPr>
  </w:style>
  <w:style w:type="paragraph" w:customStyle="1" w:styleId="ListGsBullet4">
    <w:name w:val="List Gs Bullet 4"/>
    <w:basedOn w:val="ListGSBullet"/>
    <w:rsid w:val="00B01B0E"/>
    <w:pPr>
      <w:numPr>
        <w:ilvl w:val="3"/>
      </w:numPr>
    </w:pPr>
  </w:style>
  <w:style w:type="paragraph" w:customStyle="1" w:styleId="ListGSBullet5">
    <w:name w:val="List GS Bullet 5"/>
    <w:basedOn w:val="ListGSBullet"/>
    <w:rsid w:val="00B01B0E"/>
    <w:pPr>
      <w:numPr>
        <w:ilvl w:val="4"/>
      </w:numPr>
    </w:pPr>
  </w:style>
  <w:style w:type="numbering" w:customStyle="1" w:styleId="ListGSBullets">
    <w:name w:val="List GS Bullets"/>
    <w:uiPriority w:val="99"/>
    <w:rsid w:val="00B01B0E"/>
    <w:pPr>
      <w:numPr>
        <w:numId w:val="12"/>
      </w:numPr>
    </w:pPr>
  </w:style>
  <w:style w:type="paragraph" w:customStyle="1" w:styleId="H3">
    <w:name w:val="H3"/>
    <w:basedOn w:val="Heading3"/>
    <w:qFormat/>
    <w:rsid w:val="00991401"/>
    <w:pPr>
      <w:numPr>
        <w:numId w:val="15"/>
      </w:numPr>
    </w:pPr>
  </w:style>
  <w:style w:type="paragraph" w:customStyle="1" w:styleId="H5">
    <w:name w:val="H5"/>
    <w:basedOn w:val="Heading5"/>
    <w:qFormat/>
    <w:rsid w:val="00350D03"/>
    <w:pPr>
      <w:numPr>
        <w:ilvl w:val="1"/>
        <w:numId w:val="15"/>
      </w:numPr>
    </w:pPr>
  </w:style>
  <w:style w:type="paragraph" w:styleId="ListNumber">
    <w:name w:val="List Number"/>
    <w:basedOn w:val="Normal"/>
    <w:uiPriority w:val="99"/>
    <w:unhideWhenUsed/>
    <w:qFormat/>
    <w:rsid w:val="00B01B0E"/>
    <w:pPr>
      <w:numPr>
        <w:numId w:val="6"/>
      </w:numPr>
    </w:pPr>
  </w:style>
  <w:style w:type="paragraph" w:styleId="ListNumber2">
    <w:name w:val="List Number 2"/>
    <w:basedOn w:val="Normal"/>
    <w:uiPriority w:val="99"/>
    <w:unhideWhenUsed/>
    <w:rsid w:val="00B01B0E"/>
    <w:pPr>
      <w:numPr>
        <w:numId w:val="7"/>
      </w:numPr>
    </w:pPr>
  </w:style>
  <w:style w:type="paragraph" w:styleId="ListNumber3">
    <w:name w:val="List Number 3"/>
    <w:basedOn w:val="Normal"/>
    <w:uiPriority w:val="99"/>
    <w:unhideWhenUsed/>
    <w:rsid w:val="00B01B0E"/>
    <w:pPr>
      <w:numPr>
        <w:numId w:val="8"/>
      </w:numPr>
    </w:pPr>
  </w:style>
  <w:style w:type="paragraph" w:styleId="ListNumber4">
    <w:name w:val="List Number 4"/>
    <w:basedOn w:val="Normal"/>
    <w:uiPriority w:val="99"/>
    <w:unhideWhenUsed/>
    <w:rsid w:val="00B01B0E"/>
    <w:pPr>
      <w:numPr>
        <w:numId w:val="9"/>
      </w:numPr>
    </w:pPr>
  </w:style>
  <w:style w:type="paragraph" w:styleId="ListNumber5">
    <w:name w:val="List Number 5"/>
    <w:basedOn w:val="Normal"/>
    <w:uiPriority w:val="99"/>
    <w:unhideWhenUsed/>
    <w:rsid w:val="00B01B0E"/>
    <w:pPr>
      <w:numPr>
        <w:numId w:val="10"/>
      </w:numPr>
    </w:pPr>
  </w:style>
  <w:style w:type="paragraph" w:styleId="ListParagraph">
    <w:name w:val="List Paragraph"/>
    <w:aliases w:val="Bullets,List Paragraph1,Lapis Bulleted List,List Paragraph (numbered (a)),bk paragraph,Bullet List,FooterText,numbered,Paragraphe de liste1,Bulletr List Paragraph,列出段落,列出段落1,Use Case List Paragraph,Page Titles,Numbered List Paragraph"/>
    <w:basedOn w:val="Normal"/>
    <w:link w:val="ListParagraphChar"/>
    <w:uiPriority w:val="34"/>
    <w:qFormat/>
    <w:rsid w:val="00B01B0E"/>
    <w:pPr>
      <w:ind w:left="720"/>
    </w:pPr>
  </w:style>
  <w:style w:type="table" w:styleId="ListTable1Light">
    <w:name w:val="List Table 1 Light"/>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969696" w:themeColor="text1" w:themeTint="99"/>
        </w:tcBorders>
      </w:tcPr>
    </w:tblStylePr>
    <w:tblStylePr w:type="lastRow">
      <w:rPr>
        <w:b/>
        <w:bCs/>
      </w:rPr>
      <w:tblPr/>
      <w:tcPr>
        <w:tcBorders>
          <w:top w:val="sing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ListTable1Light-Accent1">
    <w:name w:val="List Table 1 Light Accent 1"/>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3EFAFF" w:themeColor="accent1" w:themeTint="99"/>
        </w:tcBorders>
      </w:tcPr>
    </w:tblStylePr>
    <w:tblStylePr w:type="lastRow">
      <w:rPr>
        <w:b/>
        <w:bCs/>
      </w:rPr>
      <w:tblPr/>
      <w:tcPr>
        <w:tcBorders>
          <w:top w:val="single" w:sz="4" w:space="0" w:color="3EFAFF" w:themeColor="accent1" w:themeTint="99"/>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ListTable1Light-Accent2">
    <w:name w:val="List Table 1 Light Accent 2"/>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47E9EC" w:themeColor="accent2" w:themeTint="99"/>
        </w:tcBorders>
      </w:tcPr>
    </w:tblStylePr>
    <w:tblStylePr w:type="lastRow">
      <w:rPr>
        <w:b/>
        <w:bCs/>
      </w:rPr>
      <w:tblPr/>
      <w:tcPr>
        <w:tcBorders>
          <w:top w:val="single" w:sz="4" w:space="0" w:color="47E9EC" w:themeColor="accent2" w:themeTint="99"/>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ListTable1Light-Accent3">
    <w:name w:val="List Table 1 Light Accent 3"/>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2DECF0" w:themeColor="accent3" w:themeTint="99"/>
        </w:tcBorders>
      </w:tcPr>
    </w:tblStylePr>
    <w:tblStylePr w:type="lastRow">
      <w:rPr>
        <w:b/>
        <w:bCs/>
      </w:rPr>
      <w:tblPr/>
      <w:tcPr>
        <w:tcBorders>
          <w:top w:val="single" w:sz="4" w:space="0" w:color="2DECF0" w:themeColor="accent3" w:themeTint="99"/>
        </w:tcBorders>
      </w:tcPr>
    </w:tblStylePr>
    <w:tblStylePr w:type="firstCol">
      <w:rPr>
        <w:b/>
        <w:bCs/>
      </w:rPr>
    </w:tblStylePr>
    <w:tblStylePr w:type="lastCol">
      <w:rPr>
        <w:b/>
        <w:bCs/>
      </w:rPr>
    </w:tblStylePr>
    <w:tblStylePr w:type="band1Vert">
      <w:tblPr/>
      <w:tcPr>
        <w:tcBorders>
          <w:top w:val="nil"/>
          <w:left w:val="nil"/>
          <w:bottom w:val="nil"/>
          <w:right w:val="nil"/>
          <w:insideH w:val="nil"/>
          <w:insideV w:val="nil"/>
          <w:tl2br w:val="nil"/>
          <w:tr2bl w:val="nil"/>
        </w:tcBorders>
        <w:shd w:val="clear" w:color="auto" w:fill="C0E4E4"/>
      </w:tcPr>
    </w:tblStylePr>
    <w:tblStylePr w:type="band1Horz">
      <w:tblPr/>
      <w:tcPr>
        <w:shd w:val="clear" w:color="auto" w:fill="C0E4E4"/>
      </w:tcPr>
    </w:tblStylePr>
    <w:tblStylePr w:type="band2Horz">
      <w:tblPr/>
      <w:tcPr>
        <w:tcBorders>
          <w:top w:val="nil"/>
          <w:left w:val="nil"/>
          <w:bottom w:val="nil"/>
          <w:right w:val="nil"/>
          <w:insideH w:val="nil"/>
          <w:insideV w:val="nil"/>
          <w:tl2br w:val="nil"/>
          <w:tr2bl w:val="nil"/>
        </w:tcBorders>
      </w:tcPr>
    </w:tblStylePr>
  </w:style>
  <w:style w:type="table" w:styleId="ListTable1Light-Accent4">
    <w:name w:val="List Table 1 Light Accent 4"/>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E6EB8C" w:themeColor="accent4" w:themeTint="99"/>
        </w:tcBorders>
      </w:tcPr>
    </w:tblStylePr>
    <w:tblStylePr w:type="lastRow">
      <w:rPr>
        <w:b/>
        <w:bCs/>
      </w:rPr>
      <w:tblPr/>
      <w:tcPr>
        <w:tcBorders>
          <w:top w:val="single" w:sz="4" w:space="0" w:color="E6EB8C" w:themeColor="accent4" w:themeTint="99"/>
        </w:tcBorders>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ListTable3-Accent1">
    <w:name w:val="List Table 3 Accent 1"/>
    <w:basedOn w:val="TableNormal"/>
    <w:uiPriority w:val="48"/>
    <w:rsid w:val="00B01B0E"/>
    <w:pPr>
      <w:spacing w:after="0" w:line="240" w:lineRule="auto"/>
    </w:pPr>
    <w:tblPr>
      <w:tblStyleRowBandSize w:val="1"/>
      <w:tblStyleColBandSize w:val="1"/>
      <w:tblBorders>
        <w:top w:val="single" w:sz="4" w:space="0" w:color="00B9BD" w:themeColor="accent1"/>
        <w:left w:val="single" w:sz="4" w:space="0" w:color="00B9BD" w:themeColor="accent1"/>
        <w:bottom w:val="single" w:sz="4" w:space="0" w:color="00B9BD" w:themeColor="accent1"/>
        <w:right w:val="single" w:sz="4" w:space="0" w:color="00B9BD" w:themeColor="accent1"/>
      </w:tblBorders>
    </w:tblPr>
    <w:tblStylePr w:type="firstRow">
      <w:rPr>
        <w:b/>
        <w:bCs/>
        <w:color w:val="FFFFFF" w:themeColor="background1"/>
      </w:rPr>
      <w:tblPr/>
      <w:tcPr>
        <w:shd w:val="clear" w:color="auto" w:fill="00B9BD" w:themeFill="accent1"/>
      </w:tcPr>
    </w:tblStylePr>
    <w:tblStylePr w:type="lastRow">
      <w:rPr>
        <w:b/>
        <w:bCs/>
      </w:rPr>
      <w:tblPr/>
      <w:tcPr>
        <w:tcBorders>
          <w:top w:val="double" w:sz="4" w:space="0" w:color="00B9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9BD" w:themeColor="accent1"/>
          <w:right w:val="single" w:sz="4" w:space="0" w:color="00B9BD" w:themeColor="accent1"/>
        </w:tcBorders>
      </w:tcPr>
    </w:tblStylePr>
    <w:tblStylePr w:type="band1Horz">
      <w:tblPr/>
      <w:tcPr>
        <w:tcBorders>
          <w:top w:val="single" w:sz="4" w:space="0" w:color="00B9BD" w:themeColor="accent1"/>
          <w:bottom w:val="single" w:sz="4" w:space="0" w:color="00B9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9BD" w:themeColor="accent1"/>
          <w:left w:val="nil"/>
        </w:tcBorders>
      </w:tcPr>
    </w:tblStylePr>
    <w:tblStylePr w:type="swCell">
      <w:tblPr/>
      <w:tcPr>
        <w:tcBorders>
          <w:top w:val="double" w:sz="4" w:space="0" w:color="00B9BD" w:themeColor="accent1"/>
          <w:right w:val="nil"/>
        </w:tcBorders>
      </w:tcPr>
    </w:tblStylePr>
  </w:style>
  <w:style w:type="table" w:styleId="ListTable3-Accent3">
    <w:name w:val="List Table 3 Accent 3"/>
    <w:basedOn w:val="TableNormal"/>
    <w:uiPriority w:val="48"/>
    <w:rsid w:val="00B01B0E"/>
    <w:pPr>
      <w:spacing w:after="0" w:line="240" w:lineRule="auto"/>
    </w:pPr>
    <w:tblPr>
      <w:tblStyleRowBandSize w:val="1"/>
      <w:tblStyleColBandSize w:val="1"/>
      <w:tblBorders>
        <w:top w:val="single" w:sz="4" w:space="0" w:color="097E80" w:themeColor="accent3"/>
        <w:left w:val="single" w:sz="4" w:space="0" w:color="097E80" w:themeColor="accent3"/>
        <w:bottom w:val="single" w:sz="4" w:space="0" w:color="097E80" w:themeColor="accent3"/>
        <w:right w:val="single" w:sz="4" w:space="0" w:color="097E80" w:themeColor="accent3"/>
      </w:tblBorders>
    </w:tblPr>
    <w:tblStylePr w:type="firstRow">
      <w:rPr>
        <w:b/>
        <w:bCs/>
        <w:color w:val="FFFFFF" w:themeColor="background1"/>
      </w:rPr>
      <w:tblPr/>
      <w:tcPr>
        <w:shd w:val="clear" w:color="auto" w:fill="097E80" w:themeFill="accent3"/>
      </w:tcPr>
    </w:tblStylePr>
    <w:tblStylePr w:type="lastRow">
      <w:rPr>
        <w:b/>
        <w:bCs/>
      </w:rPr>
      <w:tblPr/>
      <w:tcPr>
        <w:tcBorders>
          <w:top w:val="double" w:sz="4" w:space="0" w:color="097E8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E80" w:themeColor="accent3"/>
          <w:right w:val="single" w:sz="4" w:space="0" w:color="097E80" w:themeColor="accent3"/>
        </w:tcBorders>
      </w:tcPr>
    </w:tblStylePr>
    <w:tblStylePr w:type="band1Horz">
      <w:tblPr/>
      <w:tcPr>
        <w:tcBorders>
          <w:top w:val="single" w:sz="4" w:space="0" w:color="097E80" w:themeColor="accent3"/>
          <w:bottom w:val="single" w:sz="4" w:space="0" w:color="097E8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E80" w:themeColor="accent3"/>
          <w:left w:val="nil"/>
        </w:tcBorders>
      </w:tcPr>
    </w:tblStylePr>
    <w:tblStylePr w:type="swCell">
      <w:tblPr/>
      <w:tcPr>
        <w:tcBorders>
          <w:top w:val="double" w:sz="4" w:space="0" w:color="097E80" w:themeColor="accent3"/>
          <w:right w:val="nil"/>
        </w:tcBorders>
      </w:tcPr>
    </w:tblStylePr>
  </w:style>
  <w:style w:type="table" w:styleId="ListTable3-Accent4">
    <w:name w:val="List Table 3 Accent 4"/>
    <w:basedOn w:val="TableNormal"/>
    <w:uiPriority w:val="48"/>
    <w:rsid w:val="00B01B0E"/>
    <w:pPr>
      <w:spacing w:after="0" w:line="240" w:lineRule="auto"/>
    </w:pPr>
    <w:tblPr>
      <w:tblStyleRowBandSize w:val="1"/>
      <w:tblStyleColBandSize w:val="1"/>
      <w:tblBorders>
        <w:top w:val="single" w:sz="4" w:space="0" w:color="D6DF40" w:themeColor="accent4"/>
        <w:left w:val="single" w:sz="4" w:space="0" w:color="D6DF40" w:themeColor="accent4"/>
        <w:bottom w:val="single" w:sz="4" w:space="0" w:color="D6DF40" w:themeColor="accent4"/>
        <w:right w:val="single" w:sz="4" w:space="0" w:color="D6DF40" w:themeColor="accent4"/>
      </w:tblBorders>
    </w:tblPr>
    <w:tblStylePr w:type="firstRow">
      <w:rPr>
        <w:b/>
        <w:bCs/>
        <w:color w:val="FFFFFF" w:themeColor="background1"/>
      </w:rPr>
      <w:tblPr/>
      <w:tcPr>
        <w:shd w:val="clear" w:color="auto" w:fill="D6DF40" w:themeFill="accent4"/>
      </w:tcPr>
    </w:tblStylePr>
    <w:tblStylePr w:type="lastRow">
      <w:rPr>
        <w:b/>
        <w:bCs/>
      </w:rPr>
      <w:tblPr/>
      <w:tcPr>
        <w:tcBorders>
          <w:top w:val="double" w:sz="4" w:space="0" w:color="D6DF4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6DF40" w:themeColor="accent4"/>
          <w:right w:val="single" w:sz="4" w:space="0" w:color="D6DF40" w:themeColor="accent4"/>
        </w:tcBorders>
      </w:tcPr>
    </w:tblStylePr>
    <w:tblStylePr w:type="band1Horz">
      <w:tblPr/>
      <w:tcPr>
        <w:tcBorders>
          <w:top w:val="single" w:sz="4" w:space="0" w:color="D6DF40" w:themeColor="accent4"/>
          <w:bottom w:val="single" w:sz="4" w:space="0" w:color="D6DF4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6DF40" w:themeColor="accent4"/>
          <w:left w:val="nil"/>
        </w:tcBorders>
      </w:tcPr>
    </w:tblStylePr>
    <w:tblStylePr w:type="swCell">
      <w:tblPr/>
      <w:tcPr>
        <w:tcBorders>
          <w:top w:val="double" w:sz="4" w:space="0" w:color="D6DF40" w:themeColor="accent4"/>
          <w:right w:val="nil"/>
        </w:tcBorders>
      </w:tcPr>
    </w:tblStylePr>
  </w:style>
  <w:style w:type="table" w:styleId="ListTable6Colorful">
    <w:name w:val="List Table 6 Colorful"/>
    <w:basedOn w:val="TableNormal"/>
    <w:uiPriority w:val="51"/>
    <w:rsid w:val="00B01B0E"/>
    <w:pPr>
      <w:spacing w:after="0" w:line="240" w:lineRule="auto"/>
    </w:pPr>
    <w:rPr>
      <w:color w:val="515151" w:themeColor="text1"/>
    </w:rPr>
    <w:tblPr>
      <w:tblStyleRowBandSize w:val="1"/>
      <w:tblStyleColBandSize w:val="1"/>
      <w:tblBorders>
        <w:top w:val="single" w:sz="4" w:space="0" w:color="515151" w:themeColor="text1"/>
        <w:bottom w:val="single" w:sz="4" w:space="0" w:color="515151" w:themeColor="text1"/>
      </w:tblBorders>
    </w:tblPr>
    <w:tblStylePr w:type="firstRow">
      <w:rPr>
        <w:b/>
        <w:bCs/>
      </w:rPr>
      <w:tblPr/>
      <w:tcPr>
        <w:tcBorders>
          <w:bottom w:val="single" w:sz="4" w:space="0" w:color="515151" w:themeColor="text1"/>
        </w:tcBorders>
      </w:tcPr>
    </w:tblStylePr>
    <w:tblStylePr w:type="lastRow">
      <w:rPr>
        <w:b/>
        <w:bCs/>
      </w:rPr>
      <w:tblPr/>
      <w:tcPr>
        <w:tcBorders>
          <w:top w:val="double" w:sz="4" w:space="0" w:color="515151" w:themeColor="text1"/>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ListTable6Colorful-Accent1">
    <w:name w:val="List Table 6 Colorful Accent 1"/>
    <w:basedOn w:val="TableNormal"/>
    <w:uiPriority w:val="51"/>
    <w:rsid w:val="00B01B0E"/>
    <w:pPr>
      <w:spacing w:after="0" w:line="240" w:lineRule="auto"/>
    </w:pPr>
    <w:rPr>
      <w:color w:val="008A8D" w:themeColor="accent1" w:themeShade="BF"/>
    </w:rPr>
    <w:tblPr>
      <w:tblStyleRowBandSize w:val="1"/>
      <w:tblStyleColBandSize w:val="1"/>
      <w:tblBorders>
        <w:top w:val="single" w:sz="4" w:space="0" w:color="00B9BD" w:themeColor="accent1"/>
        <w:bottom w:val="single" w:sz="4" w:space="0" w:color="00B9BD" w:themeColor="accent1"/>
      </w:tblBorders>
    </w:tblPr>
    <w:tblStylePr w:type="firstRow">
      <w:rPr>
        <w:b/>
        <w:bCs/>
      </w:rPr>
      <w:tblPr/>
      <w:tcPr>
        <w:tcBorders>
          <w:bottom w:val="single" w:sz="4" w:space="0" w:color="00B9BD" w:themeColor="accent1"/>
        </w:tcBorders>
      </w:tcPr>
    </w:tblStylePr>
    <w:tblStylePr w:type="lastRow">
      <w:rPr>
        <w:b/>
        <w:bCs/>
      </w:rPr>
      <w:tblPr/>
      <w:tcPr>
        <w:tcBorders>
          <w:top w:val="double" w:sz="4" w:space="0" w:color="00B9BD" w:themeColor="accent1"/>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ListTable6Colorful-Accent2">
    <w:name w:val="List Table 6 Colorful Accent 2"/>
    <w:basedOn w:val="TableNormal"/>
    <w:uiPriority w:val="51"/>
    <w:rsid w:val="00B01B0E"/>
    <w:pPr>
      <w:spacing w:after="0" w:line="240" w:lineRule="auto"/>
    </w:pPr>
    <w:rPr>
      <w:color w:val="0C7375" w:themeColor="accent2" w:themeShade="BF"/>
    </w:rPr>
    <w:tblPr>
      <w:tblStyleRowBandSize w:val="1"/>
      <w:tblStyleColBandSize w:val="1"/>
      <w:tblBorders>
        <w:top w:val="single" w:sz="4" w:space="0" w:color="109B9D" w:themeColor="accent2"/>
        <w:bottom w:val="single" w:sz="4" w:space="0" w:color="109B9D" w:themeColor="accent2"/>
      </w:tblBorders>
    </w:tblPr>
    <w:tblStylePr w:type="firstRow">
      <w:rPr>
        <w:b/>
        <w:bCs/>
      </w:rPr>
      <w:tblPr/>
      <w:tcPr>
        <w:tcBorders>
          <w:bottom w:val="single" w:sz="4" w:space="0" w:color="109B9D" w:themeColor="accent2"/>
        </w:tcBorders>
      </w:tcPr>
    </w:tblStylePr>
    <w:tblStylePr w:type="lastRow">
      <w:rPr>
        <w:b/>
        <w:bCs/>
      </w:rPr>
      <w:tblPr/>
      <w:tcPr>
        <w:tcBorders>
          <w:top w:val="double" w:sz="4" w:space="0" w:color="109B9D" w:themeColor="accent2"/>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ListTable6Colorful-Accent3">
    <w:name w:val="List Table 6 Colorful Accent 3"/>
    <w:basedOn w:val="TableNormal"/>
    <w:uiPriority w:val="51"/>
    <w:rsid w:val="00B01B0E"/>
    <w:pPr>
      <w:spacing w:after="0" w:line="240" w:lineRule="auto"/>
    </w:pPr>
    <w:rPr>
      <w:color w:val="065D5F" w:themeColor="accent3" w:themeShade="BF"/>
    </w:rPr>
    <w:tblPr>
      <w:tblStyleRowBandSize w:val="1"/>
      <w:tblStyleColBandSize w:val="1"/>
      <w:tblBorders>
        <w:top w:val="single" w:sz="4" w:space="0" w:color="097E80" w:themeColor="accent3"/>
        <w:bottom w:val="single" w:sz="4" w:space="0" w:color="097E80" w:themeColor="accent3"/>
      </w:tblBorders>
    </w:tblPr>
    <w:tblStylePr w:type="firstRow">
      <w:rPr>
        <w:b/>
        <w:bCs/>
      </w:rPr>
      <w:tblPr/>
      <w:tcPr>
        <w:tcBorders>
          <w:bottom w:val="single" w:sz="4" w:space="0" w:color="097E80" w:themeColor="accent3"/>
        </w:tcBorders>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ListTable6Colorful-Accent5">
    <w:name w:val="List Table 6 Colorful Accent 5"/>
    <w:basedOn w:val="TableNormal"/>
    <w:uiPriority w:val="51"/>
    <w:rsid w:val="00B01B0E"/>
    <w:pPr>
      <w:spacing w:after="0" w:line="240" w:lineRule="auto"/>
    </w:pPr>
    <w:rPr>
      <w:color w:val="929B28" w:themeColor="accent5" w:themeShade="BF"/>
    </w:rPr>
    <w:tblPr>
      <w:tblStyleRowBandSize w:val="1"/>
      <w:tblStyleColBandSize w:val="1"/>
      <w:tblBorders>
        <w:top w:val="single" w:sz="4" w:space="0" w:color="C1CC3A" w:themeColor="accent5"/>
        <w:bottom w:val="single" w:sz="4" w:space="0" w:color="C1CC3A" w:themeColor="accent5"/>
      </w:tblBorders>
    </w:tblPr>
    <w:tblStylePr w:type="firstRow">
      <w:rPr>
        <w:b/>
        <w:bCs/>
      </w:rPr>
      <w:tblPr/>
      <w:tcPr>
        <w:tcBorders>
          <w:bottom w:val="single" w:sz="4" w:space="0" w:color="C1CC3A" w:themeColor="accent5"/>
        </w:tcBorders>
      </w:tcPr>
    </w:tblStylePr>
    <w:tblStylePr w:type="lastRow">
      <w:rPr>
        <w:b/>
        <w:bCs/>
      </w:rPr>
      <w:tblPr/>
      <w:tcPr>
        <w:tcBorders>
          <w:top w:val="double" w:sz="4" w:space="0" w:color="C1CC3A" w:themeColor="accent5"/>
        </w:tcBorders>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ListTable7Colorful">
    <w:name w:val="List Table 7 Colorful"/>
    <w:basedOn w:val="TableNormal"/>
    <w:uiPriority w:val="52"/>
    <w:rsid w:val="00B01B0E"/>
    <w:pPr>
      <w:spacing w:after="0" w:line="240" w:lineRule="auto"/>
    </w:pPr>
    <w:rPr>
      <w:color w:val="515151"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15151"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15151"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15151"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15151" w:themeColor="text1"/>
        </w:tcBorders>
        <w:shd w:val="clear" w:color="auto" w:fill="FFFFFF" w:themeFill="background1"/>
      </w:tcPr>
    </w:tblStylePr>
    <w:tblStylePr w:type="band1Vert">
      <w:tblPr/>
      <w:tcPr>
        <w:shd w:val="clear" w:color="auto" w:fill="DCDCDC" w:themeFill="text1" w:themeFillTint="33"/>
      </w:tcPr>
    </w:tblStylePr>
    <w:tblStylePr w:type="band1Horz">
      <w:tblPr/>
      <w:tcPr>
        <w:shd w:val="clear" w:color="auto" w:fill="DCDCD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B01B0E"/>
    <w:pPr>
      <w:spacing w:after="0" w:line="240" w:lineRule="auto"/>
    </w:pPr>
    <w:rPr>
      <w:color w:val="008A8D" w:themeColor="accent1" w:themeShade="BF"/>
    </w:rPr>
    <w:tblPr>
      <w:tblStyleRowBandSize w:val="1"/>
      <w:tblStyleColBandSize w:val="1"/>
    </w:tblPr>
    <w:tblStylePr w:type="firstRow">
      <w:rPr>
        <w:rFonts w:asciiTheme="majorHAnsi" w:eastAsiaTheme="majorEastAsia" w:hAnsiTheme="majorHAnsi" w:cstheme="majorBidi"/>
        <w:i w:val="0"/>
        <w:iCs/>
        <w:sz w:val="22"/>
      </w:rPr>
      <w:tblPr/>
      <w:tcPr>
        <w:tcBorders>
          <w:bottom w:val="single" w:sz="4" w:space="0" w:color="00B9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9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9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9BD" w:themeColor="accent1"/>
        </w:tcBorders>
        <w:shd w:val="clear" w:color="auto" w:fill="FFFFFF" w:themeFill="background1"/>
      </w:tcPr>
    </w:tblStylePr>
    <w:tblStylePr w:type="band1Vert">
      <w:tblPr/>
      <w:tcPr>
        <w:shd w:val="clear" w:color="auto" w:fill="BEFDFF" w:themeFill="accent1" w:themeFillTint="33"/>
      </w:tcPr>
    </w:tblStylePr>
    <w:tblStylePr w:type="band1Horz">
      <w:tblPr/>
      <w:tcPr>
        <w:shd w:val="clear" w:color="auto" w:fill="BEFD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B01B0E"/>
    <w:pPr>
      <w:spacing w:after="0" w:line="240" w:lineRule="auto"/>
    </w:pPr>
    <w:rPr>
      <w:color w:val="0C7375"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09B9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09B9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09B9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09B9D" w:themeColor="accent2"/>
        </w:tcBorders>
        <w:shd w:val="clear" w:color="auto" w:fill="FFFFFF" w:themeFill="background1"/>
      </w:tcPr>
    </w:tblStylePr>
    <w:tblStylePr w:type="band1Vert">
      <w:tblPr/>
      <w:tcPr>
        <w:shd w:val="clear" w:color="auto" w:fill="C1F7F8" w:themeFill="accent2" w:themeFillTint="33"/>
      </w:tcPr>
    </w:tblStylePr>
    <w:tblStylePr w:type="band1Horz">
      <w:tblPr/>
      <w:tcPr>
        <w:shd w:val="clear" w:color="auto" w:fill="C1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B01B0E"/>
    <w:pPr>
      <w:spacing w:after="0" w:line="240" w:lineRule="auto"/>
    </w:pPr>
    <w:rPr>
      <w:color w:val="065D5F"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E8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E8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E8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E80" w:themeColor="accent3"/>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unhideWhenUsed/>
    <w:rsid w:val="00B01B0E"/>
    <w:pPr>
      <w:tabs>
        <w:tab w:val="left" w:pos="480"/>
        <w:tab w:val="left" w:pos="960"/>
        <w:tab w:val="left" w:pos="1440"/>
        <w:tab w:val="left" w:pos="1920"/>
        <w:tab w:val="left" w:pos="2400"/>
        <w:tab w:val="left" w:pos="2880"/>
        <w:tab w:val="left" w:pos="3360"/>
        <w:tab w:val="left" w:pos="3840"/>
        <w:tab w:val="left" w:pos="4320"/>
      </w:tabs>
      <w:spacing w:after="0" w:line="360" w:lineRule="auto"/>
      <w:contextualSpacing/>
    </w:pPr>
    <w:rPr>
      <w:rFonts w:ascii="PT Mono" w:hAnsi="PT Mono" w:cs="Consolas"/>
      <w:color w:val="4D4D4C"/>
      <w:sz w:val="20"/>
      <w:szCs w:val="20"/>
      <w14:cntxtAlts/>
    </w:rPr>
  </w:style>
  <w:style w:type="character" w:customStyle="1" w:styleId="MacroTextChar">
    <w:name w:val="Macro Text Char"/>
    <w:basedOn w:val="DefaultParagraphFont"/>
    <w:link w:val="MacroText"/>
    <w:uiPriority w:val="99"/>
    <w:rsid w:val="00B01B0E"/>
    <w:rPr>
      <w:rFonts w:ascii="PT Mono" w:hAnsi="PT Mono" w:cs="Consolas"/>
      <w:color w:val="4D4D4C"/>
      <w:sz w:val="20"/>
      <w:szCs w:val="20"/>
      <w14:cntxtAlts/>
    </w:rPr>
  </w:style>
  <w:style w:type="character" w:styleId="Mention">
    <w:name w:val="Mention"/>
    <w:uiPriority w:val="99"/>
    <w:unhideWhenUsed/>
    <w:qFormat/>
    <w:rsid w:val="00B01B0E"/>
    <w:rPr>
      <w:rFonts w:asciiTheme="minorHAnsi" w:hAnsiTheme="minorHAnsi"/>
      <w:color w:val="969696" w:themeColor="text1" w:themeTint="99"/>
      <w:sz w:val="20"/>
      <w:shd w:val="clear" w:color="auto" w:fill="E1DFDD"/>
    </w:rPr>
  </w:style>
  <w:style w:type="paragraph" w:styleId="MessageHeader">
    <w:name w:val="Message Header"/>
    <w:basedOn w:val="Normal"/>
    <w:link w:val="MessageHeaderChar"/>
    <w:uiPriority w:val="99"/>
    <w:unhideWhenUsed/>
    <w:qFormat/>
    <w:rsid w:val="00B01B0E"/>
    <w:pPr>
      <w:shd w:val="pct10" w:color="00B9BD" w:themeColor="accent1" w:fill="auto"/>
      <w:spacing w:after="0" w:line="240" w:lineRule="auto"/>
    </w:pPr>
    <w:rPr>
      <w:rFonts w:asciiTheme="minorHAnsi" w:eastAsiaTheme="majorEastAsia" w:hAnsiTheme="minorHAnsi" w:cstheme="majorBidi"/>
    </w:rPr>
  </w:style>
  <w:style w:type="character" w:customStyle="1" w:styleId="MessageHeaderChar">
    <w:name w:val="Message Header Char"/>
    <w:basedOn w:val="DefaultParagraphFont"/>
    <w:link w:val="MessageHeader"/>
    <w:uiPriority w:val="99"/>
    <w:rsid w:val="00B01B0E"/>
    <w:rPr>
      <w:rFonts w:eastAsiaTheme="majorEastAsia" w:cstheme="majorBidi"/>
      <w:color w:val="4D4D4C"/>
      <w:sz w:val="22"/>
      <w:shd w:val="pct10" w:color="00B9BD" w:themeColor="accent1" w:fill="auto"/>
      <w14:cntxtAlts/>
    </w:rPr>
  </w:style>
  <w:style w:type="paragraph" w:styleId="NoSpacing">
    <w:name w:val="No Spacing"/>
    <w:link w:val="NoSpacingChar"/>
    <w:uiPriority w:val="1"/>
    <w:qFormat/>
    <w:rsid w:val="00B01B0E"/>
    <w:pPr>
      <w:spacing w:after="0" w:line="240" w:lineRule="auto"/>
      <w:contextualSpacing/>
    </w:pPr>
    <w:rPr>
      <w:rFonts w:ascii="Verdana" w:hAnsi="Verdana" w:cs="Times New Roman (Body CS)"/>
      <w:color w:val="323232" w:themeColor="text2"/>
      <w:sz w:val="22"/>
      <w14:cntxtAlts/>
    </w:rPr>
  </w:style>
  <w:style w:type="paragraph" w:styleId="NormalWeb">
    <w:name w:val="Normal (Web)"/>
    <w:basedOn w:val="Normal"/>
    <w:uiPriority w:val="99"/>
    <w:unhideWhenUsed/>
    <w:rsid w:val="00B01B0E"/>
    <w:rPr>
      <w:rFonts w:asciiTheme="minorHAnsi" w:hAnsiTheme="minorHAnsi" w:cs="Times New Roman"/>
    </w:rPr>
  </w:style>
  <w:style w:type="paragraph" w:styleId="NormalIndent">
    <w:name w:val="Normal Indent"/>
    <w:basedOn w:val="Normal"/>
    <w:uiPriority w:val="99"/>
    <w:unhideWhenUsed/>
    <w:rsid w:val="00B01B0E"/>
    <w:pPr>
      <w:ind w:left="720"/>
    </w:pPr>
  </w:style>
  <w:style w:type="paragraph" w:styleId="NoteHeading">
    <w:name w:val="Note Heading"/>
    <w:basedOn w:val="Normal"/>
    <w:next w:val="Normal"/>
    <w:link w:val="NoteHeadingChar"/>
    <w:uiPriority w:val="99"/>
    <w:semiHidden/>
    <w:unhideWhenUsed/>
    <w:rsid w:val="00B01B0E"/>
    <w:pPr>
      <w:spacing w:after="0" w:line="240" w:lineRule="auto"/>
    </w:pPr>
  </w:style>
  <w:style w:type="character" w:customStyle="1" w:styleId="NoteHeadingChar">
    <w:name w:val="Note Heading Char"/>
    <w:basedOn w:val="DefaultParagraphFont"/>
    <w:link w:val="NoteHeading"/>
    <w:uiPriority w:val="99"/>
    <w:semiHidden/>
    <w:rsid w:val="00B01B0E"/>
    <w:rPr>
      <w:rFonts w:ascii="Verdana" w:hAnsi="Verdana" w:cs="Times New Roman (Body CS)"/>
      <w:color w:val="4D4D4C"/>
      <w:sz w:val="22"/>
      <w14:cntxtAlts/>
    </w:rPr>
  </w:style>
  <w:style w:type="character" w:styleId="PageNumber">
    <w:name w:val="page number"/>
    <w:basedOn w:val="DefaultParagraphFont"/>
    <w:unhideWhenUsed/>
    <w:rsid w:val="00B01B0E"/>
    <w:rPr>
      <w:rFonts w:asciiTheme="minorHAnsi" w:hAnsiTheme="minorHAnsi"/>
      <w:sz w:val="20"/>
    </w:rPr>
  </w:style>
  <w:style w:type="character" w:styleId="PlaceholderText">
    <w:name w:val="Placeholder Text"/>
    <w:uiPriority w:val="99"/>
    <w:semiHidden/>
    <w:rsid w:val="00B01B0E"/>
    <w:rPr>
      <w:color w:val="808080"/>
    </w:rPr>
  </w:style>
  <w:style w:type="table" w:styleId="PlainTable1">
    <w:name w:val="Plain Table 1"/>
    <w:basedOn w:val="TableNormal"/>
    <w:uiPriority w:val="41"/>
    <w:rsid w:val="00B01B0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B01B0E"/>
    <w:pPr>
      <w:spacing w:after="0" w:line="240" w:lineRule="auto"/>
    </w:pPr>
    <w:tblPr>
      <w:tblStyleRowBandSize w:val="1"/>
      <w:tblStyleColBandSize w:val="1"/>
      <w:tblBorders>
        <w:top w:val="single" w:sz="4" w:space="0" w:color="A7A7A7" w:themeColor="text1" w:themeTint="80"/>
        <w:bottom w:val="single" w:sz="4" w:space="0" w:color="A7A7A7" w:themeColor="text1" w:themeTint="80"/>
      </w:tblBorders>
    </w:tblPr>
    <w:tblStylePr w:type="firstRow">
      <w:rPr>
        <w:b/>
        <w:bCs/>
      </w:rPr>
      <w:tblPr/>
      <w:tcPr>
        <w:tcBorders>
          <w:bottom w:val="single" w:sz="4" w:space="0" w:color="A7A7A7" w:themeColor="text1" w:themeTint="80"/>
        </w:tcBorders>
      </w:tcPr>
    </w:tblStylePr>
    <w:tblStylePr w:type="lastRow">
      <w:rPr>
        <w:b/>
        <w:bCs/>
      </w:rPr>
      <w:tblPr/>
      <w:tcPr>
        <w:tcBorders>
          <w:top w:val="single" w:sz="4" w:space="0" w:color="A7A7A7" w:themeColor="text1" w:themeTint="80"/>
        </w:tcBorders>
      </w:tcPr>
    </w:tblStylePr>
    <w:tblStylePr w:type="firstCol">
      <w:rPr>
        <w:b/>
        <w:bCs/>
      </w:rPr>
    </w:tblStylePr>
    <w:tblStylePr w:type="lastCol">
      <w:rPr>
        <w:b/>
        <w:bCs/>
      </w:rPr>
    </w:tblStylePr>
    <w:tblStylePr w:type="band1Vert">
      <w:tblPr/>
      <w:tcPr>
        <w:tcBorders>
          <w:left w:val="single" w:sz="4" w:space="0" w:color="A7A7A7" w:themeColor="text1" w:themeTint="80"/>
          <w:right w:val="single" w:sz="4" w:space="0" w:color="A7A7A7" w:themeColor="text1" w:themeTint="80"/>
        </w:tcBorders>
      </w:tcPr>
    </w:tblStylePr>
    <w:tblStylePr w:type="band2Vert">
      <w:tblPr/>
      <w:tcPr>
        <w:tcBorders>
          <w:left w:val="single" w:sz="4" w:space="0" w:color="A7A7A7" w:themeColor="text1" w:themeTint="80"/>
          <w:right w:val="single" w:sz="4" w:space="0" w:color="A7A7A7" w:themeColor="text1" w:themeTint="80"/>
        </w:tcBorders>
      </w:tcPr>
    </w:tblStylePr>
    <w:tblStylePr w:type="band1Horz">
      <w:tblPr/>
      <w:tcPr>
        <w:tcBorders>
          <w:top w:val="single" w:sz="4" w:space="0" w:color="A7A7A7" w:themeColor="text1" w:themeTint="80"/>
          <w:bottom w:val="single" w:sz="4" w:space="0" w:color="A7A7A7" w:themeColor="text1" w:themeTint="80"/>
        </w:tcBorders>
      </w:tcPr>
    </w:tblStylePr>
  </w:style>
  <w:style w:type="table" w:styleId="PlainTable3">
    <w:name w:val="Plain Table 3"/>
    <w:basedOn w:val="TableNormal"/>
    <w:uiPriority w:val="43"/>
    <w:rsid w:val="00B01B0E"/>
    <w:pPr>
      <w:spacing w:after="0" w:line="240" w:lineRule="auto"/>
    </w:pPr>
    <w:tblPr>
      <w:tblStyleRowBandSize w:val="1"/>
      <w:tblStyleColBandSize w:val="1"/>
    </w:tblPr>
    <w:tblStylePr w:type="firstRow">
      <w:rPr>
        <w:b/>
        <w:bCs/>
        <w:caps/>
      </w:rPr>
      <w:tblPr/>
      <w:tcPr>
        <w:tcBorders>
          <w:bottom w:val="single" w:sz="4" w:space="0" w:color="A7A7A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7A7A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PlainText">
    <w:name w:val="Plain Text"/>
    <w:basedOn w:val="Normal"/>
    <w:link w:val="PlainTextChar"/>
    <w:uiPriority w:val="99"/>
    <w:unhideWhenUsed/>
    <w:rsid w:val="00B01B0E"/>
    <w:pPr>
      <w:spacing w:after="0" w:line="240" w:lineRule="auto"/>
    </w:pPr>
    <w:rPr>
      <w:rFonts w:ascii="PT Mono" w:hAnsi="PT Mono" w:cs="Consolas"/>
      <w:sz w:val="21"/>
      <w:szCs w:val="21"/>
    </w:rPr>
  </w:style>
  <w:style w:type="character" w:customStyle="1" w:styleId="PlainTextChar">
    <w:name w:val="Plain Text Char"/>
    <w:basedOn w:val="DefaultParagraphFont"/>
    <w:link w:val="PlainText"/>
    <w:uiPriority w:val="99"/>
    <w:rsid w:val="00B01B0E"/>
    <w:rPr>
      <w:rFonts w:ascii="PT Mono" w:hAnsi="PT Mono" w:cs="Consolas"/>
      <w:color w:val="4D4D4C"/>
      <w:sz w:val="21"/>
      <w:szCs w:val="21"/>
      <w14:cntxtAlts/>
    </w:rPr>
  </w:style>
  <w:style w:type="paragraph" w:styleId="Quote">
    <w:name w:val="Quote"/>
    <w:basedOn w:val="IntenseQuote"/>
    <w:next w:val="Normal"/>
    <w:link w:val="QuoteChar"/>
    <w:uiPriority w:val="29"/>
    <w:qFormat/>
    <w:rsid w:val="00B01B0E"/>
    <w:pPr>
      <w:pBdr>
        <w:left w:val="single" w:sz="36" w:space="10" w:color="969696" w:themeColor="text1" w:themeTint="99"/>
      </w:pBdr>
    </w:pPr>
    <w:rPr>
      <w:color w:val="757171" w:themeColor="background2" w:themeShade="80"/>
    </w:rPr>
  </w:style>
  <w:style w:type="character" w:customStyle="1" w:styleId="QuoteChar">
    <w:name w:val="Quote Char"/>
    <w:basedOn w:val="DefaultParagraphFont"/>
    <w:link w:val="Quote"/>
    <w:uiPriority w:val="29"/>
    <w:rsid w:val="00B01B0E"/>
    <w:rPr>
      <w:rFonts w:ascii="Verdana" w:hAnsi="Verdana" w:cs="Times New Roman (Body CS)"/>
      <w:i/>
      <w:iCs/>
      <w:color w:val="757171" w:themeColor="background2" w:themeShade="80"/>
      <w:sz w:val="28"/>
      <w14:cntxtAlts/>
    </w:rPr>
  </w:style>
  <w:style w:type="paragraph" w:styleId="Salutation">
    <w:name w:val="Salutation"/>
    <w:basedOn w:val="Normal"/>
    <w:next w:val="Normal"/>
    <w:link w:val="SalutationChar"/>
    <w:uiPriority w:val="99"/>
    <w:unhideWhenUsed/>
    <w:rsid w:val="00B01B0E"/>
  </w:style>
  <w:style w:type="character" w:customStyle="1" w:styleId="SalutationChar">
    <w:name w:val="Salutation Char"/>
    <w:basedOn w:val="DefaultParagraphFont"/>
    <w:link w:val="Salutation"/>
    <w:uiPriority w:val="99"/>
    <w:rsid w:val="00B01B0E"/>
    <w:rPr>
      <w:rFonts w:ascii="Verdana" w:hAnsi="Verdana" w:cs="Times New Roman (Body CS)"/>
      <w:color w:val="4D4D4C"/>
      <w:sz w:val="22"/>
      <w14:cntxtAlts/>
    </w:rPr>
  </w:style>
  <w:style w:type="paragraph" w:styleId="Signature">
    <w:name w:val="Signature"/>
    <w:basedOn w:val="Normal"/>
    <w:link w:val="SignatureChar"/>
    <w:uiPriority w:val="99"/>
    <w:unhideWhenUsed/>
    <w:rsid w:val="00B01B0E"/>
    <w:pPr>
      <w:spacing w:after="0" w:line="240" w:lineRule="auto"/>
      <w:ind w:left="4252"/>
    </w:pPr>
  </w:style>
  <w:style w:type="character" w:customStyle="1" w:styleId="SignatureChar">
    <w:name w:val="Signature Char"/>
    <w:basedOn w:val="DefaultParagraphFont"/>
    <w:link w:val="Signature"/>
    <w:uiPriority w:val="99"/>
    <w:rsid w:val="00B01B0E"/>
    <w:rPr>
      <w:rFonts w:ascii="Verdana" w:hAnsi="Verdana" w:cs="Times New Roman (Body CS)"/>
      <w:color w:val="4D4D4C"/>
      <w:sz w:val="22"/>
      <w14:cntxtAlts/>
    </w:rPr>
  </w:style>
  <w:style w:type="character" w:customStyle="1" w:styleId="SmallTags">
    <w:name w:val="Small Tags"/>
    <w:uiPriority w:val="1"/>
    <w:qFormat/>
    <w:rsid w:val="00F92931"/>
    <w:rPr>
      <w:rFonts w:asciiTheme="minorHAnsi" w:hAnsiTheme="minorHAnsi"/>
      <w:color w:val="FFFFFF" w:themeColor="background1"/>
      <w:position w:val="2"/>
      <w:sz w:val="16"/>
      <w:bdr w:val="single" w:sz="24" w:space="0" w:color="00B9BD" w:themeColor="accent1"/>
      <w:shd w:val="solid" w:color="00B9BD" w:themeColor="accent1" w:fill="00B9BD" w:themeFill="accent1"/>
    </w:rPr>
  </w:style>
  <w:style w:type="character" w:styleId="SmartHyperlink">
    <w:name w:val="Smart Hyperlink"/>
    <w:uiPriority w:val="99"/>
    <w:unhideWhenUsed/>
    <w:qFormat/>
    <w:rsid w:val="00B01B0E"/>
    <w:rPr>
      <w:rFonts w:asciiTheme="minorHAnsi" w:hAnsiTheme="minorHAnsi"/>
      <w:color w:val="323232" w:themeColor="text2"/>
      <w:sz w:val="22"/>
      <w:u w:val="dotted" w:color="00B9BD" w:themeColor="accent1"/>
    </w:rPr>
  </w:style>
  <w:style w:type="character" w:customStyle="1" w:styleId="SmartLink1">
    <w:name w:val="SmartLink1"/>
    <w:uiPriority w:val="99"/>
    <w:unhideWhenUsed/>
    <w:qFormat/>
    <w:rsid w:val="00B01B0E"/>
    <w:rPr>
      <w:rFonts w:asciiTheme="minorHAnsi" w:hAnsiTheme="minorHAnsi"/>
      <w:color w:val="00B9BD" w:themeColor="hyperlink"/>
      <w:sz w:val="22"/>
      <w:u w:val="single"/>
      <w:shd w:val="clear" w:color="auto" w:fill="E1DFDD"/>
    </w:rPr>
  </w:style>
  <w:style w:type="character" w:styleId="Strong">
    <w:name w:val="Strong"/>
    <w:uiPriority w:val="22"/>
    <w:qFormat/>
    <w:rsid w:val="00B01B0E"/>
    <w:rPr>
      <w:b/>
      <w:bCs/>
    </w:rPr>
  </w:style>
  <w:style w:type="paragraph" w:styleId="Subtitle">
    <w:name w:val="Subtitle"/>
    <w:basedOn w:val="Normal"/>
    <w:next w:val="Normal"/>
    <w:link w:val="SubtitleChar"/>
    <w:uiPriority w:val="11"/>
    <w:rsid w:val="00B01B0E"/>
    <w:pPr>
      <w:numPr>
        <w:ilvl w:val="1"/>
      </w:numPr>
      <w:spacing w:after="160"/>
    </w:pPr>
    <w:rPr>
      <w:rFonts w:asciiTheme="minorHAnsi" w:hAnsiTheme="minorHAnsi" w:cstheme="minorBidi"/>
      <w:color w:val="8E8E8E" w:themeColor="text1" w:themeTint="A5"/>
      <w:spacing w:val="15"/>
      <w:szCs w:val="22"/>
    </w:rPr>
  </w:style>
  <w:style w:type="character" w:customStyle="1" w:styleId="SubtitleChar">
    <w:name w:val="Subtitle Char"/>
    <w:basedOn w:val="DefaultParagraphFont"/>
    <w:link w:val="Subtitle"/>
    <w:uiPriority w:val="11"/>
    <w:rsid w:val="00B01B0E"/>
    <w:rPr>
      <w:rFonts w:eastAsiaTheme="minorEastAsia"/>
      <w:color w:val="8E8E8E" w:themeColor="text1" w:themeTint="A5"/>
      <w:spacing w:val="15"/>
      <w:sz w:val="22"/>
      <w:szCs w:val="22"/>
      <w14:cntxtAlts/>
    </w:rPr>
  </w:style>
  <w:style w:type="character" w:styleId="SubtleEmphasis">
    <w:name w:val="Subtle Emphasis"/>
    <w:uiPriority w:val="19"/>
    <w:rsid w:val="00B01B0E"/>
    <w:rPr>
      <w:i/>
      <w:iCs/>
      <w:color w:val="7C7C7C" w:themeColor="text1" w:themeTint="BF"/>
    </w:rPr>
  </w:style>
  <w:style w:type="character" w:styleId="SubtleReference">
    <w:name w:val="Subtle Reference"/>
    <w:uiPriority w:val="31"/>
    <w:rsid w:val="00B01B0E"/>
    <w:rPr>
      <w:smallCaps/>
      <w:color w:val="8E8E8E" w:themeColor="text1" w:themeTint="A5"/>
    </w:rPr>
  </w:style>
  <w:style w:type="table" w:styleId="TableGrid">
    <w:name w:val="Table Grid"/>
    <w:basedOn w:val="TableNormal"/>
    <w:rsid w:val="00B01B0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B01B0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ableofAuthorities">
    <w:name w:val="table of authorities"/>
    <w:basedOn w:val="Normal"/>
    <w:next w:val="Normal"/>
    <w:uiPriority w:val="99"/>
    <w:semiHidden/>
    <w:unhideWhenUsed/>
    <w:rsid w:val="00B01B0E"/>
    <w:pPr>
      <w:spacing w:after="0"/>
      <w:ind w:left="220" w:hanging="220"/>
    </w:pPr>
  </w:style>
  <w:style w:type="paragraph" w:styleId="TableofFigures">
    <w:name w:val="table of figures"/>
    <w:basedOn w:val="Normal"/>
    <w:next w:val="Normal"/>
    <w:uiPriority w:val="99"/>
    <w:semiHidden/>
    <w:unhideWhenUsed/>
    <w:rsid w:val="00B01B0E"/>
    <w:pPr>
      <w:spacing w:after="0"/>
    </w:pPr>
  </w:style>
  <w:style w:type="paragraph" w:customStyle="1" w:styleId="TablesCellsBody">
    <w:name w:val="Tables Cells Body"/>
    <w:basedOn w:val="Normal"/>
    <w:qFormat/>
    <w:rsid w:val="00B01B0E"/>
    <w:pPr>
      <w:snapToGrid w:val="0"/>
      <w:spacing w:after="100" w:afterAutospacing="1" w:line="240" w:lineRule="auto"/>
      <w:textboxTightWrap w:val="firstLineOnly"/>
    </w:pPr>
    <w:rPr>
      <w:color w:val="7C7C7C" w:themeColor="text1" w:themeTint="BF"/>
      <w:szCs w:val="20"/>
    </w:rPr>
  </w:style>
  <w:style w:type="paragraph" w:customStyle="1" w:styleId="TablesHeadingsGSWhite">
    <w:name w:val="Tables Headings GS White"/>
    <w:next w:val="Normal"/>
    <w:qFormat/>
    <w:rsid w:val="00B01B0E"/>
    <w:pPr>
      <w:spacing w:after="0" w:line="240" w:lineRule="auto"/>
      <w:textboxTightWrap w:val="firstLineOnly"/>
    </w:pPr>
    <w:rPr>
      <w:rFonts w:ascii="Verdana" w:hAnsi="Verdana" w:cs="Times New Roman (Body CS)"/>
      <w:caps/>
      <w:color w:val="FFFFFF" w:themeColor="background1"/>
      <w:sz w:val="22"/>
      <w14:cntxtAlts/>
    </w:rPr>
  </w:style>
  <w:style w:type="paragraph" w:styleId="TOAHeading">
    <w:name w:val="toa heading"/>
    <w:basedOn w:val="Normal"/>
    <w:next w:val="Normal"/>
    <w:uiPriority w:val="99"/>
    <w:semiHidden/>
    <w:unhideWhenUsed/>
    <w:rsid w:val="00B01B0E"/>
    <w:pPr>
      <w:spacing w:before="120"/>
    </w:pPr>
    <w:rPr>
      <w:rFonts w:asciiTheme="majorHAnsi" w:eastAsiaTheme="majorEastAsia" w:hAnsiTheme="majorHAnsi" w:cstheme="majorBidi"/>
      <w:b/>
      <w:bCs/>
      <w:sz w:val="24"/>
    </w:rPr>
  </w:style>
  <w:style w:type="paragraph" w:styleId="TOC1">
    <w:name w:val="toc 1"/>
    <w:next w:val="TOC2"/>
    <w:link w:val="TOC1Char"/>
    <w:uiPriority w:val="39"/>
    <w:unhideWhenUsed/>
    <w:rsid w:val="00394A4D"/>
    <w:pPr>
      <w:adjustRightInd w:val="0"/>
      <w:snapToGrid w:val="0"/>
      <w:spacing w:after="0" w:line="360" w:lineRule="auto"/>
    </w:pPr>
    <w:rPr>
      <w:rFonts w:asciiTheme="majorHAnsi" w:hAnsiTheme="majorHAnsi" w:cs="Times New Roman (Body CS)"/>
      <w:bCs/>
      <w:iCs/>
      <w:caps/>
      <w:color w:val="626262" w:themeColor="text1" w:themeTint="E6"/>
      <w:sz w:val="22"/>
      <w14:cntxtAlts/>
    </w:rPr>
  </w:style>
  <w:style w:type="paragraph" w:styleId="TOC2">
    <w:name w:val="toc 2"/>
    <w:basedOn w:val="Normal"/>
    <w:next w:val="Normal"/>
    <w:link w:val="TOC2Char"/>
    <w:uiPriority w:val="39"/>
    <w:unhideWhenUsed/>
    <w:rsid w:val="00394A4D"/>
    <w:pPr>
      <w:suppressAutoHyphens/>
      <w:snapToGrid w:val="0"/>
      <w:spacing w:after="0"/>
    </w:pPr>
    <w:rPr>
      <w:rFonts w:asciiTheme="minorHAnsi" w:hAnsiTheme="minorHAnsi"/>
      <w:bCs/>
      <w:color w:val="626262" w:themeColor="text1" w:themeTint="E6"/>
      <w:szCs w:val="22"/>
    </w:rPr>
  </w:style>
  <w:style w:type="paragraph" w:styleId="TOC3">
    <w:name w:val="toc 3"/>
    <w:basedOn w:val="Normal"/>
    <w:next w:val="Normal"/>
    <w:link w:val="TOC3Char"/>
    <w:uiPriority w:val="39"/>
    <w:unhideWhenUsed/>
    <w:rsid w:val="00394A4D"/>
    <w:pPr>
      <w:tabs>
        <w:tab w:val="left" w:pos="284"/>
        <w:tab w:val="right" w:leader="underscore" w:pos="9622"/>
      </w:tabs>
      <w:suppressAutoHyphens/>
      <w:adjustRightInd w:val="0"/>
      <w:snapToGrid w:val="0"/>
      <w:spacing w:after="0"/>
    </w:pPr>
    <w:rPr>
      <w:rFonts w:asciiTheme="minorHAnsi" w:hAnsiTheme="minorHAnsi"/>
      <w:caps/>
      <w:noProof/>
      <w:color w:val="626262" w:themeColor="text1" w:themeTint="E6"/>
      <w:szCs w:val="20"/>
    </w:rPr>
  </w:style>
  <w:style w:type="paragraph" w:styleId="TOC4">
    <w:name w:val="toc 4"/>
    <w:basedOn w:val="Normal"/>
    <w:next w:val="Normal"/>
    <w:uiPriority w:val="39"/>
    <w:semiHidden/>
    <w:unhideWhenUsed/>
    <w:rsid w:val="00B01B0E"/>
    <w:pPr>
      <w:spacing w:after="0"/>
      <w:ind w:left="660"/>
    </w:pPr>
    <w:rPr>
      <w:rFonts w:asciiTheme="minorHAnsi" w:hAnsiTheme="minorHAnsi"/>
      <w:szCs w:val="20"/>
    </w:rPr>
  </w:style>
  <w:style w:type="paragraph" w:styleId="TOC5">
    <w:name w:val="toc 5"/>
    <w:basedOn w:val="Normal"/>
    <w:next w:val="Normal"/>
    <w:uiPriority w:val="39"/>
    <w:semiHidden/>
    <w:unhideWhenUsed/>
    <w:rsid w:val="00B01B0E"/>
    <w:pPr>
      <w:spacing w:after="0"/>
      <w:ind w:left="880"/>
    </w:pPr>
    <w:rPr>
      <w:rFonts w:asciiTheme="minorHAnsi" w:hAnsiTheme="minorHAnsi"/>
      <w:szCs w:val="20"/>
    </w:rPr>
  </w:style>
  <w:style w:type="paragraph" w:styleId="TOC6">
    <w:name w:val="toc 6"/>
    <w:basedOn w:val="Normal"/>
    <w:next w:val="Normal"/>
    <w:uiPriority w:val="39"/>
    <w:semiHidden/>
    <w:unhideWhenUsed/>
    <w:rsid w:val="00B01B0E"/>
    <w:pPr>
      <w:spacing w:after="0"/>
      <w:ind w:left="1100"/>
    </w:pPr>
    <w:rPr>
      <w:rFonts w:asciiTheme="minorHAnsi" w:hAnsiTheme="minorHAnsi"/>
      <w:szCs w:val="20"/>
    </w:rPr>
  </w:style>
  <w:style w:type="paragraph" w:styleId="TOC7">
    <w:name w:val="toc 7"/>
    <w:basedOn w:val="Normal"/>
    <w:next w:val="Normal"/>
    <w:uiPriority w:val="39"/>
    <w:semiHidden/>
    <w:unhideWhenUsed/>
    <w:rsid w:val="00B01B0E"/>
    <w:pPr>
      <w:spacing w:after="0"/>
      <w:ind w:left="1320"/>
    </w:pPr>
    <w:rPr>
      <w:rFonts w:asciiTheme="minorHAnsi" w:hAnsiTheme="minorHAnsi"/>
      <w:szCs w:val="20"/>
    </w:rPr>
  </w:style>
  <w:style w:type="paragraph" w:styleId="TOC8">
    <w:name w:val="toc 8"/>
    <w:basedOn w:val="Normal"/>
    <w:next w:val="Normal"/>
    <w:uiPriority w:val="39"/>
    <w:semiHidden/>
    <w:unhideWhenUsed/>
    <w:rsid w:val="00B01B0E"/>
    <w:pPr>
      <w:spacing w:after="0"/>
      <w:ind w:left="1540"/>
    </w:pPr>
    <w:rPr>
      <w:rFonts w:asciiTheme="minorHAnsi" w:hAnsiTheme="minorHAnsi"/>
      <w:szCs w:val="20"/>
    </w:rPr>
  </w:style>
  <w:style w:type="paragraph" w:styleId="TOC9">
    <w:name w:val="toc 9"/>
    <w:basedOn w:val="Normal"/>
    <w:next w:val="Normal"/>
    <w:uiPriority w:val="39"/>
    <w:semiHidden/>
    <w:unhideWhenUsed/>
    <w:rsid w:val="00B01B0E"/>
    <w:pPr>
      <w:spacing w:after="0"/>
      <w:ind w:left="1760"/>
    </w:pPr>
    <w:rPr>
      <w:rFonts w:asciiTheme="minorHAnsi" w:hAnsiTheme="minorHAnsi"/>
      <w:szCs w:val="20"/>
    </w:rPr>
  </w:style>
  <w:style w:type="paragraph" w:styleId="TOCHeading">
    <w:name w:val="TOC Heading"/>
    <w:basedOn w:val="Normal"/>
    <w:next w:val="Normal"/>
    <w:uiPriority w:val="39"/>
    <w:unhideWhenUsed/>
    <w:rsid w:val="00B01B0E"/>
    <w:pPr>
      <w:spacing w:line="240" w:lineRule="auto"/>
    </w:pPr>
    <w:rPr>
      <w:color w:val="00B9BD" w:themeColor="accent1"/>
      <w:sz w:val="32"/>
    </w:rPr>
  </w:style>
  <w:style w:type="character" w:styleId="UnresolvedMention">
    <w:name w:val="Unresolved Mention"/>
    <w:uiPriority w:val="99"/>
    <w:unhideWhenUsed/>
    <w:rsid w:val="00B01B0E"/>
    <w:rPr>
      <w:rFonts w:asciiTheme="minorHAnsi" w:hAnsiTheme="minorHAnsi"/>
      <w:color w:val="605E5C"/>
      <w:sz w:val="22"/>
      <w:shd w:val="clear" w:color="auto" w:fill="E1DFDD"/>
    </w:rPr>
  </w:style>
  <w:style w:type="numbering" w:customStyle="1" w:styleId="BulletedListStyle">
    <w:name w:val="Bulleted List Style"/>
    <w:uiPriority w:val="99"/>
    <w:rsid w:val="00B01B0E"/>
    <w:pPr>
      <w:numPr>
        <w:numId w:val="11"/>
      </w:numPr>
    </w:pPr>
  </w:style>
  <w:style w:type="paragraph" w:customStyle="1" w:styleId="Default">
    <w:name w:val="Default"/>
    <w:rsid w:val="00C30F02"/>
    <w:pPr>
      <w:autoSpaceDE w:val="0"/>
      <w:autoSpaceDN w:val="0"/>
      <w:adjustRightInd w:val="0"/>
      <w:spacing w:after="0" w:line="240" w:lineRule="auto"/>
    </w:pPr>
    <w:rPr>
      <w:rFonts w:ascii="Verdana" w:hAnsi="Verdana" w:cs="Verdana"/>
      <w:color w:val="000000"/>
      <w:lang w:val="en-GB"/>
    </w:rPr>
  </w:style>
  <w:style w:type="numbering" w:customStyle="1" w:styleId="GS-Parapgraphsnumbered">
    <w:name w:val="GS-Parapgraphs numbered"/>
    <w:uiPriority w:val="99"/>
    <w:rsid w:val="00991401"/>
    <w:pPr>
      <w:numPr>
        <w:numId w:val="14"/>
      </w:numPr>
    </w:pPr>
  </w:style>
  <w:style w:type="paragraph" w:customStyle="1" w:styleId="P">
    <w:name w:val="P"/>
    <w:basedOn w:val="Normal"/>
    <w:qFormat/>
    <w:rsid w:val="00350D03"/>
    <w:pPr>
      <w:numPr>
        <w:ilvl w:val="2"/>
        <w:numId w:val="15"/>
      </w:numPr>
    </w:pPr>
  </w:style>
  <w:style w:type="character" w:customStyle="1" w:styleId="TOC3Char">
    <w:name w:val="TOC 3 Char"/>
    <w:basedOn w:val="DefaultParagraphFont"/>
    <w:link w:val="TOC3"/>
    <w:uiPriority w:val="39"/>
    <w:rsid w:val="00394A4D"/>
    <w:rPr>
      <w:rFonts w:cs="Times New Roman (Body CS)"/>
      <w:caps/>
      <w:noProof/>
      <w:color w:val="626262" w:themeColor="text1" w:themeTint="E6"/>
      <w:sz w:val="20"/>
      <w:szCs w:val="20"/>
      <w14:cntxtAlts/>
    </w:rPr>
  </w:style>
  <w:style w:type="character" w:customStyle="1" w:styleId="TOC1Char">
    <w:name w:val="TOC 1 Char"/>
    <w:basedOn w:val="DefaultParagraphFont"/>
    <w:link w:val="TOC1"/>
    <w:uiPriority w:val="39"/>
    <w:rsid w:val="00394A4D"/>
    <w:rPr>
      <w:rFonts w:asciiTheme="majorHAnsi" w:hAnsiTheme="majorHAnsi" w:cs="Times New Roman (Body CS)"/>
      <w:bCs/>
      <w:iCs/>
      <w:caps/>
      <w:color w:val="626262" w:themeColor="text1" w:themeTint="E6"/>
      <w:sz w:val="22"/>
      <w14:cntxtAlts/>
    </w:rPr>
  </w:style>
  <w:style w:type="character" w:customStyle="1" w:styleId="TOC2Char">
    <w:name w:val="TOC 2 Char"/>
    <w:basedOn w:val="DefaultParagraphFont"/>
    <w:link w:val="TOC2"/>
    <w:uiPriority w:val="39"/>
    <w:rsid w:val="00394A4D"/>
    <w:rPr>
      <w:rFonts w:cs="Times New Roman (Body CS)"/>
      <w:bCs/>
      <w:color w:val="626262" w:themeColor="text1" w:themeTint="E6"/>
      <w:sz w:val="20"/>
      <w:szCs w:val="22"/>
      <w14:cntxtAlts/>
    </w:rPr>
  </w:style>
  <w:style w:type="table" w:styleId="GridTable5Dark-Accent1">
    <w:name w:val="Grid Table 5 Dark Accent 1"/>
    <w:basedOn w:val="TableNormal"/>
    <w:uiPriority w:val="50"/>
    <w:rsid w:val="006D53FE"/>
    <w:pPr>
      <w:spacing w:after="0" w:line="240" w:lineRule="auto"/>
    </w:pPr>
    <w:rPr>
      <w:sz w:val="22"/>
      <w:lang w:eastAsia="en-GB"/>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rFonts w:asciiTheme="minorHAnsi" w:hAnsiTheme="minorHAnsi"/>
        <w:b/>
        <w:bCs/>
        <w:color w:val="FFFFFF" w:themeColor="background1"/>
        <w:sz w:val="22"/>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9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9BD" w:themeFill="accent1"/>
      </w:tcPr>
    </w:tblStylePr>
    <w:tblStylePr w:type="firstCol">
      <w:rPr>
        <w:rFonts w:asciiTheme="minorHAnsi" w:hAnsiTheme="minorHAnsi"/>
        <w:b w:val="0"/>
        <w:bCs/>
        <w:color w:val="F2F2F2"/>
        <w:sz w:val="21"/>
      </w:rPr>
      <w:tblPr/>
      <w:tcPr>
        <w:shd w:val="clear" w:color="auto" w:fill="00B9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9BD" w:themeFill="accent1"/>
      </w:tcPr>
    </w:tblStylePr>
    <w:tblStylePr w:type="band1Vert">
      <w:tblPr/>
      <w:tcPr>
        <w:shd w:val="clear" w:color="auto" w:fill="7EFBFF" w:themeFill="accent1" w:themeFillTint="66"/>
      </w:tcPr>
    </w:tblStylePr>
    <w:tblStylePr w:type="band1Horz">
      <w:tblPr/>
      <w:tcPr>
        <w:shd w:val="clear" w:color="auto" w:fill="7EFBFF" w:themeFill="accent1" w:themeFillTint="66"/>
      </w:tcPr>
    </w:tblStylePr>
  </w:style>
  <w:style w:type="table" w:styleId="GridTable5Dark">
    <w:name w:val="Grid Table 5 Dark"/>
    <w:basedOn w:val="TableNormal"/>
    <w:uiPriority w:val="50"/>
    <w:rsid w:val="006D53F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CD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15151"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15151"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15151"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15151" w:themeFill="text1"/>
      </w:tcPr>
    </w:tblStylePr>
    <w:tblStylePr w:type="band1Vert">
      <w:tblPr/>
      <w:tcPr>
        <w:shd w:val="clear" w:color="auto" w:fill="B9B9B9" w:themeFill="text1" w:themeFillTint="66"/>
      </w:tcPr>
    </w:tblStylePr>
    <w:tblStylePr w:type="band1Horz">
      <w:tblPr/>
      <w:tcPr>
        <w:shd w:val="clear" w:color="auto" w:fill="B9B9B9" w:themeFill="text1" w:themeFillTint="66"/>
      </w:tcPr>
    </w:tblStylePr>
  </w:style>
  <w:style w:type="table" w:styleId="GridTable4-Accent3">
    <w:name w:val="Grid Table 4 Accent 3"/>
    <w:basedOn w:val="TableNormal"/>
    <w:uiPriority w:val="49"/>
    <w:rsid w:val="006D53FE"/>
    <w:pPr>
      <w:spacing w:after="0" w:line="240" w:lineRule="auto"/>
    </w:p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color w:val="FFFFFF" w:themeColor="background1"/>
      </w:rPr>
      <w:tblPr/>
      <w:tcPr>
        <w:tcBorders>
          <w:top w:val="single" w:sz="4" w:space="0" w:color="097E80" w:themeColor="accent3"/>
          <w:left w:val="single" w:sz="4" w:space="0" w:color="097E80" w:themeColor="accent3"/>
          <w:bottom w:val="single" w:sz="4" w:space="0" w:color="097E80" w:themeColor="accent3"/>
          <w:right w:val="single" w:sz="4" w:space="0" w:color="097E80" w:themeColor="accent3"/>
          <w:insideH w:val="nil"/>
          <w:insideV w:val="nil"/>
        </w:tcBorders>
        <w:shd w:val="clear" w:color="auto" w:fill="097E80" w:themeFill="accent3"/>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GridTable5Dark-Accent2">
    <w:name w:val="Grid Table 5 Dark Accent 2"/>
    <w:basedOn w:val="TableNormal"/>
    <w:uiPriority w:val="50"/>
    <w:rsid w:val="009B77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09B9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09B9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09B9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09B9D" w:themeFill="accent2"/>
      </w:tcPr>
    </w:tblStylePr>
    <w:tblStylePr w:type="band1Vert">
      <w:tblPr/>
      <w:tcPr>
        <w:shd w:val="clear" w:color="auto" w:fill="84F0F2" w:themeFill="accent2" w:themeFillTint="66"/>
      </w:tcPr>
    </w:tblStylePr>
    <w:tblStylePr w:type="band1Horz">
      <w:tblPr/>
      <w:tcPr>
        <w:shd w:val="clear" w:color="auto" w:fill="84F0F2" w:themeFill="accent2" w:themeFillTint="66"/>
      </w:tcPr>
    </w:tblStylePr>
  </w:style>
  <w:style w:type="paragraph" w:customStyle="1" w:styleId="SectionTitle">
    <w:name w:val="Section Title"/>
    <w:basedOn w:val="Normal"/>
    <w:next w:val="SectionList"/>
    <w:rsid w:val="004473A5"/>
    <w:pPr>
      <w:numPr>
        <w:numId w:val="16"/>
      </w:numPr>
      <w:tabs>
        <w:tab w:val="num" w:pos="57"/>
      </w:tabs>
      <w:spacing w:before="240" w:after="120"/>
      <w:contextualSpacing w:val="0"/>
    </w:pPr>
    <w:rPr>
      <w:rFonts w:asciiTheme="majorHAnsi" w:eastAsia="Times New Roman" w:hAnsiTheme="majorHAnsi" w:cs="Arial"/>
      <w:color w:val="auto"/>
      <w:sz w:val="28"/>
      <w:szCs w:val="22"/>
      <w:lang w:val="en-GB" w:eastAsia="en-GB"/>
      <w14:cntxtAlts w14:val="0"/>
    </w:rPr>
  </w:style>
  <w:style w:type="paragraph" w:customStyle="1" w:styleId="SectionList">
    <w:name w:val="Section List"/>
    <w:basedOn w:val="Normal"/>
    <w:next w:val="Default"/>
    <w:autoRedefine/>
    <w:rsid w:val="00ED49D2"/>
    <w:pPr>
      <w:numPr>
        <w:ilvl w:val="1"/>
        <w:numId w:val="16"/>
      </w:numPr>
      <w:spacing w:line="276" w:lineRule="auto"/>
      <w:contextualSpacing w:val="0"/>
    </w:pPr>
    <w:rPr>
      <w:rFonts w:asciiTheme="minorHAnsi" w:eastAsia="Times New Roman" w:hAnsiTheme="minorHAnsi" w:cs="Times New Roman"/>
      <w:b/>
      <w:color w:val="auto"/>
      <w:szCs w:val="22"/>
      <w:lang w:val="en-GB" w:eastAsia="en-GB"/>
      <w14:cntxtAlts w14:val="0"/>
    </w:rPr>
  </w:style>
  <w:style w:type="paragraph" w:customStyle="1" w:styleId="SectionList2nd">
    <w:name w:val="Section List 2nd"/>
    <w:basedOn w:val="Normal"/>
    <w:rsid w:val="004473A5"/>
    <w:pPr>
      <w:numPr>
        <w:ilvl w:val="2"/>
        <w:numId w:val="16"/>
      </w:numPr>
      <w:spacing w:line="240" w:lineRule="auto"/>
      <w:contextualSpacing w:val="0"/>
    </w:pPr>
    <w:rPr>
      <w:rFonts w:asciiTheme="minorHAnsi" w:eastAsia="Times New Roman" w:hAnsiTheme="minorHAnsi" w:cs="Times New Roman"/>
      <w:bCs/>
      <w:color w:val="auto"/>
      <w:szCs w:val="22"/>
      <w:lang w:val="en-GB" w:eastAsia="en-GB"/>
      <w14:cntxtAlts w14:val="0"/>
    </w:rPr>
  </w:style>
  <w:style w:type="paragraph" w:customStyle="1" w:styleId="SDMPDDPoASection">
    <w:name w:val="SDMPDD&amp;PoASection"/>
    <w:basedOn w:val="Normal"/>
    <w:qFormat/>
    <w:rsid w:val="00816579"/>
    <w:pPr>
      <w:keepNext/>
      <w:keepLines/>
      <w:tabs>
        <w:tab w:val="left" w:pos="2325"/>
      </w:tabs>
      <w:suppressAutoHyphens/>
      <w:spacing w:before="240" w:after="60" w:line="240" w:lineRule="auto"/>
      <w:contextualSpacing w:val="0"/>
      <w:jc w:val="both"/>
      <w:outlineLvl w:val="0"/>
    </w:pPr>
    <w:rPr>
      <w:rFonts w:ascii="Arial" w:eastAsia="Times New Roman" w:hAnsi="Arial" w:cs="Arial"/>
      <w:b/>
      <w:color w:val="auto"/>
      <w:sz w:val="24"/>
      <w:lang w:val="en-GB" w:eastAsia="de-DE"/>
      <w14:cntxtAlts w14:val="0"/>
    </w:rPr>
  </w:style>
  <w:style w:type="paragraph" w:customStyle="1" w:styleId="AtxtHdgs">
    <w:name w:val="Atxt_Hdgs"/>
    <w:basedOn w:val="Normal"/>
    <w:rsid w:val="00816579"/>
    <w:pPr>
      <w:spacing w:after="0" w:line="240" w:lineRule="auto"/>
      <w:contextualSpacing w:val="0"/>
      <w:jc w:val="center"/>
    </w:pPr>
    <w:rPr>
      <w:rFonts w:ascii="Arial" w:eastAsia="Times New Roman" w:hAnsi="Arial" w:cs="Times New Roman"/>
      <w:color w:val="auto"/>
      <w:szCs w:val="20"/>
      <w:lang w:val="en-GB" w:eastAsia="de-DE"/>
      <w14:cntxtAlts w14:val="0"/>
    </w:rPr>
  </w:style>
  <w:style w:type="paragraph" w:customStyle="1" w:styleId="SDMTableBoxParaNotNumbered">
    <w:name w:val="SDMTable&amp;BoxParaNotNumbered"/>
    <w:basedOn w:val="Normal"/>
    <w:qFormat/>
    <w:rsid w:val="00816579"/>
    <w:pPr>
      <w:spacing w:after="0" w:line="240" w:lineRule="auto"/>
      <w:contextualSpacing w:val="0"/>
    </w:pPr>
    <w:rPr>
      <w:rFonts w:ascii="Arial" w:eastAsia="Times New Roman" w:hAnsi="Arial" w:cs="Times New Roman"/>
      <w:color w:val="auto"/>
      <w:szCs w:val="20"/>
      <w:lang w:val="en-GB" w:eastAsia="de-DE"/>
      <w14:cntxtAlts w14:val="0"/>
    </w:rPr>
  </w:style>
  <w:style w:type="numbering" w:customStyle="1" w:styleId="SDMTableBoxParaList">
    <w:name w:val="SDMTable&amp;BoxParaList"/>
    <w:rsid w:val="00816579"/>
    <w:pPr>
      <w:numPr>
        <w:numId w:val="17"/>
      </w:numPr>
    </w:pPr>
  </w:style>
  <w:style w:type="paragraph" w:customStyle="1" w:styleId="SDMTableBoxFigureFootnoteFullPage">
    <w:name w:val="SDMTableBoxFigureFootnoteFullPage"/>
    <w:basedOn w:val="Normal"/>
    <w:rsid w:val="00E51EF3"/>
    <w:pPr>
      <w:numPr>
        <w:numId w:val="23"/>
      </w:numPr>
      <w:spacing w:before="120" w:after="0" w:line="240" w:lineRule="auto"/>
      <w:contextualSpacing w:val="0"/>
      <w:jc w:val="both"/>
    </w:pPr>
    <w:rPr>
      <w:rFonts w:ascii="Arial" w:eastAsia="Times New Roman" w:hAnsi="Arial" w:cs="Times New Roman"/>
      <w:color w:val="auto"/>
      <w:szCs w:val="20"/>
      <w:lang w:val="en-GB" w:eastAsia="de-DE"/>
      <w14:cntxtAlts w14:val="0"/>
    </w:rPr>
  </w:style>
  <w:style w:type="paragraph" w:customStyle="1" w:styleId="SDMPDDPoASubSection1">
    <w:name w:val="SDMPDD&amp;PoASubSection1"/>
    <w:basedOn w:val="Normal"/>
    <w:qFormat/>
    <w:rsid w:val="00816579"/>
    <w:pPr>
      <w:keepNext/>
      <w:keepLines/>
      <w:tabs>
        <w:tab w:val="left" w:pos="1474"/>
      </w:tabs>
      <w:suppressAutoHyphens/>
      <w:spacing w:before="240" w:after="60" w:line="240" w:lineRule="auto"/>
      <w:contextualSpacing w:val="0"/>
      <w:jc w:val="both"/>
      <w:outlineLvl w:val="1"/>
    </w:pPr>
    <w:rPr>
      <w:rFonts w:ascii="Arial" w:eastAsia="MS Mincho" w:hAnsi="Arial" w:cs="Arial"/>
      <w:b/>
      <w:color w:val="auto"/>
      <w:lang w:val="en-GB" w:eastAsia="de-DE"/>
      <w14:cntxtAlts w14:val="0"/>
    </w:rPr>
  </w:style>
  <w:style w:type="numbering" w:customStyle="1" w:styleId="SDMTableBoxParaNumberedList">
    <w:name w:val="SDMTable&amp;BoxParaNumberedList"/>
    <w:rsid w:val="00816579"/>
    <w:pPr>
      <w:numPr>
        <w:numId w:val="18"/>
      </w:numPr>
    </w:pPr>
  </w:style>
  <w:style w:type="numbering" w:customStyle="1" w:styleId="SDMFootnoteList">
    <w:name w:val="SDMFootnoteList"/>
    <w:uiPriority w:val="99"/>
    <w:rsid w:val="00816579"/>
    <w:pPr>
      <w:numPr>
        <w:numId w:val="19"/>
      </w:numPr>
    </w:pPr>
  </w:style>
  <w:style w:type="paragraph" w:customStyle="1" w:styleId="RegSectionLevel1">
    <w:name w:val="RegSectionLevel1"/>
    <w:basedOn w:val="Normal"/>
    <w:rsid w:val="00816579"/>
    <w:pPr>
      <w:keepNext/>
      <w:numPr>
        <w:ilvl w:val="1"/>
        <w:numId w:val="21"/>
      </w:numPr>
      <w:spacing w:before="120" w:after="0" w:line="240" w:lineRule="auto"/>
      <w:contextualSpacing w:val="0"/>
      <w:jc w:val="both"/>
      <w:outlineLvl w:val="0"/>
    </w:pPr>
    <w:rPr>
      <w:rFonts w:ascii="Avenir Book" w:eastAsia="MS Mincho" w:hAnsi="Avenir Book" w:cs="Times New Roman"/>
      <w:b/>
      <w:color w:val="auto"/>
      <w:szCs w:val="20"/>
      <w:lang w:val="en-GB"/>
      <w14:cntxtAlts w14:val="0"/>
    </w:rPr>
  </w:style>
  <w:style w:type="paragraph" w:customStyle="1" w:styleId="RegSectionLevel3">
    <w:name w:val="RegSectionLevel3"/>
    <w:basedOn w:val="Normal"/>
    <w:rsid w:val="00816579"/>
    <w:pPr>
      <w:keepNext/>
      <w:numPr>
        <w:ilvl w:val="3"/>
        <w:numId w:val="21"/>
      </w:numPr>
      <w:autoSpaceDE w:val="0"/>
      <w:autoSpaceDN w:val="0"/>
      <w:adjustRightInd w:val="0"/>
      <w:spacing w:after="0" w:line="240" w:lineRule="auto"/>
      <w:contextualSpacing w:val="0"/>
      <w:jc w:val="both"/>
    </w:pPr>
    <w:rPr>
      <w:rFonts w:ascii="Avenir Book" w:eastAsia="Times New Roman" w:hAnsi="Avenir Book" w:cs="Times New Roman"/>
      <w:b/>
      <w:bCs/>
      <w:color w:val="auto"/>
      <w:szCs w:val="22"/>
      <w:lang w:eastAsia="de-DE"/>
      <w14:cntxtAlts w14:val="0"/>
    </w:rPr>
  </w:style>
  <w:style w:type="paragraph" w:customStyle="1" w:styleId="RegSectionLevel4">
    <w:name w:val="RegSectionLevel4"/>
    <w:basedOn w:val="Normal"/>
    <w:rsid w:val="00816579"/>
    <w:pPr>
      <w:keepNext/>
      <w:numPr>
        <w:ilvl w:val="4"/>
        <w:numId w:val="21"/>
      </w:numPr>
      <w:spacing w:after="120" w:line="240" w:lineRule="auto"/>
      <w:contextualSpacing w:val="0"/>
      <w:jc w:val="both"/>
    </w:pPr>
    <w:rPr>
      <w:rFonts w:ascii="Arial" w:eastAsia="MS Mincho" w:hAnsi="Arial" w:cs="Times New Roman"/>
      <w:b/>
      <w:color w:val="auto"/>
      <w:szCs w:val="20"/>
      <w:lang w:val="en-GB" w:eastAsia="de-DE"/>
      <w14:cntxtAlts w14:val="0"/>
    </w:rPr>
  </w:style>
  <w:style w:type="paragraph" w:customStyle="1" w:styleId="RegSectionLevel5">
    <w:name w:val="RegSectionLevel5"/>
    <w:basedOn w:val="Normal"/>
    <w:rsid w:val="00816579"/>
    <w:pPr>
      <w:keepNext/>
      <w:numPr>
        <w:ilvl w:val="5"/>
        <w:numId w:val="21"/>
      </w:numPr>
      <w:spacing w:after="120" w:line="240" w:lineRule="auto"/>
      <w:contextualSpacing w:val="0"/>
      <w:jc w:val="both"/>
    </w:pPr>
    <w:rPr>
      <w:rFonts w:ascii="Arial" w:eastAsia="MS Mincho" w:hAnsi="Arial" w:cs="Times New Roman"/>
      <w:b/>
      <w:color w:val="auto"/>
      <w:szCs w:val="20"/>
      <w:lang w:val="en-GB" w:eastAsia="de-DE"/>
      <w14:cntxtAlts w14:val="0"/>
    </w:rPr>
  </w:style>
  <w:style w:type="paragraph" w:customStyle="1" w:styleId="RegSectionLevel6">
    <w:name w:val="RegSectionLevel6"/>
    <w:basedOn w:val="Normal"/>
    <w:rsid w:val="00816579"/>
    <w:pPr>
      <w:keepNext/>
      <w:numPr>
        <w:ilvl w:val="6"/>
        <w:numId w:val="21"/>
      </w:numPr>
      <w:spacing w:after="120" w:line="240" w:lineRule="auto"/>
      <w:contextualSpacing w:val="0"/>
      <w:jc w:val="both"/>
    </w:pPr>
    <w:rPr>
      <w:rFonts w:ascii="Arial" w:eastAsia="MS Mincho" w:hAnsi="Arial" w:cs="Times New Roman"/>
      <w:b/>
      <w:color w:val="auto"/>
      <w:szCs w:val="20"/>
      <w:lang w:val="en-GB" w:eastAsia="de-DE"/>
      <w14:cntxtAlts w14:val="0"/>
    </w:rPr>
  </w:style>
  <w:style w:type="paragraph" w:customStyle="1" w:styleId="RegSectionLevel7">
    <w:name w:val="RegSectionLevel7"/>
    <w:basedOn w:val="Normal"/>
    <w:rsid w:val="00816579"/>
    <w:pPr>
      <w:keepNext/>
      <w:numPr>
        <w:ilvl w:val="7"/>
        <w:numId w:val="21"/>
      </w:numPr>
      <w:spacing w:after="120" w:line="240" w:lineRule="auto"/>
      <w:contextualSpacing w:val="0"/>
      <w:jc w:val="both"/>
    </w:pPr>
    <w:rPr>
      <w:rFonts w:ascii="Arial" w:eastAsia="MS Mincho" w:hAnsi="Arial" w:cs="Times New Roman"/>
      <w:b/>
      <w:color w:val="auto"/>
      <w:szCs w:val="20"/>
      <w:lang w:val="en-GB" w:eastAsia="de-DE"/>
      <w14:cntxtAlts w14:val="0"/>
    </w:rPr>
  </w:style>
  <w:style w:type="paragraph" w:customStyle="1" w:styleId="RegSectionLevel8">
    <w:name w:val="RegSectionLevel8"/>
    <w:basedOn w:val="Normal"/>
    <w:rsid w:val="00816579"/>
    <w:pPr>
      <w:keepNext/>
      <w:numPr>
        <w:ilvl w:val="8"/>
        <w:numId w:val="21"/>
      </w:numPr>
      <w:spacing w:after="120" w:line="240" w:lineRule="auto"/>
      <w:contextualSpacing w:val="0"/>
      <w:jc w:val="both"/>
    </w:pPr>
    <w:rPr>
      <w:rFonts w:ascii="Arial" w:eastAsia="MS Mincho" w:hAnsi="Arial" w:cs="Times New Roman"/>
      <w:b/>
      <w:color w:val="auto"/>
      <w:szCs w:val="20"/>
      <w:lang w:val="en-GB" w:eastAsia="de-DE"/>
      <w14:cntxtAlts w14:val="0"/>
    </w:rPr>
  </w:style>
  <w:style w:type="paragraph" w:customStyle="1" w:styleId="PartTitleBox">
    <w:name w:val="PartTitleBox"/>
    <w:basedOn w:val="Normal"/>
    <w:rsid w:val="00816579"/>
    <w:pPr>
      <w:keepNext/>
      <w:keepLines/>
      <w:numPr>
        <w:numId w:val="21"/>
      </w:numPr>
      <w:pBdr>
        <w:top w:val="single" w:sz="4" w:space="1" w:color="auto"/>
        <w:left w:val="single" w:sz="4" w:space="1" w:color="auto"/>
        <w:bottom w:val="single" w:sz="4" w:space="1" w:color="auto"/>
        <w:right w:val="single" w:sz="4" w:space="1" w:color="auto"/>
      </w:pBdr>
      <w:shd w:val="clear" w:color="auto" w:fill="D9D9D9"/>
      <w:spacing w:after="0" w:line="240" w:lineRule="auto"/>
      <w:ind w:right="57"/>
      <w:contextualSpacing w:val="0"/>
      <w:jc w:val="center"/>
      <w:outlineLvl w:val="0"/>
    </w:pPr>
    <w:rPr>
      <w:rFonts w:ascii="Times New Roman Bold" w:eastAsia="Times New Roman" w:hAnsi="Times New Roman Bold" w:cs="Times New Roman"/>
      <w:b/>
      <w:color w:val="auto"/>
      <w:szCs w:val="20"/>
      <w:u w:val="dash"/>
      <w:lang w:val="en-GB" w:eastAsia="de-DE"/>
      <w14:cntxtAlts w14:val="0"/>
    </w:rPr>
  </w:style>
  <w:style w:type="numbering" w:customStyle="1" w:styleId="SDMPDDPoASectionList">
    <w:name w:val="SDMPDD&amp;PoASectionList"/>
    <w:uiPriority w:val="99"/>
    <w:rsid w:val="00816579"/>
    <w:pPr>
      <w:numPr>
        <w:numId w:val="20"/>
      </w:numPr>
    </w:pPr>
  </w:style>
  <w:style w:type="paragraph" w:customStyle="1" w:styleId="SDMTableBoxFigureFootnoteSL1FullPage">
    <w:name w:val="SDMTableBoxFigureFootnoteSL1FullPage"/>
    <w:basedOn w:val="Normal"/>
    <w:rsid w:val="00E51EF3"/>
    <w:pPr>
      <w:numPr>
        <w:ilvl w:val="1"/>
        <w:numId w:val="23"/>
      </w:numPr>
      <w:spacing w:before="40" w:after="0" w:line="240" w:lineRule="auto"/>
      <w:contextualSpacing w:val="0"/>
      <w:jc w:val="both"/>
    </w:pPr>
    <w:rPr>
      <w:rFonts w:ascii="Arial" w:eastAsia="Times New Roman" w:hAnsi="Arial" w:cs="Times New Roman"/>
      <w:color w:val="auto"/>
      <w:szCs w:val="20"/>
      <w:lang w:val="en-GB" w:eastAsia="de-DE"/>
      <w14:cntxtAlts w14:val="0"/>
    </w:rPr>
  </w:style>
  <w:style w:type="paragraph" w:customStyle="1" w:styleId="SDMTableBoxFigureFootnoteSL2FullPage">
    <w:name w:val="SDMTableBoxFigureFootnoteSL2FullPage"/>
    <w:basedOn w:val="Normal"/>
    <w:rsid w:val="00E51EF3"/>
    <w:pPr>
      <w:numPr>
        <w:ilvl w:val="2"/>
        <w:numId w:val="23"/>
      </w:numPr>
      <w:spacing w:before="40" w:after="0" w:line="240" w:lineRule="auto"/>
      <w:contextualSpacing w:val="0"/>
      <w:jc w:val="both"/>
    </w:pPr>
    <w:rPr>
      <w:rFonts w:ascii="Arial" w:eastAsia="Times New Roman" w:hAnsi="Arial" w:cs="Times New Roman"/>
      <w:color w:val="auto"/>
      <w:szCs w:val="20"/>
      <w:lang w:val="en-GB" w:eastAsia="de-DE"/>
      <w14:cntxtAlts w14:val="0"/>
    </w:rPr>
  </w:style>
  <w:style w:type="paragraph" w:customStyle="1" w:styleId="SDMTableBoxFigureFootnoteSL3FullPage">
    <w:name w:val="SDMTableBoxFigureFootnoteSL3FullPage"/>
    <w:basedOn w:val="Normal"/>
    <w:rsid w:val="00E51EF3"/>
    <w:pPr>
      <w:numPr>
        <w:ilvl w:val="3"/>
        <w:numId w:val="23"/>
      </w:numPr>
      <w:spacing w:before="40" w:after="0" w:line="240" w:lineRule="auto"/>
      <w:ind w:left="1248"/>
      <w:contextualSpacing w:val="0"/>
      <w:jc w:val="both"/>
    </w:pPr>
    <w:rPr>
      <w:rFonts w:ascii="Arial" w:eastAsia="Times New Roman" w:hAnsi="Arial" w:cs="Times New Roman"/>
      <w:color w:val="auto"/>
      <w:szCs w:val="20"/>
      <w:lang w:val="en-GB" w:eastAsia="de-DE"/>
      <w14:cntxtAlts w14:val="0"/>
    </w:rPr>
  </w:style>
  <w:style w:type="paragraph" w:customStyle="1" w:styleId="SDMTableBoxFigureFootnoteSL4FullPage">
    <w:name w:val="SDMTableBoxFigureFootnoteSL4FullPage"/>
    <w:basedOn w:val="Normal"/>
    <w:rsid w:val="00E51EF3"/>
    <w:pPr>
      <w:numPr>
        <w:ilvl w:val="4"/>
        <w:numId w:val="23"/>
      </w:numPr>
      <w:spacing w:before="40" w:after="0" w:line="240" w:lineRule="auto"/>
      <w:ind w:left="1587"/>
      <w:contextualSpacing w:val="0"/>
      <w:jc w:val="both"/>
    </w:pPr>
    <w:rPr>
      <w:rFonts w:ascii="Arial" w:eastAsia="Times New Roman" w:hAnsi="Arial" w:cs="Times New Roman"/>
      <w:color w:val="auto"/>
      <w:szCs w:val="20"/>
      <w:lang w:val="en-GB" w:eastAsia="de-DE"/>
      <w14:cntxtAlts w14:val="0"/>
    </w:rPr>
  </w:style>
  <w:style w:type="paragraph" w:customStyle="1" w:styleId="SDMTableBoxFigureFootnoteSL5FullPage">
    <w:name w:val="SDMTableBoxFigureFootnoteSL5FullPage"/>
    <w:basedOn w:val="Normal"/>
    <w:rsid w:val="00E51EF3"/>
    <w:pPr>
      <w:numPr>
        <w:ilvl w:val="5"/>
        <w:numId w:val="23"/>
      </w:numPr>
      <w:spacing w:before="40" w:after="0" w:line="240" w:lineRule="auto"/>
      <w:ind w:left="2042" w:hanging="454"/>
      <w:contextualSpacing w:val="0"/>
      <w:jc w:val="both"/>
    </w:pPr>
    <w:rPr>
      <w:rFonts w:ascii="Arial" w:eastAsia="Times New Roman" w:hAnsi="Arial" w:cs="Times New Roman"/>
      <w:color w:val="auto"/>
      <w:szCs w:val="20"/>
      <w:lang w:val="en-GB" w:eastAsia="de-DE"/>
      <w14:cntxtAlts w14:val="0"/>
    </w:rPr>
  </w:style>
  <w:style w:type="numbering" w:customStyle="1" w:styleId="SDMTableBoxFigureFootnoteFullPageList">
    <w:name w:val="SDMTableBoxFigureFootnoteFullPageList"/>
    <w:uiPriority w:val="99"/>
    <w:rsid w:val="00E51EF3"/>
    <w:pPr>
      <w:numPr>
        <w:numId w:val="22"/>
      </w:numPr>
    </w:pPr>
  </w:style>
  <w:style w:type="paragraph" w:styleId="Revision">
    <w:name w:val="Revision"/>
    <w:hidden/>
    <w:uiPriority w:val="99"/>
    <w:semiHidden/>
    <w:rsid w:val="0056373F"/>
    <w:pPr>
      <w:spacing w:after="0" w:line="240" w:lineRule="auto"/>
    </w:pPr>
    <w:rPr>
      <w:rFonts w:ascii="Verdana" w:hAnsi="Verdana" w:cs="Times New Roman (Body CS)"/>
      <w:color w:val="4D4D4C"/>
      <w:sz w:val="22"/>
      <w14:cntxtAlts/>
    </w:rPr>
  </w:style>
  <w:style w:type="paragraph" w:customStyle="1" w:styleId="BVIfnrCharCharChar">
    <w:name w:val="BVI fnr Char Char Char"/>
    <w:aliases w:val="BVI fnr Zchn Zchn Char Char Char Char Char Char,ftref Char Char Char,BVI fnr Char1,BVI fnr Char,BVI fnr Car Car Char,BVI fnr Car Char,BVI fnr Car Car Car Car Char, BVI fnr Char Char Char, BVI fnr Char1, BVI fnr Car Car Char"/>
    <w:basedOn w:val="Normal"/>
    <w:link w:val="FootnoteReference"/>
    <w:rsid w:val="006C4B8A"/>
    <w:pPr>
      <w:spacing w:after="160" w:line="240" w:lineRule="exact"/>
      <w:contextualSpacing w:val="0"/>
      <w:jc w:val="both"/>
    </w:pPr>
    <w:rPr>
      <w:rFonts w:asciiTheme="minorHAnsi" w:hAnsiTheme="minorHAnsi" w:cstheme="minorBidi"/>
      <w:color w:val="auto"/>
      <w:sz w:val="24"/>
      <w:vertAlign w:val="superscript"/>
      <w14:cntxtAlts w14:val="0"/>
    </w:rPr>
  </w:style>
  <w:style w:type="character" w:customStyle="1" w:styleId="CaptionChar">
    <w:name w:val="Caption Char"/>
    <w:link w:val="Caption"/>
    <w:uiPriority w:val="35"/>
    <w:locked/>
    <w:rsid w:val="008667CA"/>
    <w:rPr>
      <w:rFonts w:ascii="Verdana" w:hAnsi="Verdana" w:cs="Times New Roman (Body CS)"/>
      <w:b/>
      <w:iCs/>
      <w:color w:val="323232" w:themeColor="text2"/>
      <w:sz w:val="20"/>
      <w:szCs w:val="18"/>
      <w14:cntxtAlts/>
    </w:rPr>
  </w:style>
  <w:style w:type="table" w:customStyle="1" w:styleId="SDMTable">
    <w:name w:val="SDMTable"/>
    <w:basedOn w:val="TableNormal"/>
    <w:rsid w:val="00A95354"/>
    <w:pPr>
      <w:spacing w:after="0" w:line="240" w:lineRule="auto"/>
    </w:pPr>
    <w:rPr>
      <w:rFonts w:ascii="Arial" w:eastAsia="Times New Roman" w:hAnsi="Arial" w:cs="Times New Roman"/>
      <w:sz w:val="20"/>
      <w:szCs w:val="20"/>
      <w:lang w:val="en-GB" w:eastAsia="en-GB"/>
    </w:rPr>
    <w:tblPr>
      <w:tblStyleRowBandSize w:val="1"/>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customStyle="1" w:styleId="SDMPDDPoASubSection2">
    <w:name w:val="SDMPDD&amp;PoASubSection2"/>
    <w:basedOn w:val="Normal"/>
    <w:qFormat/>
    <w:rsid w:val="00AC5673"/>
    <w:pPr>
      <w:keepNext/>
      <w:keepLines/>
      <w:tabs>
        <w:tab w:val="left" w:pos="1474"/>
      </w:tabs>
      <w:suppressAutoHyphens/>
      <w:spacing w:before="240" w:after="60" w:line="240" w:lineRule="auto"/>
      <w:contextualSpacing w:val="0"/>
      <w:jc w:val="both"/>
      <w:outlineLvl w:val="2"/>
    </w:pPr>
    <w:rPr>
      <w:rFonts w:ascii="Arial" w:eastAsia="Times New Roman" w:hAnsi="Arial" w:cs="Arial"/>
      <w:b/>
      <w:color w:val="auto"/>
      <w:szCs w:val="22"/>
      <w:lang w:eastAsia="de-DE" w:bidi="en-US"/>
      <w14:cntxtAlts w14:val="0"/>
    </w:rPr>
  </w:style>
  <w:style w:type="table" w:customStyle="1" w:styleId="SDMTableDocInfo">
    <w:name w:val="SDMTableDocInfo"/>
    <w:basedOn w:val="TableNormal"/>
    <w:rsid w:val="00AC5673"/>
    <w:pPr>
      <w:keepNext/>
      <w:spacing w:before="80" w:after="80" w:line="240" w:lineRule="auto"/>
    </w:pPr>
    <w:rPr>
      <w:rFonts w:ascii="Arial" w:eastAsia="Times New Roman" w:hAnsi="Arial" w:cs="Times New Roman"/>
      <w:sz w:val="20"/>
      <w:szCs w:val="20"/>
      <w:lang w:val="en-GB" w:eastAsia="en-GB"/>
    </w:rPr>
    <w:tblPr/>
    <w:tblStylePr w:type="firstRow">
      <w:rPr>
        <w:rFonts w:ascii="Arial" w:hAnsi="Arial"/>
        <w:i/>
        <w:sz w:val="16"/>
      </w:rPr>
      <w:tblPr/>
      <w:trPr>
        <w:cantSplit w:val="0"/>
        <w:tblHeader/>
      </w:trPr>
      <w:tcPr>
        <w:tcBorders>
          <w:top w:val="single" w:sz="4" w:space="0" w:color="auto"/>
          <w:left w:val="nil"/>
          <w:bottom w:val="single" w:sz="12" w:space="0" w:color="auto"/>
          <w:right w:val="nil"/>
          <w:insideV w:val="nil"/>
        </w:tcBorders>
        <w:tcMar>
          <w:top w:w="80" w:type="dxa"/>
          <w:left w:w="0" w:type="nil"/>
          <w:bottom w:w="80" w:type="dxa"/>
          <w:right w:w="0" w:type="nil"/>
        </w:tcMar>
        <w:vAlign w:val="center"/>
      </w:tcPr>
    </w:tblStylePr>
    <w:tblStylePr w:type="lastRow">
      <w:tblPr/>
      <w:trPr>
        <w:cantSplit w:val="0"/>
      </w:trPr>
      <w:tcPr>
        <w:tcBorders>
          <w:top w:val="single" w:sz="4" w:space="0" w:color="auto"/>
          <w:left w:val="nil"/>
          <w:bottom w:val="single" w:sz="12" w:space="0" w:color="auto"/>
          <w:right w:val="nil"/>
          <w:insideH w:val="nil"/>
          <w:insideV w:val="nil"/>
          <w:tl2br w:val="nil"/>
          <w:tr2bl w:val="nil"/>
        </w:tcBorders>
        <w:vAlign w:val="center"/>
      </w:tcPr>
    </w:tblStylePr>
  </w:style>
  <w:style w:type="table" w:customStyle="1" w:styleId="RegTableFirstRowColumn">
    <w:name w:val="RegTableFirstRowColumn"/>
    <w:basedOn w:val="TableNormal"/>
    <w:rsid w:val="007E024A"/>
    <w:pPr>
      <w:keepNext/>
      <w:spacing w:after="0" w:line="240" w:lineRule="auto"/>
    </w:pPr>
    <w:rPr>
      <w:rFonts w:ascii="Times New Roman" w:eastAsia="Times New Roman" w:hAnsi="Times New Roman" w:cs="Times New Roman"/>
      <w:sz w:val="20"/>
      <w:szCs w:val="20"/>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3" w:type="dxa"/>
        <w:bottom w:w="23" w:type="dxa"/>
      </w:tblCellMar>
    </w:tblPr>
    <w:trPr>
      <w:cantSplit/>
      <w:jc w:val="center"/>
    </w:trPr>
    <w:tcPr>
      <w:shd w:val="clear" w:color="auto" w:fill="auto"/>
    </w:tcPr>
    <w:tblStylePr w:type="firstRow">
      <w:pPr>
        <w:jc w:val="center"/>
      </w:pPr>
      <w:rPr>
        <w:b/>
        <w:color w:val="auto"/>
      </w:rPr>
      <w:tblPr/>
      <w:tcPr>
        <w:shd w:val="clear" w:color="auto" w:fill="D9D9D9"/>
        <w:vAlign w:val="center"/>
      </w:tcPr>
    </w:tblStylePr>
    <w:tblStylePr w:type="lastRow">
      <w:pPr>
        <w:keepNext w:val="0"/>
        <w:wordWrap/>
      </w:pPr>
    </w:tblStylePr>
    <w:tblStylePr w:type="firstCol">
      <w:rPr>
        <w:b/>
      </w:rPr>
      <w:tblPr/>
      <w:tcPr>
        <w:shd w:val="clear" w:color="auto" w:fill="D9D9D9"/>
      </w:tcPr>
    </w:tblStylePr>
  </w:style>
  <w:style w:type="character" w:customStyle="1" w:styleId="apple-converted-space">
    <w:name w:val="apple-converted-space"/>
    <w:rsid w:val="00731450"/>
  </w:style>
  <w:style w:type="character" w:customStyle="1" w:styleId="apple-style-span">
    <w:name w:val="apple-style-span"/>
    <w:rsid w:val="00731450"/>
  </w:style>
  <w:style w:type="character" w:customStyle="1" w:styleId="NoSpacingChar">
    <w:name w:val="No Spacing Char"/>
    <w:link w:val="NoSpacing"/>
    <w:uiPriority w:val="1"/>
    <w:rsid w:val="00731450"/>
    <w:rPr>
      <w:rFonts w:ascii="Verdana" w:hAnsi="Verdana" w:cs="Times New Roman (Body CS)"/>
      <w:color w:val="323232" w:themeColor="text2"/>
      <w:sz w:val="22"/>
      <w14:cntxtAlts/>
    </w:rPr>
  </w:style>
  <w:style w:type="paragraph" w:customStyle="1" w:styleId="Listenabsatz">
    <w:name w:val="Listenabsatz"/>
    <w:basedOn w:val="Normal"/>
    <w:uiPriority w:val="99"/>
    <w:rsid w:val="00731450"/>
    <w:pPr>
      <w:spacing w:after="0" w:line="240" w:lineRule="auto"/>
      <w:ind w:left="284"/>
      <w:contextualSpacing w:val="0"/>
      <w:jc w:val="both"/>
    </w:pPr>
    <w:rPr>
      <w:rFonts w:ascii="Arial" w:eastAsia="MS Mincho" w:hAnsi="Arial" w:cs="Arial"/>
      <w:color w:val="auto"/>
      <w:szCs w:val="22"/>
      <w:lang w:bidi="en-US"/>
      <w14:cntxtAlts w14:val="0"/>
    </w:rPr>
  </w:style>
  <w:style w:type="paragraph" w:customStyle="1" w:styleId="SDMMethCaptionEquationParametersTable">
    <w:name w:val="SDMMethCaptionEquationParametersTable"/>
    <w:basedOn w:val="Caption"/>
    <w:qFormat/>
    <w:rsid w:val="00E17205"/>
    <w:pPr>
      <w:keepNext/>
      <w:keepLines/>
      <w:tabs>
        <w:tab w:val="left" w:pos="1134"/>
        <w:tab w:val="left" w:pos="1956"/>
        <w:tab w:val="left" w:pos="2126"/>
        <w:tab w:val="left" w:pos="2693"/>
        <w:tab w:val="left" w:pos="3260"/>
      </w:tabs>
      <w:spacing w:before="180"/>
      <w:ind w:left="1956" w:hanging="1247"/>
      <w:contextualSpacing w:val="0"/>
      <w:jc w:val="both"/>
    </w:pPr>
    <w:rPr>
      <w:rFonts w:ascii="Arial" w:eastAsia="Times New Roman" w:hAnsi="Arial" w:cs="Arial"/>
      <w:b w:val="0"/>
      <w:bCs/>
      <w:iCs w:val="0"/>
      <w:color w:val="auto"/>
      <w:sz w:val="22"/>
      <w:szCs w:val="20"/>
      <w:lang w:eastAsia="de-DE" w:bidi="en-US"/>
      <w14:cntxtAlts w14:val="0"/>
    </w:rPr>
  </w:style>
  <w:style w:type="paragraph" w:customStyle="1" w:styleId="SDMMethEquation">
    <w:name w:val="SDMMethEquation"/>
    <w:basedOn w:val="Normal"/>
    <w:qFormat/>
    <w:rsid w:val="00E17205"/>
    <w:pPr>
      <w:keepLines/>
      <w:spacing w:before="360" w:after="0"/>
      <w:contextualSpacing w:val="0"/>
      <w:jc w:val="both"/>
    </w:pPr>
    <w:rPr>
      <w:rFonts w:ascii="Arial" w:eastAsia="Times New Roman" w:hAnsi="Arial" w:cs="Arial"/>
      <w:color w:val="auto"/>
      <w:sz w:val="22"/>
      <w:szCs w:val="22"/>
      <w:lang w:eastAsia="de-DE" w:bidi="en-US"/>
      <w14:cntxtAlts w14:val="0"/>
    </w:rPr>
  </w:style>
  <w:style w:type="table" w:customStyle="1" w:styleId="TableGrid0">
    <w:name w:val="TableGrid"/>
    <w:rsid w:val="00E17205"/>
    <w:pPr>
      <w:spacing w:after="0" w:line="240" w:lineRule="auto"/>
    </w:pPr>
    <w:rPr>
      <w:sz w:val="22"/>
      <w:szCs w:val="22"/>
    </w:rPr>
    <w:tblPr>
      <w:tblCellMar>
        <w:top w:w="0" w:type="dxa"/>
        <w:left w:w="0" w:type="dxa"/>
        <w:bottom w:w="0" w:type="dxa"/>
        <w:right w:w="0" w:type="dxa"/>
      </w:tblCellMar>
    </w:tblPr>
  </w:style>
  <w:style w:type="table" w:customStyle="1" w:styleId="TableGrid1">
    <w:name w:val="Table Grid1"/>
    <w:basedOn w:val="TableNormal"/>
    <w:uiPriority w:val="59"/>
    <w:rsid w:val="00E17205"/>
    <w:pPr>
      <w:spacing w:after="0" w:line="240" w:lineRule="auto"/>
    </w:pPr>
    <w:rPr>
      <w:rFonts w:ascii="Times New Roman" w:eastAsia="Times New Roman" w:hAnsi="Times New Roman" w:cs="Times New Roman"/>
      <w:sz w:val="20"/>
      <w:szCs w:val="20"/>
      <w:lang w:val="nl-BE" w:eastAsia="nl-BE"/>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RegTableGridlines">
    <w:name w:val="RegTableGridlines"/>
    <w:basedOn w:val="TableNormal"/>
    <w:rsid w:val="00024764"/>
    <w:pPr>
      <w:keepNext/>
      <w:spacing w:before="20" w:after="20" w:line="240" w:lineRule="auto"/>
    </w:pPr>
    <w:rPr>
      <w:rFonts w:ascii="Times New Roman" w:eastAsia="Times New Roman" w:hAnsi="Times New Roman" w:cs="Times New Roman"/>
      <w:sz w:val="22"/>
      <w:szCs w:val="20"/>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40" w:type="dxa"/>
        <w:bottom w:w="40" w:type="dxa"/>
      </w:tblCellMar>
    </w:tblPr>
    <w:trPr>
      <w:cantSplit/>
      <w:jc w:val="center"/>
    </w:trPr>
    <w:tcPr>
      <w:shd w:val="clear" w:color="auto" w:fill="auto"/>
    </w:tcPr>
    <w:tblStylePr w:type="firstRow">
      <w:pPr>
        <w:wordWrap/>
        <w:spacing w:beforeLines="0" w:before="40" w:beforeAutospacing="0" w:afterLines="0" w:after="40" w:afterAutospacing="0"/>
        <w:jc w:val="center"/>
      </w:pPr>
      <w:rPr>
        <w:b/>
      </w:rPr>
      <w:tblPr/>
      <w:trPr>
        <w:cantSplit w:val="0"/>
      </w:trPr>
      <w:tcPr>
        <w:shd w:val="clear" w:color="auto" w:fill="D9D9D9"/>
        <w:vAlign w:val="center"/>
      </w:tcPr>
    </w:tblStylePr>
    <w:tblStylePr w:type="lastRow">
      <w:pPr>
        <w:keepNext w:val="0"/>
        <w:wordWrap/>
      </w:pPr>
    </w:tblStylePr>
    <w:tblStylePr w:type="firstCol">
      <w:pPr>
        <w:wordWrap/>
      </w:pPr>
      <w:rPr>
        <w:b/>
      </w:rPr>
    </w:tblStylePr>
  </w:style>
  <w:style w:type="character" w:customStyle="1" w:styleId="ListParagraphChar">
    <w:name w:val="List Paragraph Char"/>
    <w:aliases w:val="Bullets Char,List Paragraph1 Char,Lapis Bulleted List Char,List Paragraph (numbered (a)) Char,bk paragraph Char,Bullet List Char,FooterText Char,numbered Char,Paragraphe de liste1 Char,Bulletr List Paragraph Char,列出段落 Char,列出段落1 Char"/>
    <w:link w:val="ListParagraph"/>
    <w:uiPriority w:val="34"/>
    <w:qFormat/>
    <w:locked/>
    <w:rsid w:val="00873E69"/>
    <w:rPr>
      <w:rFonts w:ascii="Verdana" w:hAnsi="Verdana" w:cs="Times New Roman (Body CS)"/>
      <w:color w:val="4D4D4C"/>
      <w:sz w:val="20"/>
      <w14:cntxtAlt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90249055">
      <w:bodyDiv w:val="1"/>
      <w:marLeft w:val="0"/>
      <w:marRight w:val="0"/>
      <w:marTop w:val="0"/>
      <w:marBottom w:val="0"/>
      <w:divBdr>
        <w:top w:val="none" w:sz="0" w:space="0" w:color="auto"/>
        <w:left w:val="none" w:sz="0" w:space="0" w:color="auto"/>
        <w:bottom w:val="none" w:sz="0" w:space="0" w:color="auto"/>
        <w:right w:val="none" w:sz="0" w:space="0" w:color="auto"/>
      </w:divBdr>
    </w:div>
    <w:div w:id="116678216">
      <w:bodyDiv w:val="1"/>
      <w:marLeft w:val="0"/>
      <w:marRight w:val="0"/>
      <w:marTop w:val="0"/>
      <w:marBottom w:val="0"/>
      <w:divBdr>
        <w:top w:val="none" w:sz="0" w:space="0" w:color="auto"/>
        <w:left w:val="none" w:sz="0" w:space="0" w:color="auto"/>
        <w:bottom w:val="none" w:sz="0" w:space="0" w:color="auto"/>
        <w:right w:val="none" w:sz="0" w:space="0" w:color="auto"/>
      </w:divBdr>
    </w:div>
    <w:div w:id="117383139">
      <w:bodyDiv w:val="1"/>
      <w:marLeft w:val="0"/>
      <w:marRight w:val="0"/>
      <w:marTop w:val="0"/>
      <w:marBottom w:val="0"/>
      <w:divBdr>
        <w:top w:val="none" w:sz="0" w:space="0" w:color="auto"/>
        <w:left w:val="none" w:sz="0" w:space="0" w:color="auto"/>
        <w:bottom w:val="none" w:sz="0" w:space="0" w:color="auto"/>
        <w:right w:val="none" w:sz="0" w:space="0" w:color="auto"/>
      </w:divBdr>
    </w:div>
    <w:div w:id="123624792">
      <w:bodyDiv w:val="1"/>
      <w:marLeft w:val="0"/>
      <w:marRight w:val="0"/>
      <w:marTop w:val="0"/>
      <w:marBottom w:val="0"/>
      <w:divBdr>
        <w:top w:val="none" w:sz="0" w:space="0" w:color="auto"/>
        <w:left w:val="none" w:sz="0" w:space="0" w:color="auto"/>
        <w:bottom w:val="none" w:sz="0" w:space="0" w:color="auto"/>
        <w:right w:val="none" w:sz="0" w:space="0" w:color="auto"/>
      </w:divBdr>
    </w:div>
    <w:div w:id="137263735">
      <w:bodyDiv w:val="1"/>
      <w:marLeft w:val="0"/>
      <w:marRight w:val="0"/>
      <w:marTop w:val="0"/>
      <w:marBottom w:val="0"/>
      <w:divBdr>
        <w:top w:val="none" w:sz="0" w:space="0" w:color="auto"/>
        <w:left w:val="none" w:sz="0" w:space="0" w:color="auto"/>
        <w:bottom w:val="none" w:sz="0" w:space="0" w:color="auto"/>
        <w:right w:val="none" w:sz="0" w:space="0" w:color="auto"/>
      </w:divBdr>
    </w:div>
    <w:div w:id="163135593">
      <w:bodyDiv w:val="1"/>
      <w:marLeft w:val="0"/>
      <w:marRight w:val="0"/>
      <w:marTop w:val="0"/>
      <w:marBottom w:val="0"/>
      <w:divBdr>
        <w:top w:val="none" w:sz="0" w:space="0" w:color="auto"/>
        <w:left w:val="none" w:sz="0" w:space="0" w:color="auto"/>
        <w:bottom w:val="none" w:sz="0" w:space="0" w:color="auto"/>
        <w:right w:val="none" w:sz="0" w:space="0" w:color="auto"/>
      </w:divBdr>
    </w:div>
    <w:div w:id="225647975">
      <w:bodyDiv w:val="1"/>
      <w:marLeft w:val="0"/>
      <w:marRight w:val="0"/>
      <w:marTop w:val="0"/>
      <w:marBottom w:val="0"/>
      <w:divBdr>
        <w:top w:val="none" w:sz="0" w:space="0" w:color="auto"/>
        <w:left w:val="none" w:sz="0" w:space="0" w:color="auto"/>
        <w:bottom w:val="none" w:sz="0" w:space="0" w:color="auto"/>
        <w:right w:val="none" w:sz="0" w:space="0" w:color="auto"/>
      </w:divBdr>
    </w:div>
    <w:div w:id="257833294">
      <w:bodyDiv w:val="1"/>
      <w:marLeft w:val="0"/>
      <w:marRight w:val="0"/>
      <w:marTop w:val="0"/>
      <w:marBottom w:val="0"/>
      <w:divBdr>
        <w:top w:val="none" w:sz="0" w:space="0" w:color="auto"/>
        <w:left w:val="none" w:sz="0" w:space="0" w:color="auto"/>
        <w:bottom w:val="none" w:sz="0" w:space="0" w:color="auto"/>
        <w:right w:val="none" w:sz="0" w:space="0" w:color="auto"/>
      </w:divBdr>
    </w:div>
    <w:div w:id="269708526">
      <w:bodyDiv w:val="1"/>
      <w:marLeft w:val="0"/>
      <w:marRight w:val="0"/>
      <w:marTop w:val="0"/>
      <w:marBottom w:val="0"/>
      <w:divBdr>
        <w:top w:val="none" w:sz="0" w:space="0" w:color="auto"/>
        <w:left w:val="none" w:sz="0" w:space="0" w:color="auto"/>
        <w:bottom w:val="none" w:sz="0" w:space="0" w:color="auto"/>
        <w:right w:val="none" w:sz="0" w:space="0" w:color="auto"/>
      </w:divBdr>
    </w:div>
    <w:div w:id="344670412">
      <w:bodyDiv w:val="1"/>
      <w:marLeft w:val="0"/>
      <w:marRight w:val="0"/>
      <w:marTop w:val="0"/>
      <w:marBottom w:val="0"/>
      <w:divBdr>
        <w:top w:val="none" w:sz="0" w:space="0" w:color="auto"/>
        <w:left w:val="none" w:sz="0" w:space="0" w:color="auto"/>
        <w:bottom w:val="none" w:sz="0" w:space="0" w:color="auto"/>
        <w:right w:val="none" w:sz="0" w:space="0" w:color="auto"/>
      </w:divBdr>
    </w:div>
    <w:div w:id="383452695">
      <w:bodyDiv w:val="1"/>
      <w:marLeft w:val="0"/>
      <w:marRight w:val="0"/>
      <w:marTop w:val="0"/>
      <w:marBottom w:val="0"/>
      <w:divBdr>
        <w:top w:val="none" w:sz="0" w:space="0" w:color="auto"/>
        <w:left w:val="none" w:sz="0" w:space="0" w:color="auto"/>
        <w:bottom w:val="none" w:sz="0" w:space="0" w:color="auto"/>
        <w:right w:val="none" w:sz="0" w:space="0" w:color="auto"/>
      </w:divBdr>
    </w:div>
    <w:div w:id="390734101">
      <w:bodyDiv w:val="1"/>
      <w:marLeft w:val="0"/>
      <w:marRight w:val="0"/>
      <w:marTop w:val="0"/>
      <w:marBottom w:val="0"/>
      <w:divBdr>
        <w:top w:val="none" w:sz="0" w:space="0" w:color="auto"/>
        <w:left w:val="none" w:sz="0" w:space="0" w:color="auto"/>
        <w:bottom w:val="none" w:sz="0" w:space="0" w:color="auto"/>
        <w:right w:val="none" w:sz="0" w:space="0" w:color="auto"/>
      </w:divBdr>
    </w:div>
    <w:div w:id="491726236">
      <w:bodyDiv w:val="1"/>
      <w:marLeft w:val="0"/>
      <w:marRight w:val="0"/>
      <w:marTop w:val="0"/>
      <w:marBottom w:val="0"/>
      <w:divBdr>
        <w:top w:val="none" w:sz="0" w:space="0" w:color="auto"/>
        <w:left w:val="none" w:sz="0" w:space="0" w:color="auto"/>
        <w:bottom w:val="none" w:sz="0" w:space="0" w:color="auto"/>
        <w:right w:val="none" w:sz="0" w:space="0" w:color="auto"/>
      </w:divBdr>
    </w:div>
    <w:div w:id="677997399">
      <w:bodyDiv w:val="1"/>
      <w:marLeft w:val="0"/>
      <w:marRight w:val="0"/>
      <w:marTop w:val="0"/>
      <w:marBottom w:val="0"/>
      <w:divBdr>
        <w:top w:val="none" w:sz="0" w:space="0" w:color="auto"/>
        <w:left w:val="none" w:sz="0" w:space="0" w:color="auto"/>
        <w:bottom w:val="none" w:sz="0" w:space="0" w:color="auto"/>
        <w:right w:val="none" w:sz="0" w:space="0" w:color="auto"/>
      </w:divBdr>
    </w:div>
    <w:div w:id="691145464">
      <w:bodyDiv w:val="1"/>
      <w:marLeft w:val="0"/>
      <w:marRight w:val="0"/>
      <w:marTop w:val="0"/>
      <w:marBottom w:val="0"/>
      <w:divBdr>
        <w:top w:val="none" w:sz="0" w:space="0" w:color="auto"/>
        <w:left w:val="none" w:sz="0" w:space="0" w:color="auto"/>
        <w:bottom w:val="none" w:sz="0" w:space="0" w:color="auto"/>
        <w:right w:val="none" w:sz="0" w:space="0" w:color="auto"/>
      </w:divBdr>
    </w:div>
    <w:div w:id="813065781">
      <w:bodyDiv w:val="1"/>
      <w:marLeft w:val="0"/>
      <w:marRight w:val="0"/>
      <w:marTop w:val="0"/>
      <w:marBottom w:val="0"/>
      <w:divBdr>
        <w:top w:val="none" w:sz="0" w:space="0" w:color="auto"/>
        <w:left w:val="none" w:sz="0" w:space="0" w:color="auto"/>
        <w:bottom w:val="none" w:sz="0" w:space="0" w:color="auto"/>
        <w:right w:val="none" w:sz="0" w:space="0" w:color="auto"/>
      </w:divBdr>
    </w:div>
    <w:div w:id="880169734">
      <w:bodyDiv w:val="1"/>
      <w:marLeft w:val="0"/>
      <w:marRight w:val="0"/>
      <w:marTop w:val="0"/>
      <w:marBottom w:val="0"/>
      <w:divBdr>
        <w:top w:val="none" w:sz="0" w:space="0" w:color="auto"/>
        <w:left w:val="none" w:sz="0" w:space="0" w:color="auto"/>
        <w:bottom w:val="none" w:sz="0" w:space="0" w:color="auto"/>
        <w:right w:val="none" w:sz="0" w:space="0" w:color="auto"/>
      </w:divBdr>
    </w:div>
    <w:div w:id="897743240">
      <w:bodyDiv w:val="1"/>
      <w:marLeft w:val="0"/>
      <w:marRight w:val="0"/>
      <w:marTop w:val="0"/>
      <w:marBottom w:val="0"/>
      <w:divBdr>
        <w:top w:val="none" w:sz="0" w:space="0" w:color="auto"/>
        <w:left w:val="none" w:sz="0" w:space="0" w:color="auto"/>
        <w:bottom w:val="none" w:sz="0" w:space="0" w:color="auto"/>
        <w:right w:val="none" w:sz="0" w:space="0" w:color="auto"/>
      </w:divBdr>
    </w:div>
    <w:div w:id="920992041">
      <w:bodyDiv w:val="1"/>
      <w:marLeft w:val="0"/>
      <w:marRight w:val="0"/>
      <w:marTop w:val="0"/>
      <w:marBottom w:val="0"/>
      <w:divBdr>
        <w:top w:val="none" w:sz="0" w:space="0" w:color="auto"/>
        <w:left w:val="none" w:sz="0" w:space="0" w:color="auto"/>
        <w:bottom w:val="none" w:sz="0" w:space="0" w:color="auto"/>
        <w:right w:val="none" w:sz="0" w:space="0" w:color="auto"/>
      </w:divBdr>
    </w:div>
    <w:div w:id="943464725">
      <w:bodyDiv w:val="1"/>
      <w:marLeft w:val="0"/>
      <w:marRight w:val="0"/>
      <w:marTop w:val="0"/>
      <w:marBottom w:val="0"/>
      <w:divBdr>
        <w:top w:val="none" w:sz="0" w:space="0" w:color="auto"/>
        <w:left w:val="none" w:sz="0" w:space="0" w:color="auto"/>
        <w:bottom w:val="none" w:sz="0" w:space="0" w:color="auto"/>
        <w:right w:val="none" w:sz="0" w:space="0" w:color="auto"/>
      </w:divBdr>
      <w:divsChild>
        <w:div w:id="1291352281">
          <w:marLeft w:val="0"/>
          <w:marRight w:val="0"/>
          <w:marTop w:val="0"/>
          <w:marBottom w:val="0"/>
          <w:divBdr>
            <w:top w:val="none" w:sz="0" w:space="0" w:color="auto"/>
            <w:left w:val="none" w:sz="0" w:space="0" w:color="auto"/>
            <w:bottom w:val="none" w:sz="0" w:space="0" w:color="auto"/>
            <w:right w:val="none" w:sz="0" w:space="0" w:color="auto"/>
          </w:divBdr>
          <w:divsChild>
            <w:div w:id="1188981439">
              <w:marLeft w:val="0"/>
              <w:marRight w:val="0"/>
              <w:marTop w:val="0"/>
              <w:marBottom w:val="0"/>
              <w:divBdr>
                <w:top w:val="none" w:sz="0" w:space="0" w:color="auto"/>
                <w:left w:val="none" w:sz="0" w:space="0" w:color="auto"/>
                <w:bottom w:val="none" w:sz="0" w:space="0" w:color="auto"/>
                <w:right w:val="none" w:sz="0" w:space="0" w:color="auto"/>
              </w:divBdr>
              <w:divsChild>
                <w:div w:id="3691137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0360226">
      <w:bodyDiv w:val="1"/>
      <w:marLeft w:val="0"/>
      <w:marRight w:val="0"/>
      <w:marTop w:val="0"/>
      <w:marBottom w:val="0"/>
      <w:divBdr>
        <w:top w:val="none" w:sz="0" w:space="0" w:color="auto"/>
        <w:left w:val="none" w:sz="0" w:space="0" w:color="auto"/>
        <w:bottom w:val="none" w:sz="0" w:space="0" w:color="auto"/>
        <w:right w:val="none" w:sz="0" w:space="0" w:color="auto"/>
      </w:divBdr>
    </w:div>
    <w:div w:id="992103761">
      <w:bodyDiv w:val="1"/>
      <w:marLeft w:val="0"/>
      <w:marRight w:val="0"/>
      <w:marTop w:val="0"/>
      <w:marBottom w:val="0"/>
      <w:divBdr>
        <w:top w:val="none" w:sz="0" w:space="0" w:color="auto"/>
        <w:left w:val="none" w:sz="0" w:space="0" w:color="auto"/>
        <w:bottom w:val="none" w:sz="0" w:space="0" w:color="auto"/>
        <w:right w:val="none" w:sz="0" w:space="0" w:color="auto"/>
      </w:divBdr>
    </w:div>
    <w:div w:id="1006055076">
      <w:bodyDiv w:val="1"/>
      <w:marLeft w:val="0"/>
      <w:marRight w:val="0"/>
      <w:marTop w:val="0"/>
      <w:marBottom w:val="0"/>
      <w:divBdr>
        <w:top w:val="none" w:sz="0" w:space="0" w:color="auto"/>
        <w:left w:val="none" w:sz="0" w:space="0" w:color="auto"/>
        <w:bottom w:val="none" w:sz="0" w:space="0" w:color="auto"/>
        <w:right w:val="none" w:sz="0" w:space="0" w:color="auto"/>
      </w:divBdr>
    </w:div>
    <w:div w:id="1031343827">
      <w:bodyDiv w:val="1"/>
      <w:marLeft w:val="0"/>
      <w:marRight w:val="0"/>
      <w:marTop w:val="0"/>
      <w:marBottom w:val="0"/>
      <w:divBdr>
        <w:top w:val="none" w:sz="0" w:space="0" w:color="auto"/>
        <w:left w:val="none" w:sz="0" w:space="0" w:color="auto"/>
        <w:bottom w:val="none" w:sz="0" w:space="0" w:color="auto"/>
        <w:right w:val="none" w:sz="0" w:space="0" w:color="auto"/>
      </w:divBdr>
    </w:div>
    <w:div w:id="1036806502">
      <w:bodyDiv w:val="1"/>
      <w:marLeft w:val="0"/>
      <w:marRight w:val="0"/>
      <w:marTop w:val="0"/>
      <w:marBottom w:val="0"/>
      <w:divBdr>
        <w:top w:val="none" w:sz="0" w:space="0" w:color="auto"/>
        <w:left w:val="none" w:sz="0" w:space="0" w:color="auto"/>
        <w:bottom w:val="none" w:sz="0" w:space="0" w:color="auto"/>
        <w:right w:val="none" w:sz="0" w:space="0" w:color="auto"/>
      </w:divBdr>
    </w:div>
    <w:div w:id="1039672839">
      <w:bodyDiv w:val="1"/>
      <w:marLeft w:val="0"/>
      <w:marRight w:val="0"/>
      <w:marTop w:val="0"/>
      <w:marBottom w:val="0"/>
      <w:divBdr>
        <w:top w:val="none" w:sz="0" w:space="0" w:color="auto"/>
        <w:left w:val="none" w:sz="0" w:space="0" w:color="auto"/>
        <w:bottom w:val="none" w:sz="0" w:space="0" w:color="auto"/>
        <w:right w:val="none" w:sz="0" w:space="0" w:color="auto"/>
      </w:divBdr>
    </w:div>
    <w:div w:id="1067875167">
      <w:bodyDiv w:val="1"/>
      <w:marLeft w:val="0"/>
      <w:marRight w:val="0"/>
      <w:marTop w:val="0"/>
      <w:marBottom w:val="0"/>
      <w:divBdr>
        <w:top w:val="none" w:sz="0" w:space="0" w:color="auto"/>
        <w:left w:val="none" w:sz="0" w:space="0" w:color="auto"/>
        <w:bottom w:val="none" w:sz="0" w:space="0" w:color="auto"/>
        <w:right w:val="none" w:sz="0" w:space="0" w:color="auto"/>
      </w:divBdr>
    </w:div>
    <w:div w:id="1073771517">
      <w:bodyDiv w:val="1"/>
      <w:marLeft w:val="0"/>
      <w:marRight w:val="0"/>
      <w:marTop w:val="0"/>
      <w:marBottom w:val="0"/>
      <w:divBdr>
        <w:top w:val="none" w:sz="0" w:space="0" w:color="auto"/>
        <w:left w:val="none" w:sz="0" w:space="0" w:color="auto"/>
        <w:bottom w:val="none" w:sz="0" w:space="0" w:color="auto"/>
        <w:right w:val="none" w:sz="0" w:space="0" w:color="auto"/>
      </w:divBdr>
    </w:div>
    <w:div w:id="1126584730">
      <w:bodyDiv w:val="1"/>
      <w:marLeft w:val="0"/>
      <w:marRight w:val="0"/>
      <w:marTop w:val="0"/>
      <w:marBottom w:val="0"/>
      <w:divBdr>
        <w:top w:val="none" w:sz="0" w:space="0" w:color="auto"/>
        <w:left w:val="none" w:sz="0" w:space="0" w:color="auto"/>
        <w:bottom w:val="none" w:sz="0" w:space="0" w:color="auto"/>
        <w:right w:val="none" w:sz="0" w:space="0" w:color="auto"/>
      </w:divBdr>
    </w:div>
    <w:div w:id="1152137109">
      <w:bodyDiv w:val="1"/>
      <w:marLeft w:val="0"/>
      <w:marRight w:val="0"/>
      <w:marTop w:val="0"/>
      <w:marBottom w:val="0"/>
      <w:divBdr>
        <w:top w:val="none" w:sz="0" w:space="0" w:color="auto"/>
        <w:left w:val="none" w:sz="0" w:space="0" w:color="auto"/>
        <w:bottom w:val="none" w:sz="0" w:space="0" w:color="auto"/>
        <w:right w:val="none" w:sz="0" w:space="0" w:color="auto"/>
      </w:divBdr>
    </w:div>
    <w:div w:id="1198466984">
      <w:bodyDiv w:val="1"/>
      <w:marLeft w:val="0"/>
      <w:marRight w:val="0"/>
      <w:marTop w:val="0"/>
      <w:marBottom w:val="0"/>
      <w:divBdr>
        <w:top w:val="none" w:sz="0" w:space="0" w:color="auto"/>
        <w:left w:val="none" w:sz="0" w:space="0" w:color="auto"/>
        <w:bottom w:val="none" w:sz="0" w:space="0" w:color="auto"/>
        <w:right w:val="none" w:sz="0" w:space="0" w:color="auto"/>
      </w:divBdr>
    </w:div>
    <w:div w:id="1342244965">
      <w:bodyDiv w:val="1"/>
      <w:marLeft w:val="0"/>
      <w:marRight w:val="0"/>
      <w:marTop w:val="0"/>
      <w:marBottom w:val="0"/>
      <w:divBdr>
        <w:top w:val="none" w:sz="0" w:space="0" w:color="auto"/>
        <w:left w:val="none" w:sz="0" w:space="0" w:color="auto"/>
        <w:bottom w:val="none" w:sz="0" w:space="0" w:color="auto"/>
        <w:right w:val="none" w:sz="0" w:space="0" w:color="auto"/>
      </w:divBdr>
      <w:divsChild>
        <w:div w:id="1200052262">
          <w:marLeft w:val="0"/>
          <w:marRight w:val="0"/>
          <w:marTop w:val="0"/>
          <w:marBottom w:val="0"/>
          <w:divBdr>
            <w:top w:val="none" w:sz="0" w:space="0" w:color="auto"/>
            <w:left w:val="none" w:sz="0" w:space="0" w:color="auto"/>
            <w:bottom w:val="none" w:sz="0" w:space="0" w:color="auto"/>
            <w:right w:val="none" w:sz="0" w:space="0" w:color="auto"/>
          </w:divBdr>
          <w:divsChild>
            <w:div w:id="1093623783">
              <w:marLeft w:val="0"/>
              <w:marRight w:val="0"/>
              <w:marTop w:val="0"/>
              <w:marBottom w:val="0"/>
              <w:divBdr>
                <w:top w:val="none" w:sz="0" w:space="0" w:color="auto"/>
                <w:left w:val="none" w:sz="0" w:space="0" w:color="auto"/>
                <w:bottom w:val="none" w:sz="0" w:space="0" w:color="auto"/>
                <w:right w:val="none" w:sz="0" w:space="0" w:color="auto"/>
              </w:divBdr>
              <w:divsChild>
                <w:div w:id="706952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9407984">
      <w:bodyDiv w:val="1"/>
      <w:marLeft w:val="0"/>
      <w:marRight w:val="0"/>
      <w:marTop w:val="0"/>
      <w:marBottom w:val="0"/>
      <w:divBdr>
        <w:top w:val="none" w:sz="0" w:space="0" w:color="auto"/>
        <w:left w:val="none" w:sz="0" w:space="0" w:color="auto"/>
        <w:bottom w:val="none" w:sz="0" w:space="0" w:color="auto"/>
        <w:right w:val="none" w:sz="0" w:space="0" w:color="auto"/>
      </w:divBdr>
    </w:div>
    <w:div w:id="1366364697">
      <w:bodyDiv w:val="1"/>
      <w:marLeft w:val="0"/>
      <w:marRight w:val="0"/>
      <w:marTop w:val="0"/>
      <w:marBottom w:val="0"/>
      <w:divBdr>
        <w:top w:val="none" w:sz="0" w:space="0" w:color="auto"/>
        <w:left w:val="none" w:sz="0" w:space="0" w:color="auto"/>
        <w:bottom w:val="none" w:sz="0" w:space="0" w:color="auto"/>
        <w:right w:val="none" w:sz="0" w:space="0" w:color="auto"/>
      </w:divBdr>
      <w:divsChild>
        <w:div w:id="1720205642">
          <w:marLeft w:val="0"/>
          <w:marRight w:val="0"/>
          <w:marTop w:val="0"/>
          <w:marBottom w:val="0"/>
          <w:divBdr>
            <w:top w:val="none" w:sz="0" w:space="0" w:color="auto"/>
            <w:left w:val="none" w:sz="0" w:space="0" w:color="auto"/>
            <w:bottom w:val="none" w:sz="0" w:space="0" w:color="auto"/>
            <w:right w:val="none" w:sz="0" w:space="0" w:color="auto"/>
          </w:divBdr>
          <w:divsChild>
            <w:div w:id="2036298189">
              <w:marLeft w:val="0"/>
              <w:marRight w:val="0"/>
              <w:marTop w:val="0"/>
              <w:marBottom w:val="0"/>
              <w:divBdr>
                <w:top w:val="none" w:sz="0" w:space="0" w:color="auto"/>
                <w:left w:val="none" w:sz="0" w:space="0" w:color="auto"/>
                <w:bottom w:val="none" w:sz="0" w:space="0" w:color="auto"/>
                <w:right w:val="none" w:sz="0" w:space="0" w:color="auto"/>
              </w:divBdr>
              <w:divsChild>
                <w:div w:id="1326712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3305072">
      <w:bodyDiv w:val="1"/>
      <w:marLeft w:val="0"/>
      <w:marRight w:val="0"/>
      <w:marTop w:val="0"/>
      <w:marBottom w:val="0"/>
      <w:divBdr>
        <w:top w:val="none" w:sz="0" w:space="0" w:color="auto"/>
        <w:left w:val="none" w:sz="0" w:space="0" w:color="auto"/>
        <w:bottom w:val="none" w:sz="0" w:space="0" w:color="auto"/>
        <w:right w:val="none" w:sz="0" w:space="0" w:color="auto"/>
      </w:divBdr>
    </w:div>
    <w:div w:id="1524904337">
      <w:bodyDiv w:val="1"/>
      <w:marLeft w:val="0"/>
      <w:marRight w:val="0"/>
      <w:marTop w:val="0"/>
      <w:marBottom w:val="0"/>
      <w:divBdr>
        <w:top w:val="none" w:sz="0" w:space="0" w:color="auto"/>
        <w:left w:val="none" w:sz="0" w:space="0" w:color="auto"/>
        <w:bottom w:val="none" w:sz="0" w:space="0" w:color="auto"/>
        <w:right w:val="none" w:sz="0" w:space="0" w:color="auto"/>
      </w:divBdr>
    </w:div>
    <w:div w:id="1540897216">
      <w:bodyDiv w:val="1"/>
      <w:marLeft w:val="0"/>
      <w:marRight w:val="0"/>
      <w:marTop w:val="0"/>
      <w:marBottom w:val="0"/>
      <w:divBdr>
        <w:top w:val="none" w:sz="0" w:space="0" w:color="auto"/>
        <w:left w:val="none" w:sz="0" w:space="0" w:color="auto"/>
        <w:bottom w:val="none" w:sz="0" w:space="0" w:color="auto"/>
        <w:right w:val="none" w:sz="0" w:space="0" w:color="auto"/>
      </w:divBdr>
    </w:div>
    <w:div w:id="1553466925">
      <w:bodyDiv w:val="1"/>
      <w:marLeft w:val="0"/>
      <w:marRight w:val="0"/>
      <w:marTop w:val="0"/>
      <w:marBottom w:val="0"/>
      <w:divBdr>
        <w:top w:val="none" w:sz="0" w:space="0" w:color="auto"/>
        <w:left w:val="none" w:sz="0" w:space="0" w:color="auto"/>
        <w:bottom w:val="none" w:sz="0" w:space="0" w:color="auto"/>
        <w:right w:val="none" w:sz="0" w:space="0" w:color="auto"/>
      </w:divBdr>
    </w:div>
    <w:div w:id="1590581935">
      <w:bodyDiv w:val="1"/>
      <w:marLeft w:val="0"/>
      <w:marRight w:val="0"/>
      <w:marTop w:val="0"/>
      <w:marBottom w:val="0"/>
      <w:divBdr>
        <w:top w:val="none" w:sz="0" w:space="0" w:color="auto"/>
        <w:left w:val="none" w:sz="0" w:space="0" w:color="auto"/>
        <w:bottom w:val="none" w:sz="0" w:space="0" w:color="auto"/>
        <w:right w:val="none" w:sz="0" w:space="0" w:color="auto"/>
      </w:divBdr>
    </w:div>
    <w:div w:id="1631007834">
      <w:bodyDiv w:val="1"/>
      <w:marLeft w:val="0"/>
      <w:marRight w:val="0"/>
      <w:marTop w:val="0"/>
      <w:marBottom w:val="0"/>
      <w:divBdr>
        <w:top w:val="none" w:sz="0" w:space="0" w:color="auto"/>
        <w:left w:val="none" w:sz="0" w:space="0" w:color="auto"/>
        <w:bottom w:val="none" w:sz="0" w:space="0" w:color="auto"/>
        <w:right w:val="none" w:sz="0" w:space="0" w:color="auto"/>
      </w:divBdr>
    </w:div>
    <w:div w:id="1668291659">
      <w:bodyDiv w:val="1"/>
      <w:marLeft w:val="0"/>
      <w:marRight w:val="0"/>
      <w:marTop w:val="0"/>
      <w:marBottom w:val="0"/>
      <w:divBdr>
        <w:top w:val="none" w:sz="0" w:space="0" w:color="auto"/>
        <w:left w:val="none" w:sz="0" w:space="0" w:color="auto"/>
        <w:bottom w:val="none" w:sz="0" w:space="0" w:color="auto"/>
        <w:right w:val="none" w:sz="0" w:space="0" w:color="auto"/>
      </w:divBdr>
    </w:div>
    <w:div w:id="1678389315">
      <w:bodyDiv w:val="1"/>
      <w:marLeft w:val="0"/>
      <w:marRight w:val="0"/>
      <w:marTop w:val="0"/>
      <w:marBottom w:val="0"/>
      <w:divBdr>
        <w:top w:val="none" w:sz="0" w:space="0" w:color="auto"/>
        <w:left w:val="none" w:sz="0" w:space="0" w:color="auto"/>
        <w:bottom w:val="none" w:sz="0" w:space="0" w:color="auto"/>
        <w:right w:val="none" w:sz="0" w:space="0" w:color="auto"/>
      </w:divBdr>
    </w:div>
    <w:div w:id="1701978329">
      <w:bodyDiv w:val="1"/>
      <w:marLeft w:val="0"/>
      <w:marRight w:val="0"/>
      <w:marTop w:val="0"/>
      <w:marBottom w:val="0"/>
      <w:divBdr>
        <w:top w:val="none" w:sz="0" w:space="0" w:color="auto"/>
        <w:left w:val="none" w:sz="0" w:space="0" w:color="auto"/>
        <w:bottom w:val="none" w:sz="0" w:space="0" w:color="auto"/>
        <w:right w:val="none" w:sz="0" w:space="0" w:color="auto"/>
      </w:divBdr>
    </w:div>
    <w:div w:id="1797873561">
      <w:bodyDiv w:val="1"/>
      <w:marLeft w:val="0"/>
      <w:marRight w:val="0"/>
      <w:marTop w:val="0"/>
      <w:marBottom w:val="0"/>
      <w:divBdr>
        <w:top w:val="none" w:sz="0" w:space="0" w:color="auto"/>
        <w:left w:val="none" w:sz="0" w:space="0" w:color="auto"/>
        <w:bottom w:val="none" w:sz="0" w:space="0" w:color="auto"/>
        <w:right w:val="none" w:sz="0" w:space="0" w:color="auto"/>
      </w:divBdr>
    </w:div>
    <w:div w:id="1822308447">
      <w:bodyDiv w:val="1"/>
      <w:marLeft w:val="0"/>
      <w:marRight w:val="0"/>
      <w:marTop w:val="0"/>
      <w:marBottom w:val="0"/>
      <w:divBdr>
        <w:top w:val="none" w:sz="0" w:space="0" w:color="auto"/>
        <w:left w:val="none" w:sz="0" w:space="0" w:color="auto"/>
        <w:bottom w:val="none" w:sz="0" w:space="0" w:color="auto"/>
        <w:right w:val="none" w:sz="0" w:space="0" w:color="auto"/>
      </w:divBdr>
    </w:div>
    <w:div w:id="1824395499">
      <w:bodyDiv w:val="1"/>
      <w:marLeft w:val="0"/>
      <w:marRight w:val="0"/>
      <w:marTop w:val="0"/>
      <w:marBottom w:val="0"/>
      <w:divBdr>
        <w:top w:val="none" w:sz="0" w:space="0" w:color="auto"/>
        <w:left w:val="none" w:sz="0" w:space="0" w:color="auto"/>
        <w:bottom w:val="none" w:sz="0" w:space="0" w:color="auto"/>
        <w:right w:val="none" w:sz="0" w:space="0" w:color="auto"/>
      </w:divBdr>
    </w:div>
    <w:div w:id="1864202156">
      <w:bodyDiv w:val="1"/>
      <w:marLeft w:val="0"/>
      <w:marRight w:val="0"/>
      <w:marTop w:val="0"/>
      <w:marBottom w:val="0"/>
      <w:divBdr>
        <w:top w:val="none" w:sz="0" w:space="0" w:color="auto"/>
        <w:left w:val="none" w:sz="0" w:space="0" w:color="auto"/>
        <w:bottom w:val="none" w:sz="0" w:space="0" w:color="auto"/>
        <w:right w:val="none" w:sz="0" w:space="0" w:color="auto"/>
      </w:divBdr>
    </w:div>
    <w:div w:id="1877353661">
      <w:bodyDiv w:val="1"/>
      <w:marLeft w:val="0"/>
      <w:marRight w:val="0"/>
      <w:marTop w:val="0"/>
      <w:marBottom w:val="0"/>
      <w:divBdr>
        <w:top w:val="none" w:sz="0" w:space="0" w:color="auto"/>
        <w:left w:val="none" w:sz="0" w:space="0" w:color="auto"/>
        <w:bottom w:val="none" w:sz="0" w:space="0" w:color="auto"/>
        <w:right w:val="none" w:sz="0" w:space="0" w:color="auto"/>
      </w:divBdr>
    </w:div>
    <w:div w:id="1961448966">
      <w:bodyDiv w:val="1"/>
      <w:marLeft w:val="0"/>
      <w:marRight w:val="0"/>
      <w:marTop w:val="0"/>
      <w:marBottom w:val="0"/>
      <w:divBdr>
        <w:top w:val="none" w:sz="0" w:space="0" w:color="auto"/>
        <w:left w:val="none" w:sz="0" w:space="0" w:color="auto"/>
        <w:bottom w:val="none" w:sz="0" w:space="0" w:color="auto"/>
        <w:right w:val="none" w:sz="0" w:space="0" w:color="auto"/>
      </w:divBdr>
    </w:div>
    <w:div w:id="1996958430">
      <w:bodyDiv w:val="1"/>
      <w:marLeft w:val="0"/>
      <w:marRight w:val="0"/>
      <w:marTop w:val="0"/>
      <w:marBottom w:val="0"/>
      <w:divBdr>
        <w:top w:val="none" w:sz="0" w:space="0" w:color="auto"/>
        <w:left w:val="none" w:sz="0" w:space="0" w:color="auto"/>
        <w:bottom w:val="none" w:sz="0" w:space="0" w:color="auto"/>
        <w:right w:val="none" w:sz="0" w:space="0" w:color="auto"/>
      </w:divBdr>
    </w:div>
    <w:div w:id="2023626572">
      <w:bodyDiv w:val="1"/>
      <w:marLeft w:val="0"/>
      <w:marRight w:val="0"/>
      <w:marTop w:val="0"/>
      <w:marBottom w:val="0"/>
      <w:divBdr>
        <w:top w:val="none" w:sz="0" w:space="0" w:color="auto"/>
        <w:left w:val="none" w:sz="0" w:space="0" w:color="auto"/>
        <w:bottom w:val="none" w:sz="0" w:space="0" w:color="auto"/>
        <w:right w:val="none" w:sz="0" w:space="0" w:color="auto"/>
      </w:divBdr>
    </w:div>
    <w:div w:id="2081367907">
      <w:bodyDiv w:val="1"/>
      <w:marLeft w:val="0"/>
      <w:marRight w:val="0"/>
      <w:marTop w:val="0"/>
      <w:marBottom w:val="0"/>
      <w:divBdr>
        <w:top w:val="none" w:sz="0" w:space="0" w:color="auto"/>
        <w:left w:val="none" w:sz="0" w:space="0" w:color="auto"/>
        <w:bottom w:val="none" w:sz="0" w:space="0" w:color="auto"/>
        <w:right w:val="none" w:sz="0" w:space="0" w:color="auto"/>
      </w:divBdr>
    </w:div>
    <w:div w:id="213405436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toolserver.org/~geohack/geohack.php?pagename=Sihanoukville&amp;params=10_38_N_103_30_E_type:adm1st_region:KH" TargetMode="External"/><Relationship Id="rId18" Type="http://schemas.openxmlformats.org/officeDocument/2006/relationships/hyperlink" Target="http://tools.wmflabs.org/geohack/geohack.php?pagename=Tboung_Khmum_District&amp;params=11_54_34_N_105_38_49_E_type:city(214780)_region:KH" TargetMode="External"/><Relationship Id="rId26" Type="http://schemas.microsoft.com/office/2007/relationships/diagramDrawing" Target="diagrams/drawing1.xml"/><Relationship Id="rId39" Type="http://schemas.openxmlformats.org/officeDocument/2006/relationships/image" Target="media/image8.png"/><Relationship Id="rId21" Type="http://schemas.openxmlformats.org/officeDocument/2006/relationships/image" Target="media/image4.png"/><Relationship Id="rId34" Type="http://schemas.openxmlformats.org/officeDocument/2006/relationships/hyperlink" Target="http://www.ipcc-nggip.iges.or.jp/public/gl/guidelin/ch1ref3.pdf" TargetMode="External"/><Relationship Id="rId42" Type="http://schemas.openxmlformats.org/officeDocument/2006/relationships/image" Target="media/image11.emf"/><Relationship Id="rId47" Type="http://schemas.openxmlformats.org/officeDocument/2006/relationships/image" Target="media/image16.jpg"/><Relationship Id="rId50" Type="http://schemas.openxmlformats.org/officeDocument/2006/relationships/oleObject" Target="embeddings/oleObject1.bin"/><Relationship Id="rId55" Type="http://schemas.openxmlformats.org/officeDocument/2006/relationships/image" Target="media/image21.emf"/><Relationship Id="rId63"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toolserver.org/~geohack/geohack.php?pagename=Battambang&amp;params=13_06_N_103_12_E_type:city_region:KH" TargetMode="External"/><Relationship Id="rId29" Type="http://schemas.openxmlformats.org/officeDocument/2006/relationships/hyperlink" Target="http://www.ipcc-nggip.iges.or.jp/public/2006gl/vol2.html" TargetMode="External"/><Relationship Id="rId11" Type="http://schemas.openxmlformats.org/officeDocument/2006/relationships/endnotes" Target="endnotes.xml"/><Relationship Id="rId24" Type="http://schemas.openxmlformats.org/officeDocument/2006/relationships/diagramQuickStyle" Target="diagrams/quickStyle1.xml"/><Relationship Id="rId32" Type="http://schemas.openxmlformats.org/officeDocument/2006/relationships/hyperlink" Target="http://www.ipcc-nggip.iges.or.jp/public/gl/guidelin/ch1ref3.pdf" TargetMode="External"/><Relationship Id="rId37" Type="http://schemas.openxmlformats.org/officeDocument/2006/relationships/image" Target="media/image6.emf"/><Relationship Id="rId40" Type="http://schemas.openxmlformats.org/officeDocument/2006/relationships/image" Target="media/image9.png"/><Relationship Id="rId45" Type="http://schemas.openxmlformats.org/officeDocument/2006/relationships/image" Target="media/image14.png"/><Relationship Id="rId53" Type="http://schemas.openxmlformats.org/officeDocument/2006/relationships/image" Target="media/image19.tmp"/><Relationship Id="rId58" Type="http://schemas.openxmlformats.org/officeDocument/2006/relationships/header" Target="header2.xml"/><Relationship Id="rId5" Type="http://schemas.openxmlformats.org/officeDocument/2006/relationships/customXml" Target="../customXml/item5.xml"/><Relationship Id="rId61" Type="http://schemas.openxmlformats.org/officeDocument/2006/relationships/header" Target="header3.xml"/><Relationship Id="rId19" Type="http://schemas.openxmlformats.org/officeDocument/2006/relationships/image" Target="media/image2.jpeg"/><Relationship Id="rId14" Type="http://schemas.openxmlformats.org/officeDocument/2006/relationships/hyperlink" Target="http://toolserver.org/~geohack/geohack.php?pagename=Kep_Province&amp;params=10_29_N_104_18_E_type:adm1st_region:KH" TargetMode="External"/><Relationship Id="rId22" Type="http://schemas.openxmlformats.org/officeDocument/2006/relationships/diagramData" Target="diagrams/data1.xml"/><Relationship Id="rId27" Type="http://schemas.openxmlformats.org/officeDocument/2006/relationships/hyperlink" Target="http://www.ipcc-nggip.iges.or.jp/public/2006gl/vol2.html" TargetMode="External"/><Relationship Id="rId30" Type="http://schemas.openxmlformats.org/officeDocument/2006/relationships/hyperlink" Target="http://www.ipcc-nggip.iges.or.jp/public/gl/guidelin/ch1ref3.pdf" TargetMode="External"/><Relationship Id="rId35" Type="http://schemas.openxmlformats.org/officeDocument/2006/relationships/hyperlink" Target="http://www.ipcc-nggip.iges.or.jp/public/2006gl/vol4.html" TargetMode="External"/><Relationship Id="rId43" Type="http://schemas.openxmlformats.org/officeDocument/2006/relationships/image" Target="media/image12.png"/><Relationship Id="rId48" Type="http://schemas.openxmlformats.org/officeDocument/2006/relationships/hyperlink" Target="https://www.kobotoolbox.org/" TargetMode="External"/><Relationship Id="rId56" Type="http://schemas.openxmlformats.org/officeDocument/2006/relationships/hyperlink" Target="https://globalgoals.goldstandard.org/standards/TGuide-PerfCert_V1.1-Monitoring-Report.pdf" TargetMode="External"/><Relationship Id="rId64"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image" Target="media/image18.wmf"/><Relationship Id="rId3" Type="http://schemas.openxmlformats.org/officeDocument/2006/relationships/customXml" Target="../customXml/item3.xml"/><Relationship Id="rId12" Type="http://schemas.openxmlformats.org/officeDocument/2006/relationships/hyperlink" Target="https://globalgoals.goldstandard.org/standards/TGuide-PerfCert_V1.1-Monitoring-Report.pdf" TargetMode="External"/><Relationship Id="rId17" Type="http://schemas.openxmlformats.org/officeDocument/2006/relationships/hyperlink" Target="http://toolserver.org/~geohack/geohack.php?pagename=Kampong_Thom_Province&amp;params=12_42_N_104_53_E_type:adm1st_region:KH" TargetMode="External"/><Relationship Id="rId25" Type="http://schemas.openxmlformats.org/officeDocument/2006/relationships/diagramColors" Target="diagrams/colors1.xml"/><Relationship Id="rId33" Type="http://schemas.openxmlformats.org/officeDocument/2006/relationships/hyperlink" Target="http://www.ipcc-nggip.iges.or.jp/public/2006gl/vol2.html" TargetMode="External"/><Relationship Id="rId38" Type="http://schemas.openxmlformats.org/officeDocument/2006/relationships/image" Target="media/image7.png"/><Relationship Id="rId46" Type="http://schemas.openxmlformats.org/officeDocument/2006/relationships/image" Target="media/image15.emf"/><Relationship Id="rId59" Type="http://schemas.openxmlformats.org/officeDocument/2006/relationships/footer" Target="footer1.xml"/><Relationship Id="rId20" Type="http://schemas.openxmlformats.org/officeDocument/2006/relationships/image" Target="media/image3.png"/><Relationship Id="rId41" Type="http://schemas.openxmlformats.org/officeDocument/2006/relationships/image" Target="media/image10.png"/><Relationship Id="rId54" Type="http://schemas.openxmlformats.org/officeDocument/2006/relationships/image" Target="media/image20.emf"/><Relationship Id="rId62"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toolserver.org/~geohack/geohack.php?pagename=Pursat&amp;params=12_32_N_103_55_E_type:city_region:KH" TargetMode="External"/><Relationship Id="rId23" Type="http://schemas.openxmlformats.org/officeDocument/2006/relationships/diagramLayout" Target="diagrams/layout1.xml"/><Relationship Id="rId28" Type="http://schemas.openxmlformats.org/officeDocument/2006/relationships/hyperlink" Target="http://www.ipcc-nggip.iges.or.jp/public/gl/guidelin/ch1ref3.pdf" TargetMode="External"/><Relationship Id="rId36" Type="http://schemas.openxmlformats.org/officeDocument/2006/relationships/hyperlink" Target="http://www.ipcc-nggip.iges.or.jp/public/2006gl/vol4.html" TargetMode="External"/><Relationship Id="rId49" Type="http://schemas.openxmlformats.org/officeDocument/2006/relationships/image" Target="media/image17.wmf"/><Relationship Id="rId57" Type="http://schemas.openxmlformats.org/officeDocument/2006/relationships/header" Target="header1.xml"/><Relationship Id="rId10" Type="http://schemas.openxmlformats.org/officeDocument/2006/relationships/footnotes" Target="footnotes.xml"/><Relationship Id="rId31" Type="http://schemas.openxmlformats.org/officeDocument/2006/relationships/hyperlink" Target="http://www.ipcc-nggip.iges.or.jp/public/2006gl/vol2.html" TargetMode="External"/><Relationship Id="rId44" Type="http://schemas.openxmlformats.org/officeDocument/2006/relationships/image" Target="media/image13.emf"/><Relationship Id="rId52" Type="http://schemas.openxmlformats.org/officeDocument/2006/relationships/oleObject" Target="embeddings/oleObject2.bin"/><Relationship Id="rId60"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22.emf"/></Relationships>
</file>

<file path=word/_rels/footer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2.emf"/><Relationship Id="rId1" Type="http://schemas.openxmlformats.org/officeDocument/2006/relationships/image" Target="media/image25.emf"/></Relationships>
</file>

<file path=word/_rels/footnotes.xml.rels><?xml version="1.0" encoding="UTF-8" standalone="yes"?>
<Relationships xmlns="http://schemas.openxmlformats.org/package/2006/relationships"><Relationship Id="rId2" Type="http://schemas.openxmlformats.org/officeDocument/2006/relationships/hyperlink" Target="https://www.researchgate.net/profile/Asheesh_Kumar4/post/what_are_all_the_methods_that_we_can_employ_to_increase_the_combustion_efficiency_when_LPG_is_used_as_the_fuel/attachment/59d6207e79197b807797ef48/AS%3A273821083340822%401442295441788/download/efficiency_measurement_of_biogas_kerosene_and_lpg_stoves_nepal_2001.pdf" TargetMode="External"/><Relationship Id="rId1" Type="http://schemas.openxmlformats.org/officeDocument/2006/relationships/hyperlink" Target="https://climateknowledgeportal.worldbank.org/country/cambodia/climate-data-historical" TargetMode="External"/></Relationships>
</file>

<file path=word/_rels/header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23.emf"/><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diagrams/_rels/data1.xml.rels><?xml version="1.0" encoding="UTF-8" standalone="yes"?>
<Relationships xmlns="http://schemas.openxmlformats.org/package/2006/relationships"><Relationship Id="rId1" Type="http://schemas.openxmlformats.org/officeDocument/2006/relationships/image" Target="../media/image5.png"/></Relationships>
</file>

<file path=word/diagrams/_rels/data2.xml.rels><?xml version="1.0" encoding="UTF-8" standalone="yes"?>
<Relationships xmlns="http://schemas.openxmlformats.org/package/2006/relationships"><Relationship Id="rId1" Type="http://schemas.openxmlformats.org/officeDocument/2006/relationships/image" Target="../media/image24.emf"/></Relationships>
</file>

<file path=word/diagrams/_rels/drawing1.xml.rels><?xml version="1.0" encoding="UTF-8" standalone="yes"?>
<Relationships xmlns="http://schemas.openxmlformats.org/package/2006/relationships"><Relationship Id="rId1" Type="http://schemas.openxmlformats.org/officeDocument/2006/relationships/image" Target="../media/image5.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9D33CEB-AF97-4889-B1A6-D64EB6D27F2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3A78EB83-4E46-423D-A053-D59E6BFE066C}">
      <dgm:prSet phldrT="[Text]" custT="1">
        <dgm:style>
          <a:lnRef idx="2">
            <a:schemeClr val="accent3"/>
          </a:lnRef>
          <a:fillRef idx="1">
            <a:schemeClr val="lt1"/>
          </a:fillRef>
          <a:effectRef idx="0">
            <a:schemeClr val="accent3"/>
          </a:effectRef>
          <a:fontRef idx="minor">
            <a:schemeClr val="dk1"/>
          </a:fontRef>
        </dgm:style>
      </dgm:prSet>
      <dgm:spPr>
        <a:xfrm>
          <a:off x="595123" y="797186"/>
          <a:ext cx="2027876" cy="610836"/>
        </a:xfrm>
        <a:prstGeom prst="rect">
          <a:avLst/>
        </a:prstGeom>
        <a:solidFill>
          <a:sysClr val="window" lastClr="FFFFFF"/>
        </a:solidFill>
        <a:ln w="12700" cap="flat" cmpd="sng" algn="ctr">
          <a:solidFill>
            <a:srgbClr val="A5A5A5"/>
          </a:solidFill>
          <a:prstDash val="solid"/>
          <a:miter lim="800000"/>
        </a:ln>
        <a:effectLst/>
      </dgm:spPr>
      <dgm:t>
        <a:bodyPr/>
        <a:lstStyle/>
        <a:p>
          <a:pPr>
            <a:buNone/>
          </a:pPr>
          <a:r>
            <a:rPr lang="en-US" sz="1200" b="1">
              <a:solidFill>
                <a:sysClr val="windowText" lastClr="000000"/>
              </a:solidFill>
              <a:latin typeface="Calibri" panose="020F0502020204030204"/>
              <a:ea typeface="+mn-ea"/>
              <a:cs typeface="+mn-cs"/>
            </a:rPr>
            <a:t>Absolute Consulting Services Co., LTD. (ACS)</a:t>
          </a:r>
        </a:p>
        <a:p>
          <a:pPr>
            <a:buNone/>
          </a:pPr>
          <a:r>
            <a:rPr lang="en-GB" sz="1200" b="0">
              <a:solidFill>
                <a:sysClr val="windowText" lastClr="000000"/>
              </a:solidFill>
              <a:latin typeface="Arial" panose="020B0604020202020204" pitchFamily="34" charset="0"/>
              <a:ea typeface="+mn-ea"/>
              <a:cs typeface="Arial" panose="020B0604020202020204" pitchFamily="34" charset="0"/>
            </a:rPr>
            <a:t>(Consultancy firm</a:t>
          </a:r>
          <a:r>
            <a:rPr lang="en-GB" sz="1200" b="1">
              <a:solidFill>
                <a:sysClr val="windowText" lastClr="000000"/>
              </a:solidFill>
              <a:latin typeface="Arial" panose="020B0604020202020204" pitchFamily="34" charset="0"/>
              <a:ea typeface="+mn-ea"/>
              <a:cs typeface="Arial" panose="020B0604020202020204" pitchFamily="34" charset="0"/>
            </a:rPr>
            <a:t>)</a:t>
          </a:r>
          <a:endParaRPr lang="en-GB" sz="1200">
            <a:solidFill>
              <a:sysClr val="windowText" lastClr="000000"/>
            </a:solidFill>
            <a:latin typeface="Arial" panose="020B0604020202020204" pitchFamily="34" charset="0"/>
            <a:ea typeface="+mn-ea"/>
            <a:cs typeface="Arial" panose="020B0604020202020204" pitchFamily="34" charset="0"/>
          </a:endParaRPr>
        </a:p>
      </dgm:t>
    </dgm:pt>
    <dgm:pt modelId="{6BEB647F-ECA8-429A-B444-4A03C51CB0EB}" type="parTrans" cxnId="{5EFAF826-FDE8-4D1C-8C08-D74CC3683F07}">
      <dgm:prSet/>
      <dgm:spPr>
        <a:xfrm>
          <a:off x="1609062" y="522946"/>
          <a:ext cx="1083717" cy="274239"/>
        </a:xfrm>
        <a:custGeom>
          <a:avLst/>
          <a:gdLst/>
          <a:ahLst/>
          <a:cxnLst/>
          <a:rect l="0" t="0" r="0" b="0"/>
          <a:pathLst>
            <a:path>
              <a:moveTo>
                <a:pt x="1072817" y="0"/>
              </a:moveTo>
              <a:lnTo>
                <a:pt x="1072817" y="114020"/>
              </a:lnTo>
              <a:lnTo>
                <a:pt x="0" y="114020"/>
              </a:lnTo>
              <a:lnTo>
                <a:pt x="0" y="241613"/>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GB" sz="1200">
            <a:latin typeface="Arial" panose="020B0604020202020204" pitchFamily="34" charset="0"/>
            <a:cs typeface="Arial" panose="020B0604020202020204" pitchFamily="34" charset="0"/>
          </a:endParaRPr>
        </a:p>
      </dgm:t>
    </dgm:pt>
    <dgm:pt modelId="{B72D39A3-DFA0-4C24-BE7C-FCC97E6148E4}" type="sibTrans" cxnId="{5EFAF826-FDE8-4D1C-8C08-D74CC3683F07}">
      <dgm:prSet/>
      <dgm:spPr/>
      <dgm:t>
        <a:bodyPr/>
        <a:lstStyle/>
        <a:p>
          <a:endParaRPr lang="en-GB" sz="1200">
            <a:latin typeface="Arial" panose="020B0604020202020204" pitchFamily="34" charset="0"/>
            <a:cs typeface="Arial" panose="020B0604020202020204" pitchFamily="34" charset="0"/>
          </a:endParaRPr>
        </a:p>
      </dgm:t>
    </dgm:pt>
    <dgm:pt modelId="{6A85AD04-1A22-4B38-81BB-1DB9D978591B}">
      <dgm:prSet phldrT="[Text]" custT="1">
        <dgm:style>
          <a:lnRef idx="2">
            <a:schemeClr val="accent2"/>
          </a:lnRef>
          <a:fillRef idx="1">
            <a:schemeClr val="lt1"/>
          </a:fillRef>
          <a:effectRef idx="0">
            <a:schemeClr val="accent2"/>
          </a:effectRef>
          <a:fontRef idx="minor">
            <a:schemeClr val="dk1"/>
          </a:fontRef>
        </dgm:style>
      </dgm:prSet>
      <dgm:spPr>
        <a:xfrm>
          <a:off x="1662425" y="1488"/>
          <a:ext cx="2060707" cy="521458"/>
        </a:xfrm>
        <a:prstGeom prst="rect">
          <a:avLst/>
        </a:prstGeom>
        <a:solidFill>
          <a:sysClr val="window" lastClr="FFFFFF"/>
        </a:solidFill>
        <a:ln w="12700" cap="flat" cmpd="sng" algn="ctr">
          <a:solidFill>
            <a:srgbClr val="ED7D31"/>
          </a:solidFill>
          <a:prstDash val="solid"/>
          <a:miter lim="800000"/>
        </a:ln>
        <a:effectLst/>
      </dgm:spPr>
      <dgm:t>
        <a:bodyPr/>
        <a:lstStyle/>
        <a:p>
          <a:pPr>
            <a:buNone/>
          </a:pPr>
          <a:r>
            <a:rPr lang="en-GB" sz="1200" b="1">
              <a:solidFill>
                <a:sysClr val="windowText" lastClr="000000"/>
              </a:solidFill>
              <a:latin typeface="Arial" panose="020B0604020202020204" pitchFamily="34" charset="0"/>
              <a:ea typeface="+mn-ea"/>
              <a:cs typeface="Arial" panose="020B0604020202020204" pitchFamily="34" charset="0"/>
            </a:rPr>
            <a:t>MENG Chanvibol</a:t>
          </a:r>
        </a:p>
        <a:p>
          <a:pPr>
            <a:buNone/>
          </a:pPr>
          <a:r>
            <a:rPr lang="en-GB" sz="1200">
              <a:solidFill>
                <a:sysClr val="windowText" lastClr="000000"/>
              </a:solidFill>
              <a:latin typeface="Arial" panose="020B0604020202020204" pitchFamily="34" charset="0"/>
              <a:ea typeface="+mn-ea"/>
              <a:cs typeface="Arial" panose="020B0604020202020204" pitchFamily="34" charset="0"/>
            </a:rPr>
            <a:t>Carbon consultant, Nexus for Development </a:t>
          </a:r>
        </a:p>
      </dgm:t>
    </dgm:pt>
    <dgm:pt modelId="{93054A71-8212-4D26-9C52-F887C8E81530}" type="parTrans" cxnId="{F0D841C9-D35C-4177-8EE2-66140A7843B7}">
      <dgm:prSet/>
      <dgm:spPr/>
      <dgm:t>
        <a:bodyPr/>
        <a:lstStyle/>
        <a:p>
          <a:endParaRPr lang="en-GB" sz="1200">
            <a:latin typeface="Arial" panose="020B0604020202020204" pitchFamily="34" charset="0"/>
            <a:cs typeface="Arial" panose="020B0604020202020204" pitchFamily="34" charset="0"/>
          </a:endParaRPr>
        </a:p>
      </dgm:t>
    </dgm:pt>
    <dgm:pt modelId="{E91307B8-CA95-47E5-AF65-7E49AC227821}" type="sibTrans" cxnId="{F0D841C9-D35C-4177-8EE2-66140A7843B7}">
      <dgm:prSet/>
      <dgm:spPr/>
      <dgm:t>
        <a:bodyPr/>
        <a:lstStyle/>
        <a:p>
          <a:endParaRPr lang="en-GB" sz="1200">
            <a:latin typeface="Arial" panose="020B0604020202020204" pitchFamily="34" charset="0"/>
            <a:cs typeface="Arial" panose="020B0604020202020204" pitchFamily="34" charset="0"/>
          </a:endParaRPr>
        </a:p>
      </dgm:t>
    </dgm:pt>
    <dgm:pt modelId="{3CF98B53-685A-4AB4-98F5-5F8AAA59CCD2}">
      <dgm:prSet phldrT="[Text]" custT="1">
        <dgm:style>
          <a:lnRef idx="2">
            <a:schemeClr val="accent6"/>
          </a:lnRef>
          <a:fillRef idx="1">
            <a:schemeClr val="lt1"/>
          </a:fillRef>
          <a:effectRef idx="0">
            <a:schemeClr val="accent6"/>
          </a:effectRef>
          <a:fontRef idx="minor">
            <a:schemeClr val="dk1"/>
          </a:fontRef>
        </dgm:style>
      </dgm:prSet>
      <dgm:spPr>
        <a:xfrm>
          <a:off x="1296343" y="1823991"/>
          <a:ext cx="2027876" cy="524297"/>
        </a:xfrm>
        <a:prstGeom prst="rect">
          <a:avLst/>
        </a:prstGeom>
        <a:solidFill>
          <a:sysClr val="window" lastClr="FFFFFF"/>
        </a:solidFill>
        <a:ln w="12700" cap="flat" cmpd="sng" algn="ctr">
          <a:solidFill>
            <a:srgbClr val="70AD47"/>
          </a:solidFill>
          <a:prstDash val="solid"/>
          <a:miter lim="800000"/>
        </a:ln>
        <a:effectLst/>
      </dgm:spPr>
      <dgm:t>
        <a:bodyPr/>
        <a:lstStyle/>
        <a:p>
          <a:pPr algn="l">
            <a:buNone/>
          </a:pPr>
          <a:r>
            <a:rPr lang="en-GB" sz="1200" b="1">
              <a:solidFill>
                <a:sysClr val="windowText" lastClr="000000"/>
              </a:solidFill>
              <a:latin typeface="Arial" panose="020B0604020202020204" pitchFamily="34" charset="0"/>
              <a:ea typeface="+mn-ea"/>
              <a:cs typeface="Arial" panose="020B0604020202020204" pitchFamily="34" charset="0"/>
            </a:rPr>
            <a:t> </a:t>
          </a:r>
        </a:p>
        <a:p>
          <a:pPr algn="l">
            <a:buNone/>
          </a:pPr>
          <a:r>
            <a:rPr lang="en-GB" sz="1200" b="0">
              <a:solidFill>
                <a:sysClr val="windowText" lastClr="000000"/>
              </a:solidFill>
              <a:latin typeface="Arial" panose="020B0604020202020204" pitchFamily="34" charset="0"/>
              <a:ea typeface="+mn-ea"/>
              <a:cs typeface="Arial" panose="020B0604020202020204" pitchFamily="34" charset="0"/>
            </a:rPr>
            <a:t>- Usage survey</a:t>
          </a:r>
        </a:p>
        <a:p>
          <a:pPr algn="l">
            <a:buNone/>
          </a:pPr>
          <a:r>
            <a:rPr lang="en-GB" sz="1200" b="0">
              <a:solidFill>
                <a:sysClr val="windowText" lastClr="000000"/>
              </a:solidFill>
              <a:latin typeface="Arial" panose="020B0604020202020204" pitchFamily="34" charset="0"/>
              <a:ea typeface="+mn-ea"/>
              <a:cs typeface="Arial" panose="020B0604020202020204" pitchFamily="34" charset="0"/>
            </a:rPr>
            <a:t>- Carbon monitoring survey (CMS)</a:t>
          </a:r>
        </a:p>
        <a:p>
          <a:pPr algn="l">
            <a:buNone/>
          </a:pPr>
          <a:r>
            <a:rPr lang="en-GB" sz="1200" b="0">
              <a:solidFill>
                <a:sysClr val="windowText" lastClr="000000"/>
              </a:solidFill>
              <a:latin typeface="Arial" panose="020B0604020202020204" pitchFamily="34" charset="0"/>
              <a:ea typeface="+mn-ea"/>
              <a:cs typeface="Arial" panose="020B0604020202020204" pitchFamily="34" charset="0"/>
            </a:rPr>
            <a:t>- Project Fuel Test (PFT)</a:t>
          </a:r>
        </a:p>
        <a:p>
          <a:pPr algn="l">
            <a:buNone/>
          </a:pPr>
          <a:endParaRPr lang="en-GB" sz="1200" b="0">
            <a:solidFill>
              <a:sysClr val="windowText" lastClr="000000"/>
            </a:solidFill>
            <a:latin typeface="Arial" panose="020B0604020202020204" pitchFamily="34" charset="0"/>
            <a:ea typeface="+mn-ea"/>
            <a:cs typeface="Arial" panose="020B0604020202020204" pitchFamily="34" charset="0"/>
          </a:endParaRPr>
        </a:p>
        <a:p>
          <a:pPr algn="l">
            <a:buNone/>
          </a:pPr>
          <a:endParaRPr lang="en-GB" sz="1200" b="0">
            <a:solidFill>
              <a:sysClr val="windowText" lastClr="000000"/>
            </a:solidFill>
            <a:latin typeface="Arial" panose="020B0604020202020204" pitchFamily="34" charset="0"/>
            <a:ea typeface="+mn-ea"/>
            <a:cs typeface="Arial" panose="020B0604020202020204" pitchFamily="34" charset="0"/>
          </a:endParaRPr>
        </a:p>
      </dgm:t>
    </dgm:pt>
    <dgm:pt modelId="{553C1CA4-D4F4-4ED4-BA5F-8ED50763B88C}" type="parTrans" cxnId="{B78DED74-80CE-41E7-A071-3E8E618FAD7C}">
      <dgm:prSet/>
      <dgm:spPr>
        <a:xfrm>
          <a:off x="797911" y="1408023"/>
          <a:ext cx="498431" cy="678116"/>
        </a:xfrm>
        <a:custGeom>
          <a:avLst/>
          <a:gdLst/>
          <a:ahLst/>
          <a:cxnLst/>
          <a:rect l="0" t="0" r="0" b="0"/>
          <a:pathLst>
            <a:path>
              <a:moveTo>
                <a:pt x="0" y="0"/>
              </a:moveTo>
              <a:lnTo>
                <a:pt x="0" y="620840"/>
              </a:lnTo>
              <a:lnTo>
                <a:pt x="521639" y="620840"/>
              </a:lnTo>
            </a:path>
          </a:pathLst>
        </a:custGeom>
        <a:noFill/>
        <a:ln w="12700" cap="flat" cmpd="sng" algn="ctr">
          <a:solidFill>
            <a:srgbClr val="5B9BD5">
              <a:shade val="80000"/>
              <a:hueOff val="0"/>
              <a:satOff val="0"/>
              <a:lumOff val="0"/>
              <a:alphaOff val="0"/>
            </a:srgbClr>
          </a:solidFill>
          <a:prstDash val="solid"/>
          <a:miter lim="800000"/>
        </a:ln>
        <a:effectLst/>
      </dgm:spPr>
      <dgm:t>
        <a:bodyPr/>
        <a:lstStyle/>
        <a:p>
          <a:endParaRPr lang="en-GB" sz="1200">
            <a:latin typeface="Arial" panose="020B0604020202020204" pitchFamily="34" charset="0"/>
            <a:cs typeface="Arial" panose="020B0604020202020204" pitchFamily="34" charset="0"/>
          </a:endParaRPr>
        </a:p>
      </dgm:t>
    </dgm:pt>
    <dgm:pt modelId="{9918A6BB-0778-4492-A6CC-47EBE1DC0A5C}" type="sibTrans" cxnId="{B78DED74-80CE-41E7-A071-3E8E618FAD7C}">
      <dgm:prSet/>
      <dgm:spPr/>
      <dgm:t>
        <a:bodyPr/>
        <a:lstStyle/>
        <a:p>
          <a:endParaRPr lang="en-GB" sz="1200">
            <a:latin typeface="Arial" panose="020B0604020202020204" pitchFamily="34" charset="0"/>
            <a:cs typeface="Arial" panose="020B0604020202020204" pitchFamily="34" charset="0"/>
          </a:endParaRPr>
        </a:p>
      </dgm:t>
    </dgm:pt>
    <dgm:pt modelId="{BFB907FF-B2FA-4BA9-9F13-7F86795EF0EB}">
      <dgm:prSet phldrT="[Text]" custT="1"/>
      <dgm:spPr>
        <a:xfrm>
          <a:off x="3522322" y="778763"/>
          <a:ext cx="1959780" cy="1113496"/>
        </a:xfrm>
        <a:prstGeom prst="rect">
          <a:avLst/>
        </a:prstGeom>
        <a:blipFill rotWithShape="0">
          <a:blip xmlns:r="http://schemas.openxmlformats.org/officeDocument/2006/relationships" r:embed="rId1"/>
          <a:srcRect/>
          <a:stretch>
            <a:fillRect t="-1000" b="-1000"/>
          </a:stretch>
        </a:blipFill>
        <a:ln w="12700" cap="flat" cmpd="sng" algn="ctr">
          <a:solidFill>
            <a:sysClr val="windowText" lastClr="000000"/>
          </a:solidFill>
          <a:prstDash val="solid"/>
          <a:miter lim="800000"/>
        </a:ln>
        <a:effectLst/>
      </dgm:spPr>
      <dgm:t>
        <a:bodyPr/>
        <a:lstStyle/>
        <a:p>
          <a:pPr>
            <a:buNone/>
          </a:pPr>
          <a:endParaRPr lang="en-GB" sz="1200">
            <a:noFill/>
            <a:latin typeface="Arial" panose="020B0604020202020204" pitchFamily="34" charset="0"/>
            <a:ea typeface="+mn-ea"/>
            <a:cs typeface="Arial" panose="020B0604020202020204" pitchFamily="34" charset="0"/>
          </a:endParaRPr>
        </a:p>
      </dgm:t>
    </dgm:pt>
    <dgm:pt modelId="{69EFAB87-E1B0-44A5-B621-2AD3F4952ACB}" type="sibTrans" cxnId="{72BB5848-3517-468C-A001-B728776BE71A}">
      <dgm:prSet/>
      <dgm:spPr/>
      <dgm:t>
        <a:bodyPr/>
        <a:lstStyle/>
        <a:p>
          <a:endParaRPr lang="en-GB" sz="1200">
            <a:latin typeface="Arial" panose="020B0604020202020204" pitchFamily="34" charset="0"/>
            <a:cs typeface="Arial" panose="020B0604020202020204" pitchFamily="34" charset="0"/>
          </a:endParaRPr>
        </a:p>
      </dgm:t>
    </dgm:pt>
    <dgm:pt modelId="{31D8E9E2-64DF-4935-AF76-6982FD9895B8}" type="parTrans" cxnId="{72BB5848-3517-468C-A001-B728776BE71A}">
      <dgm:prSet/>
      <dgm:spPr>
        <a:xfrm>
          <a:off x="2692779" y="522946"/>
          <a:ext cx="1809433" cy="255816"/>
        </a:xfrm>
        <a:custGeom>
          <a:avLst/>
          <a:gdLst/>
          <a:ahLst/>
          <a:cxnLst/>
          <a:rect l="0" t="0" r="0" b="0"/>
          <a:pathLst>
            <a:path>
              <a:moveTo>
                <a:pt x="0" y="0"/>
              </a:moveTo>
              <a:lnTo>
                <a:pt x="0" y="114020"/>
              </a:lnTo>
              <a:lnTo>
                <a:pt x="998205" y="114020"/>
              </a:lnTo>
              <a:lnTo>
                <a:pt x="998205" y="241613"/>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GB" sz="1200">
            <a:latin typeface="Arial" panose="020B0604020202020204" pitchFamily="34" charset="0"/>
            <a:cs typeface="Arial" panose="020B0604020202020204" pitchFamily="34" charset="0"/>
          </a:endParaRPr>
        </a:p>
      </dgm:t>
    </dgm:pt>
    <dgm:pt modelId="{D6074850-C35E-4EB6-8EBA-05994A49D5E3}" type="pres">
      <dgm:prSet presAssocID="{39D33CEB-AF97-4889-B1A6-D64EB6D27F29}" presName="hierChild1" presStyleCnt="0">
        <dgm:presLayoutVars>
          <dgm:orgChart val="1"/>
          <dgm:chPref val="1"/>
          <dgm:dir/>
          <dgm:animOne val="branch"/>
          <dgm:animLvl val="lvl"/>
          <dgm:resizeHandles/>
        </dgm:presLayoutVars>
      </dgm:prSet>
      <dgm:spPr/>
    </dgm:pt>
    <dgm:pt modelId="{A528DF54-3AD5-45A5-90BC-7EF7F5606B56}" type="pres">
      <dgm:prSet presAssocID="{6A85AD04-1A22-4B38-81BB-1DB9D978591B}" presName="hierRoot1" presStyleCnt="0">
        <dgm:presLayoutVars>
          <dgm:hierBranch val="init"/>
        </dgm:presLayoutVars>
      </dgm:prSet>
      <dgm:spPr/>
    </dgm:pt>
    <dgm:pt modelId="{6E499DB0-D993-4F3F-B4AC-52011BCADEF2}" type="pres">
      <dgm:prSet presAssocID="{6A85AD04-1A22-4B38-81BB-1DB9D978591B}" presName="rootComposite1" presStyleCnt="0"/>
      <dgm:spPr/>
    </dgm:pt>
    <dgm:pt modelId="{0005DA57-41CA-4439-8E29-46D3BAF318B1}" type="pres">
      <dgm:prSet presAssocID="{6A85AD04-1A22-4B38-81BB-1DB9D978591B}" presName="rootText1" presStyleLbl="node0" presStyleIdx="0" presStyleCnt="1" custScaleX="175656" custScaleY="51429">
        <dgm:presLayoutVars>
          <dgm:chPref val="3"/>
        </dgm:presLayoutVars>
      </dgm:prSet>
      <dgm:spPr>
        <a:prstGeom prst="rect">
          <a:avLst/>
        </a:prstGeom>
      </dgm:spPr>
    </dgm:pt>
    <dgm:pt modelId="{50D4D147-4F48-4B02-B7CA-9A9E021757D1}" type="pres">
      <dgm:prSet presAssocID="{6A85AD04-1A22-4B38-81BB-1DB9D978591B}" presName="rootConnector1" presStyleLbl="node1" presStyleIdx="0" presStyleCnt="0"/>
      <dgm:spPr/>
    </dgm:pt>
    <dgm:pt modelId="{20921389-9E9C-4962-B17B-B79EA43DE9D4}" type="pres">
      <dgm:prSet presAssocID="{6A85AD04-1A22-4B38-81BB-1DB9D978591B}" presName="hierChild2" presStyleCnt="0"/>
      <dgm:spPr/>
    </dgm:pt>
    <dgm:pt modelId="{C5E05F9E-47CF-49D4-A0EA-1F83C8A43026}" type="pres">
      <dgm:prSet presAssocID="{6BEB647F-ECA8-429A-B444-4A03C51CB0EB}" presName="Name37" presStyleLbl="parChTrans1D2" presStyleIdx="0" presStyleCnt="2"/>
      <dgm:spPr>
        <a:custGeom>
          <a:avLst/>
          <a:gdLst/>
          <a:ahLst/>
          <a:cxnLst/>
          <a:rect l="0" t="0" r="0" b="0"/>
          <a:pathLst>
            <a:path>
              <a:moveTo>
                <a:pt x="1072817" y="0"/>
              </a:moveTo>
              <a:lnTo>
                <a:pt x="1072817" y="114020"/>
              </a:lnTo>
              <a:lnTo>
                <a:pt x="0" y="114020"/>
              </a:lnTo>
              <a:lnTo>
                <a:pt x="0" y="241613"/>
              </a:lnTo>
            </a:path>
          </a:pathLst>
        </a:custGeom>
      </dgm:spPr>
    </dgm:pt>
    <dgm:pt modelId="{047C2AD0-2587-416F-8029-CDDDB0C24B4D}" type="pres">
      <dgm:prSet presAssocID="{3A78EB83-4E46-423D-A053-D59E6BFE066C}" presName="hierRoot2" presStyleCnt="0">
        <dgm:presLayoutVars>
          <dgm:hierBranch val="init"/>
        </dgm:presLayoutVars>
      </dgm:prSet>
      <dgm:spPr/>
    </dgm:pt>
    <dgm:pt modelId="{C0C7ED1C-1FC3-4334-9518-51B423C957BA}" type="pres">
      <dgm:prSet presAssocID="{3A78EB83-4E46-423D-A053-D59E6BFE066C}" presName="rootComposite" presStyleCnt="0"/>
      <dgm:spPr/>
    </dgm:pt>
    <dgm:pt modelId="{5B572943-8692-4D29-BAD0-39229E81B6D4}" type="pres">
      <dgm:prSet presAssocID="{3A78EB83-4E46-423D-A053-D59E6BFE066C}" presName="rootText" presStyleLbl="node2" presStyleIdx="0" presStyleCnt="2" custScaleY="60244" custLinFactNeighborX="17880" custLinFactNeighborY="-14953">
        <dgm:presLayoutVars>
          <dgm:chPref val="3"/>
        </dgm:presLayoutVars>
      </dgm:prSet>
      <dgm:spPr>
        <a:prstGeom prst="rect">
          <a:avLst/>
        </a:prstGeom>
      </dgm:spPr>
    </dgm:pt>
    <dgm:pt modelId="{927988BF-D7C3-4986-9C80-9CC6F82B5235}" type="pres">
      <dgm:prSet presAssocID="{3A78EB83-4E46-423D-A053-D59E6BFE066C}" presName="rootConnector" presStyleLbl="node2" presStyleIdx="0" presStyleCnt="2"/>
      <dgm:spPr/>
    </dgm:pt>
    <dgm:pt modelId="{A5832AFF-3BCC-478A-8D41-14A6AD6E2EFD}" type="pres">
      <dgm:prSet presAssocID="{3A78EB83-4E46-423D-A053-D59E6BFE066C}" presName="hierChild4" presStyleCnt="0"/>
      <dgm:spPr/>
    </dgm:pt>
    <dgm:pt modelId="{7DDC0880-0DE6-4858-B786-86838DB2A13E}" type="pres">
      <dgm:prSet presAssocID="{553C1CA4-D4F4-4ED4-BA5F-8ED50763B88C}" presName="Name37" presStyleLbl="parChTrans1D3" presStyleIdx="0" presStyleCnt="1"/>
      <dgm:spPr>
        <a:custGeom>
          <a:avLst/>
          <a:gdLst/>
          <a:ahLst/>
          <a:cxnLst/>
          <a:rect l="0" t="0" r="0" b="0"/>
          <a:pathLst>
            <a:path>
              <a:moveTo>
                <a:pt x="0" y="0"/>
              </a:moveTo>
              <a:lnTo>
                <a:pt x="0" y="620840"/>
              </a:lnTo>
              <a:lnTo>
                <a:pt x="521639" y="620840"/>
              </a:lnTo>
            </a:path>
          </a:pathLst>
        </a:custGeom>
      </dgm:spPr>
    </dgm:pt>
    <dgm:pt modelId="{5507684E-4748-44AF-977D-16C3B80CED90}" type="pres">
      <dgm:prSet presAssocID="{3CF98B53-685A-4AB4-98F5-5F8AAA59CCD2}" presName="hierRoot2" presStyleCnt="0">
        <dgm:presLayoutVars>
          <dgm:hierBranch val="init"/>
        </dgm:presLayoutVars>
      </dgm:prSet>
      <dgm:spPr/>
    </dgm:pt>
    <dgm:pt modelId="{21B50EAB-296E-4362-A8A1-92956D87FE3E}" type="pres">
      <dgm:prSet presAssocID="{3CF98B53-685A-4AB4-98F5-5F8AAA59CCD2}" presName="rootComposite" presStyleCnt="0"/>
      <dgm:spPr/>
    </dgm:pt>
    <dgm:pt modelId="{DC77D224-EF61-411E-A29E-A0DC625A15DD}" type="pres">
      <dgm:prSet presAssocID="{3CF98B53-685A-4AB4-98F5-5F8AAA59CCD2}" presName="rootText" presStyleLbl="node3" presStyleIdx="0" presStyleCnt="1" custScaleX="144139" custScaleY="108101" custLinFactNeighborX="13527" custLinFactNeighborY="-15928">
        <dgm:presLayoutVars>
          <dgm:chPref val="3"/>
        </dgm:presLayoutVars>
      </dgm:prSet>
      <dgm:spPr>
        <a:prstGeom prst="rect">
          <a:avLst/>
        </a:prstGeom>
      </dgm:spPr>
    </dgm:pt>
    <dgm:pt modelId="{3E9F3CC9-EC56-40B9-AF2A-99A785140A95}" type="pres">
      <dgm:prSet presAssocID="{3CF98B53-685A-4AB4-98F5-5F8AAA59CCD2}" presName="rootConnector" presStyleLbl="node3" presStyleIdx="0" presStyleCnt="1"/>
      <dgm:spPr/>
    </dgm:pt>
    <dgm:pt modelId="{72A961B3-E4E9-43BB-B4A6-60E851C7EA38}" type="pres">
      <dgm:prSet presAssocID="{3CF98B53-685A-4AB4-98F5-5F8AAA59CCD2}" presName="hierChild4" presStyleCnt="0"/>
      <dgm:spPr/>
    </dgm:pt>
    <dgm:pt modelId="{05BE4E08-CC9D-4154-9392-26FF31992F06}" type="pres">
      <dgm:prSet presAssocID="{3CF98B53-685A-4AB4-98F5-5F8AAA59CCD2}" presName="hierChild5" presStyleCnt="0"/>
      <dgm:spPr/>
    </dgm:pt>
    <dgm:pt modelId="{0C7FBF89-8FFB-49D8-A27A-FD859668E586}" type="pres">
      <dgm:prSet presAssocID="{3A78EB83-4E46-423D-A053-D59E6BFE066C}" presName="hierChild5" presStyleCnt="0"/>
      <dgm:spPr/>
    </dgm:pt>
    <dgm:pt modelId="{24D2732A-D683-44D6-BCAE-71E288B36213}" type="pres">
      <dgm:prSet presAssocID="{31D8E9E2-64DF-4935-AF76-6982FD9895B8}" presName="Name37" presStyleLbl="parChTrans1D2" presStyleIdx="1" presStyleCnt="2"/>
      <dgm:spPr>
        <a:custGeom>
          <a:avLst/>
          <a:gdLst/>
          <a:ahLst/>
          <a:cxnLst/>
          <a:rect l="0" t="0" r="0" b="0"/>
          <a:pathLst>
            <a:path>
              <a:moveTo>
                <a:pt x="0" y="0"/>
              </a:moveTo>
              <a:lnTo>
                <a:pt x="0" y="114020"/>
              </a:lnTo>
              <a:lnTo>
                <a:pt x="998205" y="114020"/>
              </a:lnTo>
              <a:lnTo>
                <a:pt x="998205" y="241613"/>
              </a:lnTo>
            </a:path>
          </a:pathLst>
        </a:custGeom>
      </dgm:spPr>
    </dgm:pt>
    <dgm:pt modelId="{555B2348-FD7D-414C-9EBA-516A92AA362F}" type="pres">
      <dgm:prSet presAssocID="{BFB907FF-B2FA-4BA9-9F13-7F86795EF0EB}" presName="hierRoot2" presStyleCnt="0">
        <dgm:presLayoutVars>
          <dgm:hierBranch val="init"/>
        </dgm:presLayoutVars>
      </dgm:prSet>
      <dgm:spPr/>
    </dgm:pt>
    <dgm:pt modelId="{28873102-21CB-40D2-8BC3-70BA9C893CE9}" type="pres">
      <dgm:prSet presAssocID="{BFB907FF-B2FA-4BA9-9F13-7F86795EF0EB}" presName="rootComposite" presStyleCnt="0"/>
      <dgm:spPr/>
    </dgm:pt>
    <dgm:pt modelId="{726D2940-AE15-47CB-B241-B02D8B9DA33B}" type="pres">
      <dgm:prSet presAssocID="{BFB907FF-B2FA-4BA9-9F13-7F86795EF0EB}" presName="rootText" presStyleLbl="node2" presStyleIdx="1" presStyleCnt="2" custScaleX="96642" custScaleY="179717" custLinFactNeighborX="9995" custLinFactNeighborY="-16770">
        <dgm:presLayoutVars>
          <dgm:chPref val="3"/>
        </dgm:presLayoutVars>
      </dgm:prSet>
      <dgm:spPr>
        <a:prstGeom prst="rect">
          <a:avLst/>
        </a:prstGeom>
      </dgm:spPr>
    </dgm:pt>
    <dgm:pt modelId="{B34FE6CA-41E8-49A2-A9E7-F03B8B545EE0}" type="pres">
      <dgm:prSet presAssocID="{BFB907FF-B2FA-4BA9-9F13-7F86795EF0EB}" presName="rootConnector" presStyleLbl="node2" presStyleIdx="1" presStyleCnt="2"/>
      <dgm:spPr/>
    </dgm:pt>
    <dgm:pt modelId="{072C20C3-498C-45E8-A3B8-D8435B06EC16}" type="pres">
      <dgm:prSet presAssocID="{BFB907FF-B2FA-4BA9-9F13-7F86795EF0EB}" presName="hierChild4" presStyleCnt="0"/>
      <dgm:spPr/>
    </dgm:pt>
    <dgm:pt modelId="{4B55BCF7-BC22-4538-B14E-E907D33370CE}" type="pres">
      <dgm:prSet presAssocID="{BFB907FF-B2FA-4BA9-9F13-7F86795EF0EB}" presName="hierChild5" presStyleCnt="0"/>
      <dgm:spPr/>
    </dgm:pt>
    <dgm:pt modelId="{F2997F09-02A0-473D-81A6-3015CE2972FD}" type="pres">
      <dgm:prSet presAssocID="{6A85AD04-1A22-4B38-81BB-1DB9D978591B}" presName="hierChild3" presStyleCnt="0"/>
      <dgm:spPr/>
    </dgm:pt>
  </dgm:ptLst>
  <dgm:cxnLst>
    <dgm:cxn modelId="{FF783A0B-7E9E-40FB-8D5C-2235CA9393CC}" type="presOf" srcId="{3CF98B53-685A-4AB4-98F5-5F8AAA59CCD2}" destId="{DC77D224-EF61-411E-A29E-A0DC625A15DD}" srcOrd="0" destOrd="0" presId="urn:microsoft.com/office/officeart/2005/8/layout/orgChart1"/>
    <dgm:cxn modelId="{E9552A10-2507-4ED4-B46E-BF1B7007C5DB}" type="presOf" srcId="{31D8E9E2-64DF-4935-AF76-6982FD9895B8}" destId="{24D2732A-D683-44D6-BCAE-71E288B36213}" srcOrd="0" destOrd="0" presId="urn:microsoft.com/office/officeart/2005/8/layout/orgChart1"/>
    <dgm:cxn modelId="{5EFAF826-FDE8-4D1C-8C08-D74CC3683F07}" srcId="{6A85AD04-1A22-4B38-81BB-1DB9D978591B}" destId="{3A78EB83-4E46-423D-A053-D59E6BFE066C}" srcOrd="0" destOrd="0" parTransId="{6BEB647F-ECA8-429A-B444-4A03C51CB0EB}" sibTransId="{B72D39A3-DFA0-4C24-BE7C-FCC97E6148E4}"/>
    <dgm:cxn modelId="{16C87F30-029C-499E-9E55-9E3B51112DFB}" type="presOf" srcId="{39D33CEB-AF97-4889-B1A6-D64EB6D27F29}" destId="{D6074850-C35E-4EB6-8EBA-05994A49D5E3}" srcOrd="0" destOrd="0" presId="urn:microsoft.com/office/officeart/2005/8/layout/orgChart1"/>
    <dgm:cxn modelId="{72BB5848-3517-468C-A001-B728776BE71A}" srcId="{6A85AD04-1A22-4B38-81BB-1DB9D978591B}" destId="{BFB907FF-B2FA-4BA9-9F13-7F86795EF0EB}" srcOrd="1" destOrd="0" parTransId="{31D8E9E2-64DF-4935-AF76-6982FD9895B8}" sibTransId="{69EFAB87-E1B0-44A5-B621-2AD3F4952ACB}"/>
    <dgm:cxn modelId="{5377054B-DF4D-494E-8F84-0ADB1C93B664}" type="presOf" srcId="{6A85AD04-1A22-4B38-81BB-1DB9D978591B}" destId="{50D4D147-4F48-4B02-B7CA-9A9E021757D1}" srcOrd="1" destOrd="0" presId="urn:microsoft.com/office/officeart/2005/8/layout/orgChart1"/>
    <dgm:cxn modelId="{3A343D63-75FC-4980-B3C6-9224A15C4F93}" type="presOf" srcId="{6A85AD04-1A22-4B38-81BB-1DB9D978591B}" destId="{0005DA57-41CA-4439-8E29-46D3BAF318B1}" srcOrd="0" destOrd="0" presId="urn:microsoft.com/office/officeart/2005/8/layout/orgChart1"/>
    <dgm:cxn modelId="{CA2A3270-CD02-448A-9D0A-3E509D66D289}" type="presOf" srcId="{553C1CA4-D4F4-4ED4-BA5F-8ED50763B88C}" destId="{7DDC0880-0DE6-4858-B786-86838DB2A13E}" srcOrd="0" destOrd="0" presId="urn:microsoft.com/office/officeart/2005/8/layout/orgChart1"/>
    <dgm:cxn modelId="{B78DED74-80CE-41E7-A071-3E8E618FAD7C}" srcId="{3A78EB83-4E46-423D-A053-D59E6BFE066C}" destId="{3CF98B53-685A-4AB4-98F5-5F8AAA59CCD2}" srcOrd="0" destOrd="0" parTransId="{553C1CA4-D4F4-4ED4-BA5F-8ED50763B88C}" sibTransId="{9918A6BB-0778-4492-A6CC-47EBE1DC0A5C}"/>
    <dgm:cxn modelId="{E56CC584-7E71-4F75-904C-7B889D58CE10}" type="presOf" srcId="{3A78EB83-4E46-423D-A053-D59E6BFE066C}" destId="{5B572943-8692-4D29-BAD0-39229E81B6D4}" srcOrd="0" destOrd="0" presId="urn:microsoft.com/office/officeart/2005/8/layout/orgChart1"/>
    <dgm:cxn modelId="{C4DA8D97-F54B-4780-9DFC-ABC623481AC5}" type="presOf" srcId="{6BEB647F-ECA8-429A-B444-4A03C51CB0EB}" destId="{C5E05F9E-47CF-49D4-A0EA-1F83C8A43026}" srcOrd="0" destOrd="0" presId="urn:microsoft.com/office/officeart/2005/8/layout/orgChart1"/>
    <dgm:cxn modelId="{885C4CB3-16B8-4F84-B21D-D3D5BFEC64B9}" type="presOf" srcId="{BFB907FF-B2FA-4BA9-9F13-7F86795EF0EB}" destId="{B34FE6CA-41E8-49A2-A9E7-F03B8B545EE0}" srcOrd="1" destOrd="0" presId="urn:microsoft.com/office/officeart/2005/8/layout/orgChart1"/>
    <dgm:cxn modelId="{F0D841C9-D35C-4177-8EE2-66140A7843B7}" srcId="{39D33CEB-AF97-4889-B1A6-D64EB6D27F29}" destId="{6A85AD04-1A22-4B38-81BB-1DB9D978591B}" srcOrd="0" destOrd="0" parTransId="{93054A71-8212-4D26-9C52-F887C8E81530}" sibTransId="{E91307B8-CA95-47E5-AF65-7E49AC227821}"/>
    <dgm:cxn modelId="{8E3C7AC9-892A-49EE-A201-1EE32F7F5A8C}" type="presOf" srcId="{3CF98B53-685A-4AB4-98F5-5F8AAA59CCD2}" destId="{3E9F3CC9-EC56-40B9-AF2A-99A785140A95}" srcOrd="1" destOrd="0" presId="urn:microsoft.com/office/officeart/2005/8/layout/orgChart1"/>
    <dgm:cxn modelId="{5A0B67D4-FDF1-4946-998D-77D8AA74EFCB}" type="presOf" srcId="{3A78EB83-4E46-423D-A053-D59E6BFE066C}" destId="{927988BF-D7C3-4986-9C80-9CC6F82B5235}" srcOrd="1" destOrd="0" presId="urn:microsoft.com/office/officeart/2005/8/layout/orgChart1"/>
    <dgm:cxn modelId="{7AE409F2-F2E7-4A34-8316-0CB712D43DAB}" type="presOf" srcId="{BFB907FF-B2FA-4BA9-9F13-7F86795EF0EB}" destId="{726D2940-AE15-47CB-B241-B02D8B9DA33B}" srcOrd="0" destOrd="0" presId="urn:microsoft.com/office/officeart/2005/8/layout/orgChart1"/>
    <dgm:cxn modelId="{6FE680E3-3D8D-45E9-9172-60404BBCA868}" type="presParOf" srcId="{D6074850-C35E-4EB6-8EBA-05994A49D5E3}" destId="{A528DF54-3AD5-45A5-90BC-7EF7F5606B56}" srcOrd="0" destOrd="0" presId="urn:microsoft.com/office/officeart/2005/8/layout/orgChart1"/>
    <dgm:cxn modelId="{02C153C6-B30B-4FF7-B754-198274FFE252}" type="presParOf" srcId="{A528DF54-3AD5-45A5-90BC-7EF7F5606B56}" destId="{6E499DB0-D993-4F3F-B4AC-52011BCADEF2}" srcOrd="0" destOrd="0" presId="urn:microsoft.com/office/officeart/2005/8/layout/orgChart1"/>
    <dgm:cxn modelId="{588D1D49-0CEA-4283-8FCC-C7F60792A11A}" type="presParOf" srcId="{6E499DB0-D993-4F3F-B4AC-52011BCADEF2}" destId="{0005DA57-41CA-4439-8E29-46D3BAF318B1}" srcOrd="0" destOrd="0" presId="urn:microsoft.com/office/officeart/2005/8/layout/orgChart1"/>
    <dgm:cxn modelId="{0036CEB7-7839-4F45-8D89-D1EFE97C3785}" type="presParOf" srcId="{6E499DB0-D993-4F3F-B4AC-52011BCADEF2}" destId="{50D4D147-4F48-4B02-B7CA-9A9E021757D1}" srcOrd="1" destOrd="0" presId="urn:microsoft.com/office/officeart/2005/8/layout/orgChart1"/>
    <dgm:cxn modelId="{5F8FDCAA-A746-430D-8633-D8B72FBEBB20}" type="presParOf" srcId="{A528DF54-3AD5-45A5-90BC-7EF7F5606B56}" destId="{20921389-9E9C-4962-B17B-B79EA43DE9D4}" srcOrd="1" destOrd="0" presId="urn:microsoft.com/office/officeart/2005/8/layout/orgChart1"/>
    <dgm:cxn modelId="{615176A5-8FCC-4D8B-AA04-76D2086B8606}" type="presParOf" srcId="{20921389-9E9C-4962-B17B-B79EA43DE9D4}" destId="{C5E05F9E-47CF-49D4-A0EA-1F83C8A43026}" srcOrd="0" destOrd="0" presId="urn:microsoft.com/office/officeart/2005/8/layout/orgChart1"/>
    <dgm:cxn modelId="{1B513C84-D2B2-4128-8564-5D275A2E7C8E}" type="presParOf" srcId="{20921389-9E9C-4962-B17B-B79EA43DE9D4}" destId="{047C2AD0-2587-416F-8029-CDDDB0C24B4D}" srcOrd="1" destOrd="0" presId="urn:microsoft.com/office/officeart/2005/8/layout/orgChart1"/>
    <dgm:cxn modelId="{8AB43938-5043-4CD7-BC5F-74C9DDFCD9E1}" type="presParOf" srcId="{047C2AD0-2587-416F-8029-CDDDB0C24B4D}" destId="{C0C7ED1C-1FC3-4334-9518-51B423C957BA}" srcOrd="0" destOrd="0" presId="urn:microsoft.com/office/officeart/2005/8/layout/orgChart1"/>
    <dgm:cxn modelId="{6DEDFC2D-B3EB-499F-B326-90664DC8BB1D}" type="presParOf" srcId="{C0C7ED1C-1FC3-4334-9518-51B423C957BA}" destId="{5B572943-8692-4D29-BAD0-39229E81B6D4}" srcOrd="0" destOrd="0" presId="urn:microsoft.com/office/officeart/2005/8/layout/orgChart1"/>
    <dgm:cxn modelId="{46DF6B2E-EEB7-4F33-BCC2-DD8BD803ACCE}" type="presParOf" srcId="{C0C7ED1C-1FC3-4334-9518-51B423C957BA}" destId="{927988BF-D7C3-4986-9C80-9CC6F82B5235}" srcOrd="1" destOrd="0" presId="urn:microsoft.com/office/officeart/2005/8/layout/orgChart1"/>
    <dgm:cxn modelId="{FA281D68-7FE4-4250-8342-4167336CA303}" type="presParOf" srcId="{047C2AD0-2587-416F-8029-CDDDB0C24B4D}" destId="{A5832AFF-3BCC-478A-8D41-14A6AD6E2EFD}" srcOrd="1" destOrd="0" presId="urn:microsoft.com/office/officeart/2005/8/layout/orgChart1"/>
    <dgm:cxn modelId="{D2595400-5328-4975-BBBE-7D5283E408C8}" type="presParOf" srcId="{A5832AFF-3BCC-478A-8D41-14A6AD6E2EFD}" destId="{7DDC0880-0DE6-4858-B786-86838DB2A13E}" srcOrd="0" destOrd="0" presId="urn:microsoft.com/office/officeart/2005/8/layout/orgChart1"/>
    <dgm:cxn modelId="{B9CE4A08-427D-4E41-B2E3-2F312AEA9DE7}" type="presParOf" srcId="{A5832AFF-3BCC-478A-8D41-14A6AD6E2EFD}" destId="{5507684E-4748-44AF-977D-16C3B80CED90}" srcOrd="1" destOrd="0" presId="urn:microsoft.com/office/officeart/2005/8/layout/orgChart1"/>
    <dgm:cxn modelId="{2D7EA874-6BAD-4F47-BBA8-51083213EE6C}" type="presParOf" srcId="{5507684E-4748-44AF-977D-16C3B80CED90}" destId="{21B50EAB-296E-4362-A8A1-92956D87FE3E}" srcOrd="0" destOrd="0" presId="urn:microsoft.com/office/officeart/2005/8/layout/orgChart1"/>
    <dgm:cxn modelId="{3659C8F0-F7C6-4D9F-9B2B-E1261DC47B4B}" type="presParOf" srcId="{21B50EAB-296E-4362-A8A1-92956D87FE3E}" destId="{DC77D224-EF61-411E-A29E-A0DC625A15DD}" srcOrd="0" destOrd="0" presId="urn:microsoft.com/office/officeart/2005/8/layout/orgChart1"/>
    <dgm:cxn modelId="{6ED894A3-2473-40E1-95D0-33544D9C51CE}" type="presParOf" srcId="{21B50EAB-296E-4362-A8A1-92956D87FE3E}" destId="{3E9F3CC9-EC56-40B9-AF2A-99A785140A95}" srcOrd="1" destOrd="0" presId="urn:microsoft.com/office/officeart/2005/8/layout/orgChart1"/>
    <dgm:cxn modelId="{CE7E692C-34C0-4E99-BA9D-466F2F2BF498}" type="presParOf" srcId="{5507684E-4748-44AF-977D-16C3B80CED90}" destId="{72A961B3-E4E9-43BB-B4A6-60E851C7EA38}" srcOrd="1" destOrd="0" presId="urn:microsoft.com/office/officeart/2005/8/layout/orgChart1"/>
    <dgm:cxn modelId="{6EE225F3-C6FB-4C90-80E1-A728F0328D83}" type="presParOf" srcId="{5507684E-4748-44AF-977D-16C3B80CED90}" destId="{05BE4E08-CC9D-4154-9392-26FF31992F06}" srcOrd="2" destOrd="0" presId="urn:microsoft.com/office/officeart/2005/8/layout/orgChart1"/>
    <dgm:cxn modelId="{7D5AFB8D-C3A9-4049-9FCE-BE5B8326C515}" type="presParOf" srcId="{047C2AD0-2587-416F-8029-CDDDB0C24B4D}" destId="{0C7FBF89-8FFB-49D8-A27A-FD859668E586}" srcOrd="2" destOrd="0" presId="urn:microsoft.com/office/officeart/2005/8/layout/orgChart1"/>
    <dgm:cxn modelId="{FC0A086B-C78B-4E18-B913-41432C866B44}" type="presParOf" srcId="{20921389-9E9C-4962-B17B-B79EA43DE9D4}" destId="{24D2732A-D683-44D6-BCAE-71E288B36213}" srcOrd="2" destOrd="0" presId="urn:microsoft.com/office/officeart/2005/8/layout/orgChart1"/>
    <dgm:cxn modelId="{3995C86E-CB65-4274-A62D-0DD778714C38}" type="presParOf" srcId="{20921389-9E9C-4962-B17B-B79EA43DE9D4}" destId="{555B2348-FD7D-414C-9EBA-516A92AA362F}" srcOrd="3" destOrd="0" presId="urn:microsoft.com/office/officeart/2005/8/layout/orgChart1"/>
    <dgm:cxn modelId="{F186FF46-5E70-4A88-B320-D4C0BA0E88BE}" type="presParOf" srcId="{555B2348-FD7D-414C-9EBA-516A92AA362F}" destId="{28873102-21CB-40D2-8BC3-70BA9C893CE9}" srcOrd="0" destOrd="0" presId="urn:microsoft.com/office/officeart/2005/8/layout/orgChart1"/>
    <dgm:cxn modelId="{36DCD98D-7D3A-43F6-B0F5-882C16BF3F94}" type="presParOf" srcId="{28873102-21CB-40D2-8BC3-70BA9C893CE9}" destId="{726D2940-AE15-47CB-B241-B02D8B9DA33B}" srcOrd="0" destOrd="0" presId="urn:microsoft.com/office/officeart/2005/8/layout/orgChart1"/>
    <dgm:cxn modelId="{3CAF0DB3-D186-452B-B0DD-4E0E8B8AC4F8}" type="presParOf" srcId="{28873102-21CB-40D2-8BC3-70BA9C893CE9}" destId="{B34FE6CA-41E8-49A2-A9E7-F03B8B545EE0}" srcOrd="1" destOrd="0" presId="urn:microsoft.com/office/officeart/2005/8/layout/orgChart1"/>
    <dgm:cxn modelId="{16C8B6D6-A564-407F-803E-E8622A91AA82}" type="presParOf" srcId="{555B2348-FD7D-414C-9EBA-516A92AA362F}" destId="{072C20C3-498C-45E8-A3B8-D8435B06EC16}" srcOrd="1" destOrd="0" presId="urn:microsoft.com/office/officeart/2005/8/layout/orgChart1"/>
    <dgm:cxn modelId="{8052CF98-A1AD-4BCD-A687-A5816BA12E92}" type="presParOf" srcId="{555B2348-FD7D-414C-9EBA-516A92AA362F}" destId="{4B55BCF7-BC22-4538-B14E-E907D33370CE}" srcOrd="2" destOrd="0" presId="urn:microsoft.com/office/officeart/2005/8/layout/orgChart1"/>
    <dgm:cxn modelId="{040F36BD-A519-4E52-940E-C85AF93712C0}" type="presParOf" srcId="{A528DF54-3AD5-45A5-90BC-7EF7F5606B56}" destId="{F2997F09-02A0-473D-81A6-3015CE2972FD}" srcOrd="2" destOrd="0" presId="urn:microsoft.com/office/officeart/2005/8/layout/orgChart1"/>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BFBBF2B0-60C1-3742-9858-233F576D555B}" type="doc">
      <dgm:prSet loTypeId="urn:microsoft.com/office/officeart/2008/layout/PictureAccentBlocks" loCatId="" qsTypeId="urn:microsoft.com/office/officeart/2005/8/quickstyle/simple3" qsCatId="simple" csTypeId="urn:microsoft.com/office/officeart/2005/8/colors/colorful1" csCatId="colorful" phldr="1"/>
      <dgm:spPr/>
      <dgm:t>
        <a:bodyPr/>
        <a:lstStyle/>
        <a:p>
          <a:endParaRPr lang="en-GB"/>
        </a:p>
      </dgm:t>
    </dgm:pt>
    <dgm:pt modelId="{3A611AAA-098D-704F-BB06-7C3A5CCE11B3}">
      <dgm:prSet/>
      <dgm:spPr/>
      <dgm:t>
        <a:bodyPr/>
        <a:lstStyle/>
        <a:p>
          <a:endParaRPr lang="en-GB"/>
        </a:p>
      </dgm:t>
    </dgm:pt>
    <dgm:pt modelId="{335BD7DD-AC9E-6F44-AFEA-9D76741F05DC}" type="sibTrans" cxnId="{FFA7CE20-E079-4E4F-BB29-F83DB10BB0C9}">
      <dgm:prSet/>
      <dgm:spPr/>
      <dgm:t>
        <a:bodyPr/>
        <a:lstStyle/>
        <a:p>
          <a:endParaRPr lang="en-GB"/>
        </a:p>
      </dgm:t>
    </dgm:pt>
    <dgm:pt modelId="{9EF82370-B373-CB43-B80D-A3A00785EB39}" type="parTrans" cxnId="{FFA7CE20-E079-4E4F-BB29-F83DB10BB0C9}">
      <dgm:prSet/>
      <dgm:spPr/>
      <dgm:t>
        <a:bodyPr/>
        <a:lstStyle/>
        <a:p>
          <a:endParaRPr lang="en-GB"/>
        </a:p>
      </dgm:t>
    </dgm:pt>
    <dgm:pt modelId="{32DFC0E0-F41F-984C-B9CC-5EE3C099885D}" type="pres">
      <dgm:prSet presAssocID="{BFBBF2B0-60C1-3742-9858-233F576D555B}" presName="Name0" presStyleCnt="0">
        <dgm:presLayoutVars>
          <dgm:dir/>
        </dgm:presLayoutVars>
      </dgm:prSet>
      <dgm:spPr/>
    </dgm:pt>
    <dgm:pt modelId="{6EB9AB5F-C7CD-5646-8C4E-2FC5B3FCD748}" type="pres">
      <dgm:prSet presAssocID="{3A611AAA-098D-704F-BB06-7C3A5CCE11B3}" presName="composite" presStyleCnt="0"/>
      <dgm:spPr/>
    </dgm:pt>
    <dgm:pt modelId="{94C23139-828D-AE47-BD45-DFC9DC71CAC6}" type="pres">
      <dgm:prSet presAssocID="{3A611AAA-098D-704F-BB06-7C3A5CCE11B3}" presName="Image" presStyleLbl="alignNode1" presStyleIdx="0" presStyleCnt="1" custScaleX="234556" custScaleY="80110" custLinFactNeighborX="18" custLinFactNeighborY="-9945"/>
      <dgm:spPr>
        <a:prstGeom prst="rect">
          <a:avLst/>
        </a:prstGeom>
        <a:solidFill>
          <a:schemeClr val="bg1"/>
        </a:solidFill>
        <a:ln>
          <a:noFill/>
        </a:ln>
        <a:effectLst/>
      </dgm:spPr>
    </dgm:pt>
    <dgm:pt modelId="{AA104B76-9071-F146-9089-6E8724F6320C}" type="pres">
      <dgm:prSet presAssocID="{3A611AAA-098D-704F-BB06-7C3A5CCE11B3}" presName="Parent" presStyleLbl="revTx" presStyleIdx="0" presStyleCnt="1">
        <dgm:presLayoutVars>
          <dgm:bulletEnabled val="1"/>
        </dgm:presLayoutVars>
      </dgm:prSet>
      <dgm:spPr/>
    </dgm:pt>
  </dgm:ptLst>
  <dgm:cxnLst>
    <dgm:cxn modelId="{FFA7CE20-E079-4E4F-BB29-F83DB10BB0C9}" srcId="{BFBBF2B0-60C1-3742-9858-233F576D555B}" destId="{3A611AAA-098D-704F-BB06-7C3A5CCE11B3}" srcOrd="0" destOrd="0" parTransId="{9EF82370-B373-CB43-B80D-A3A00785EB39}" sibTransId="{335BD7DD-AC9E-6F44-AFEA-9D76741F05DC}"/>
    <dgm:cxn modelId="{AF69FC37-5E69-A442-A32A-D5F1B93F3961}" type="presOf" srcId="{3A611AAA-098D-704F-BB06-7C3A5CCE11B3}" destId="{AA104B76-9071-F146-9089-6E8724F6320C}" srcOrd="0" destOrd="0" presId="urn:microsoft.com/office/officeart/2008/layout/PictureAccentBlocks"/>
    <dgm:cxn modelId="{BDBE5C44-9B97-E94A-A006-7A8E37A16D8E}" type="presOf" srcId="{BFBBF2B0-60C1-3742-9858-233F576D555B}" destId="{32DFC0E0-F41F-984C-B9CC-5EE3C099885D}" srcOrd="0" destOrd="0" presId="urn:microsoft.com/office/officeart/2008/layout/PictureAccentBlocks"/>
    <dgm:cxn modelId="{B494AF59-4C5E-CC44-9D4F-3597C7B7F629}" type="presParOf" srcId="{32DFC0E0-F41F-984C-B9CC-5EE3C099885D}" destId="{6EB9AB5F-C7CD-5646-8C4E-2FC5B3FCD748}" srcOrd="0" destOrd="0" presId="urn:microsoft.com/office/officeart/2008/layout/PictureAccentBlocks"/>
    <dgm:cxn modelId="{8E6A879A-611B-FA4C-8030-6CD3DBD0A9AE}" type="presParOf" srcId="{6EB9AB5F-C7CD-5646-8C4E-2FC5B3FCD748}" destId="{94C23139-828D-AE47-BD45-DFC9DC71CAC6}" srcOrd="0" destOrd="0" presId="urn:microsoft.com/office/officeart/2008/layout/PictureAccentBlocks"/>
    <dgm:cxn modelId="{8DAFDB92-679D-1F4E-A5D9-0C7174252AB0}" type="presParOf" srcId="{6EB9AB5F-C7CD-5646-8C4E-2FC5B3FCD748}" destId="{AA104B76-9071-F146-9089-6E8724F6320C}" srcOrd="1" destOrd="0" presId="urn:microsoft.com/office/officeart/2008/layout/PictureAccentBlock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a:effectLst/>
  </dgm:bg>
  <dgm:whole/>
  <dgm:extLst>
    <a:ext uri="http://schemas.microsoft.com/office/drawing/2008/diagram">
      <dsp:dataModelExt xmlns:dsp="http://schemas.microsoft.com/office/drawing/2008/diagram" relId="rId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2732A-D683-44D6-BCAE-71E288B36213}">
      <dsp:nvSpPr>
        <dsp:cNvPr id="0" name=""/>
        <dsp:cNvSpPr/>
      </dsp:nvSpPr>
      <dsp:spPr>
        <a:xfrm>
          <a:off x="2971800" y="559752"/>
          <a:ext cx="1970874" cy="261308"/>
        </a:xfrm>
        <a:custGeom>
          <a:avLst/>
          <a:gdLst/>
          <a:ahLst/>
          <a:cxnLst/>
          <a:rect l="0" t="0" r="0" b="0"/>
          <a:pathLst>
            <a:path>
              <a:moveTo>
                <a:pt x="0" y="0"/>
              </a:moveTo>
              <a:lnTo>
                <a:pt x="0" y="114020"/>
              </a:lnTo>
              <a:lnTo>
                <a:pt x="998205" y="114020"/>
              </a:lnTo>
              <a:lnTo>
                <a:pt x="998205" y="241613"/>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DDC0880-0DE6-4858-B786-86838DB2A13E}">
      <dsp:nvSpPr>
        <dsp:cNvPr id="0" name=""/>
        <dsp:cNvSpPr/>
      </dsp:nvSpPr>
      <dsp:spPr>
        <a:xfrm>
          <a:off x="579105" y="1463828"/>
          <a:ext cx="220542" cy="984700"/>
        </a:xfrm>
        <a:custGeom>
          <a:avLst/>
          <a:gdLst/>
          <a:ahLst/>
          <a:cxnLst/>
          <a:rect l="0" t="0" r="0" b="0"/>
          <a:pathLst>
            <a:path>
              <a:moveTo>
                <a:pt x="0" y="0"/>
              </a:moveTo>
              <a:lnTo>
                <a:pt x="0" y="620840"/>
              </a:lnTo>
              <a:lnTo>
                <a:pt x="521639" y="620840"/>
              </a:lnTo>
            </a:path>
          </a:pathLst>
        </a:custGeom>
        <a:noFill/>
        <a:ln w="12700" cap="flat" cmpd="sng" algn="ctr">
          <a:solidFill>
            <a:srgbClr val="5B9BD5">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5E05F9E-47CF-49D4-A0EA-1F83C8A43026}">
      <dsp:nvSpPr>
        <dsp:cNvPr id="0" name=""/>
        <dsp:cNvSpPr/>
      </dsp:nvSpPr>
      <dsp:spPr>
        <a:xfrm>
          <a:off x="1407669" y="559752"/>
          <a:ext cx="1564130" cy="280126"/>
        </a:xfrm>
        <a:custGeom>
          <a:avLst/>
          <a:gdLst/>
          <a:ahLst/>
          <a:cxnLst/>
          <a:rect l="0" t="0" r="0" b="0"/>
          <a:pathLst>
            <a:path>
              <a:moveTo>
                <a:pt x="1072817" y="0"/>
              </a:moveTo>
              <a:lnTo>
                <a:pt x="1072817" y="114020"/>
              </a:lnTo>
              <a:lnTo>
                <a:pt x="0" y="114020"/>
              </a:lnTo>
              <a:lnTo>
                <a:pt x="0" y="241613"/>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0005DA57-41CA-4439-8E29-46D3BAF318B1}">
      <dsp:nvSpPr>
        <dsp:cNvPr id="0" name=""/>
        <dsp:cNvSpPr/>
      </dsp:nvSpPr>
      <dsp:spPr>
        <a:xfrm>
          <a:off x="1152523" y="27099"/>
          <a:ext cx="3638553" cy="532652"/>
        </a:xfrm>
        <a:prstGeom prst="rect">
          <a:avLst/>
        </a:prstGeom>
        <a:solidFill>
          <a:sysClr val="window" lastClr="FFFFFF"/>
        </a:solidFill>
        <a:ln w="12700" cap="flat" cmpd="sng" algn="ctr">
          <a:solidFill>
            <a:srgbClr val="ED7D31"/>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solidFill>
                <a:sysClr val="windowText" lastClr="000000"/>
              </a:solidFill>
              <a:latin typeface="Arial" panose="020B0604020202020204" pitchFamily="34" charset="0"/>
              <a:ea typeface="+mn-ea"/>
              <a:cs typeface="Arial" panose="020B0604020202020204" pitchFamily="34" charset="0"/>
            </a:rPr>
            <a:t>MENG Chanvibol</a:t>
          </a:r>
        </a:p>
        <a:p>
          <a:pPr marL="0" lvl="0" indent="0" algn="ctr" defTabSz="533400">
            <a:lnSpc>
              <a:spcPct val="90000"/>
            </a:lnSpc>
            <a:spcBef>
              <a:spcPct val="0"/>
            </a:spcBef>
            <a:spcAft>
              <a:spcPct val="35000"/>
            </a:spcAft>
            <a:buNone/>
          </a:pPr>
          <a:r>
            <a:rPr lang="en-GB" sz="1200" kern="1200">
              <a:solidFill>
                <a:sysClr val="windowText" lastClr="000000"/>
              </a:solidFill>
              <a:latin typeface="Arial" panose="020B0604020202020204" pitchFamily="34" charset="0"/>
              <a:ea typeface="+mn-ea"/>
              <a:cs typeface="Arial" panose="020B0604020202020204" pitchFamily="34" charset="0"/>
            </a:rPr>
            <a:t>Carbon consultant, Nexus for Development </a:t>
          </a:r>
        </a:p>
      </dsp:txBody>
      <dsp:txXfrm>
        <a:off x="1152523" y="27099"/>
        <a:ext cx="3638553" cy="532652"/>
      </dsp:txXfrm>
    </dsp:sp>
    <dsp:sp modelId="{5B572943-8692-4D29-BAD0-39229E81B6D4}">
      <dsp:nvSpPr>
        <dsp:cNvPr id="0" name=""/>
        <dsp:cNvSpPr/>
      </dsp:nvSpPr>
      <dsp:spPr>
        <a:xfrm>
          <a:off x="371964" y="839879"/>
          <a:ext cx="2071408" cy="623949"/>
        </a:xfrm>
        <a:prstGeom prst="rect">
          <a:avLst/>
        </a:prstGeom>
        <a:solidFill>
          <a:sysClr val="window" lastClr="FFFFFF"/>
        </a:solidFill>
        <a:ln w="12700" cap="flat" cmpd="sng" algn="ctr">
          <a:solidFill>
            <a:srgbClr val="A5A5A5"/>
          </a:solidFill>
          <a:prstDash val="solid"/>
          <a:miter lim="800000"/>
        </a:ln>
        <a:effectLst/>
      </dsp:spPr>
      <dsp:style>
        <a:lnRef idx="2">
          <a:schemeClr val="accent3"/>
        </a:lnRef>
        <a:fillRef idx="1">
          <a:schemeClr val="lt1"/>
        </a:fillRef>
        <a:effectRef idx="0">
          <a:schemeClr val="accent3"/>
        </a:effectRef>
        <a:fontRef idx="minor">
          <a:schemeClr val="dk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a:solidFill>
                <a:sysClr val="windowText" lastClr="000000"/>
              </a:solidFill>
              <a:latin typeface="Calibri" panose="020F0502020204030204"/>
              <a:ea typeface="+mn-ea"/>
              <a:cs typeface="+mn-cs"/>
            </a:rPr>
            <a:t>Absolute Consulting Services Co., LTD. (ACS)</a:t>
          </a:r>
        </a:p>
        <a:p>
          <a:pPr marL="0" lvl="0" indent="0" algn="ctr" defTabSz="533400">
            <a:lnSpc>
              <a:spcPct val="90000"/>
            </a:lnSpc>
            <a:spcBef>
              <a:spcPct val="0"/>
            </a:spcBef>
            <a:spcAft>
              <a:spcPct val="35000"/>
            </a:spcAft>
            <a:buNone/>
          </a:pPr>
          <a:r>
            <a:rPr lang="en-GB" sz="1200" b="0" kern="1200">
              <a:solidFill>
                <a:sysClr val="windowText" lastClr="000000"/>
              </a:solidFill>
              <a:latin typeface="Arial" panose="020B0604020202020204" pitchFamily="34" charset="0"/>
              <a:ea typeface="+mn-ea"/>
              <a:cs typeface="Arial" panose="020B0604020202020204" pitchFamily="34" charset="0"/>
            </a:rPr>
            <a:t>(Consultancy firm</a:t>
          </a:r>
          <a:r>
            <a:rPr lang="en-GB" sz="1200" b="1" kern="1200">
              <a:solidFill>
                <a:sysClr val="windowText" lastClr="000000"/>
              </a:solidFill>
              <a:latin typeface="Arial" panose="020B0604020202020204" pitchFamily="34" charset="0"/>
              <a:ea typeface="+mn-ea"/>
              <a:cs typeface="Arial" panose="020B0604020202020204" pitchFamily="34" charset="0"/>
            </a:rPr>
            <a:t>)</a:t>
          </a:r>
          <a:endParaRPr lang="en-GB" sz="1200" kern="1200">
            <a:solidFill>
              <a:sysClr val="windowText" lastClr="000000"/>
            </a:solidFill>
            <a:latin typeface="Arial" panose="020B0604020202020204" pitchFamily="34" charset="0"/>
            <a:ea typeface="+mn-ea"/>
            <a:cs typeface="Arial" panose="020B0604020202020204" pitchFamily="34" charset="0"/>
          </a:endParaRPr>
        </a:p>
      </dsp:txBody>
      <dsp:txXfrm>
        <a:off x="371964" y="839879"/>
        <a:ext cx="2071408" cy="623949"/>
      </dsp:txXfrm>
    </dsp:sp>
    <dsp:sp modelId="{DC77D224-EF61-411E-A29E-A0DC625A15DD}">
      <dsp:nvSpPr>
        <dsp:cNvPr id="0" name=""/>
        <dsp:cNvSpPr/>
      </dsp:nvSpPr>
      <dsp:spPr>
        <a:xfrm>
          <a:off x="799648" y="1888726"/>
          <a:ext cx="2985707" cy="1119606"/>
        </a:xfrm>
        <a:prstGeom prst="rect">
          <a:avLst/>
        </a:prstGeom>
        <a:solidFill>
          <a:sysClr val="window" lastClr="FFFFFF"/>
        </a:solidFill>
        <a:ln w="12700" cap="flat" cmpd="sng" algn="ctr">
          <a:solidFill>
            <a:srgbClr val="70AD47"/>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GB" sz="1200" b="1" kern="1200">
              <a:solidFill>
                <a:sysClr val="windowText" lastClr="000000"/>
              </a:solidFill>
              <a:latin typeface="Arial" panose="020B0604020202020204" pitchFamily="34" charset="0"/>
              <a:ea typeface="+mn-ea"/>
              <a:cs typeface="Arial" panose="020B0604020202020204" pitchFamily="34" charset="0"/>
            </a:rPr>
            <a:t> </a:t>
          </a:r>
        </a:p>
        <a:p>
          <a:pPr marL="0" lvl="0" indent="0" algn="l" defTabSz="533400">
            <a:lnSpc>
              <a:spcPct val="90000"/>
            </a:lnSpc>
            <a:spcBef>
              <a:spcPct val="0"/>
            </a:spcBef>
            <a:spcAft>
              <a:spcPct val="35000"/>
            </a:spcAft>
            <a:buNone/>
          </a:pPr>
          <a:r>
            <a:rPr lang="en-GB" sz="1200" b="0" kern="1200">
              <a:solidFill>
                <a:sysClr val="windowText" lastClr="000000"/>
              </a:solidFill>
              <a:latin typeface="Arial" panose="020B0604020202020204" pitchFamily="34" charset="0"/>
              <a:ea typeface="+mn-ea"/>
              <a:cs typeface="Arial" panose="020B0604020202020204" pitchFamily="34" charset="0"/>
            </a:rPr>
            <a:t>- Usage survey</a:t>
          </a:r>
        </a:p>
        <a:p>
          <a:pPr marL="0" lvl="0" indent="0" algn="l" defTabSz="533400">
            <a:lnSpc>
              <a:spcPct val="90000"/>
            </a:lnSpc>
            <a:spcBef>
              <a:spcPct val="0"/>
            </a:spcBef>
            <a:spcAft>
              <a:spcPct val="35000"/>
            </a:spcAft>
            <a:buNone/>
          </a:pPr>
          <a:r>
            <a:rPr lang="en-GB" sz="1200" b="0" kern="1200">
              <a:solidFill>
                <a:sysClr val="windowText" lastClr="000000"/>
              </a:solidFill>
              <a:latin typeface="Arial" panose="020B0604020202020204" pitchFamily="34" charset="0"/>
              <a:ea typeface="+mn-ea"/>
              <a:cs typeface="Arial" panose="020B0604020202020204" pitchFamily="34" charset="0"/>
            </a:rPr>
            <a:t>- Carbon monitoring survey (CMS)</a:t>
          </a:r>
        </a:p>
        <a:p>
          <a:pPr marL="0" lvl="0" indent="0" algn="l" defTabSz="533400">
            <a:lnSpc>
              <a:spcPct val="90000"/>
            </a:lnSpc>
            <a:spcBef>
              <a:spcPct val="0"/>
            </a:spcBef>
            <a:spcAft>
              <a:spcPct val="35000"/>
            </a:spcAft>
            <a:buNone/>
          </a:pPr>
          <a:r>
            <a:rPr lang="en-GB" sz="1200" b="0" kern="1200">
              <a:solidFill>
                <a:sysClr val="windowText" lastClr="000000"/>
              </a:solidFill>
              <a:latin typeface="Arial" panose="020B0604020202020204" pitchFamily="34" charset="0"/>
              <a:ea typeface="+mn-ea"/>
              <a:cs typeface="Arial" panose="020B0604020202020204" pitchFamily="34" charset="0"/>
            </a:rPr>
            <a:t>- Project Fuel Test (PFT)</a:t>
          </a:r>
        </a:p>
        <a:p>
          <a:pPr marL="0" lvl="0" indent="0" algn="l" defTabSz="533400">
            <a:lnSpc>
              <a:spcPct val="90000"/>
            </a:lnSpc>
            <a:spcBef>
              <a:spcPct val="0"/>
            </a:spcBef>
            <a:spcAft>
              <a:spcPct val="35000"/>
            </a:spcAft>
            <a:buNone/>
          </a:pPr>
          <a:endParaRPr lang="en-GB" sz="1200" b="0" kern="1200">
            <a:solidFill>
              <a:sysClr val="windowText" lastClr="000000"/>
            </a:solidFill>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endParaRPr lang="en-GB" sz="1200" b="0" kern="1200">
            <a:solidFill>
              <a:sysClr val="windowText" lastClr="000000"/>
            </a:solidFill>
            <a:latin typeface="Arial" panose="020B0604020202020204" pitchFamily="34" charset="0"/>
            <a:ea typeface="+mn-ea"/>
            <a:cs typeface="Arial" panose="020B0604020202020204" pitchFamily="34" charset="0"/>
          </a:endParaRPr>
        </a:p>
      </dsp:txBody>
      <dsp:txXfrm>
        <a:off x="799648" y="1888726"/>
        <a:ext cx="2985707" cy="1119606"/>
      </dsp:txXfrm>
    </dsp:sp>
    <dsp:sp modelId="{726D2940-AE15-47CB-B241-B02D8B9DA33B}">
      <dsp:nvSpPr>
        <dsp:cNvPr id="0" name=""/>
        <dsp:cNvSpPr/>
      </dsp:nvSpPr>
      <dsp:spPr>
        <a:xfrm>
          <a:off x="3941749" y="821060"/>
          <a:ext cx="2001850" cy="1861336"/>
        </a:xfrm>
        <a:prstGeom prst="rect">
          <a:avLst/>
        </a:prstGeom>
        <a:blipFill rotWithShape="0">
          <a:blip xmlns:r="http://schemas.openxmlformats.org/officeDocument/2006/relationships" r:embed="rId1"/>
          <a:srcRect/>
          <a:stretch>
            <a:fillRect t="-1000" b="-1000"/>
          </a:stretch>
        </a:blip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en-GB" sz="1200" kern="1200">
            <a:noFill/>
            <a:latin typeface="Arial" panose="020B0604020202020204" pitchFamily="34" charset="0"/>
            <a:ea typeface="+mn-ea"/>
            <a:cs typeface="Arial" panose="020B0604020202020204" pitchFamily="34" charset="0"/>
          </a:endParaRPr>
        </a:p>
      </dsp:txBody>
      <dsp:txXfrm>
        <a:off x="3941749" y="821060"/>
        <a:ext cx="2001850" cy="1861336"/>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23139-828D-AE47-BD45-DFC9DC71CAC6}">
      <dsp:nvSpPr>
        <dsp:cNvPr id="0" name=""/>
        <dsp:cNvSpPr/>
      </dsp:nvSpPr>
      <dsp:spPr>
        <a:xfrm>
          <a:off x="3886558" y="0"/>
          <a:ext cx="3707406" cy="1266223"/>
        </a:xfrm>
        <a:prstGeom prst="rect">
          <a:avLst/>
        </a:prstGeom>
        <a:solidFill>
          <a:schemeClr val="bg1"/>
        </a:solidFill>
        <a:ln w="9525" cap="flat" cmpd="sng" algn="ctr">
          <a:noFill/>
          <a:prstDash val="solid"/>
        </a:ln>
        <a:effectLst/>
      </dsp:spPr>
      <dsp:style>
        <a:lnRef idx="1">
          <a:scrgbClr r="0" g="0" b="0"/>
        </a:lnRef>
        <a:fillRef idx="2">
          <a:scrgbClr r="0" g="0" b="0"/>
        </a:fillRef>
        <a:effectRef idx="1">
          <a:scrgbClr r="0" g="0" b="0"/>
        </a:effectRef>
        <a:fontRef idx="minor">
          <a:schemeClr val="dk1"/>
        </a:fontRef>
      </dsp:style>
    </dsp:sp>
    <dsp:sp modelId="{AA104B76-9071-F146-9089-6E8724F6320C}">
      <dsp:nvSpPr>
        <dsp:cNvPr id="0" name=""/>
        <dsp:cNvSpPr/>
      </dsp:nvSpPr>
      <dsp:spPr>
        <a:xfrm rot="16200000">
          <a:off x="4001595" y="632242"/>
          <a:ext cx="1580606" cy="31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b" anchorCtr="0">
          <a:noAutofit/>
        </a:bodyPr>
        <a:lstStyle/>
        <a:p>
          <a:pPr marL="0" lvl="0" indent="0" algn="l" defTabSz="889000">
            <a:lnSpc>
              <a:spcPct val="90000"/>
            </a:lnSpc>
            <a:spcBef>
              <a:spcPct val="0"/>
            </a:spcBef>
            <a:spcAft>
              <a:spcPct val="35000"/>
            </a:spcAft>
            <a:buNone/>
          </a:pPr>
          <a:endParaRPr lang="en-GB" sz="2000" kern="1200"/>
        </a:p>
      </dsp:txBody>
      <dsp:txXfrm>
        <a:off x="4001595" y="632242"/>
        <a:ext cx="1580606" cy="316121"/>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8/layout/PictureAccentBlocks">
  <dgm:title val=""/>
  <dgm:desc val=""/>
  <dgm:catLst>
    <dgm:cat type="picture" pri="12000"/>
    <dgm:cat type="pictureconvert" pri="12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gt" val="5">
        <dgm:choose name="Name3">
          <dgm:if name="Name4" func="var" arg="dir" op="equ" val="norm">
            <dgm:alg type="snake">
              <dgm:param type="grDir" val="bL"/>
              <dgm:param type="bkpt" val="fixed"/>
              <dgm:param type="bkPtFixedVal" val="3"/>
              <dgm:param type="off" val="off"/>
              <dgm:param type="horzAlign" val="r"/>
              <dgm:param type="vertAlign" val="b"/>
            </dgm:alg>
          </dgm:if>
          <dgm:else name="Name5">
            <dgm:alg type="snake">
              <dgm:param type="grDir" val="bR"/>
              <dgm:param type="bkpt" val="fixed"/>
              <dgm:param type="bkPtFixedVal" val="3"/>
              <dgm:param type="off" val="off"/>
              <dgm:param type="horzAlign" val="l"/>
              <dgm:param type="vertAlign" val="b"/>
            </dgm:alg>
          </dgm:else>
        </dgm:choose>
      </dgm:if>
      <dgm:else name="Name6">
        <dgm:choose name="Name7">
          <dgm:if name="Name8" func="var" arg="dir" op="equ" val="norm">
            <dgm:alg type="snake">
              <dgm:param type="grDir" val="bL"/>
              <dgm:param type="bkpt" val="fixed"/>
              <dgm:param type="bkPtFixedVal" val="2"/>
              <dgm:param type="off" val="off"/>
              <dgm:param type="horzAlign" val="r"/>
              <dgm:param type="vertAlign" val="b"/>
            </dgm:alg>
          </dgm:if>
          <dgm:else name="Name9">
            <dgm:alg type="snake">
              <dgm:param type="grDir" val="bR"/>
              <dgm:param type="bkpt" val="fixed"/>
              <dgm:param type="bkPtFixedVal" val="2"/>
              <dgm:param type="off" val="off"/>
              <dgm:param type="horzAlign" val="l"/>
              <dgm:param type="vertAlign" val="b"/>
            </dgm:alg>
          </dgm:else>
        </dgm:choose>
      </dgm:else>
    </dgm:choose>
    <dgm:shape xmlns:r="http://schemas.openxmlformats.org/officeDocument/2006/relationships" r:blip="">
      <dgm:adjLst/>
    </dgm:shape>
    <dgm:constrLst>
      <dgm:constr type="alignOff" val="1"/>
      <dgm:constr type="primFontSz" for="des" ptType="node" op="equ" val="65"/>
      <dgm:constr type="w" for="ch" forName="composite" refType="w"/>
      <dgm:constr type="h" for="ch" forName="composite" refType="h"/>
      <dgm:constr type="sp" refType="w" refFor="ch" refForName="composite" op="equ" fact="0.113"/>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1.2"/>
        </dgm:alg>
        <dgm:shape xmlns:r="http://schemas.openxmlformats.org/officeDocument/2006/relationships" r:blip="">
          <dgm:adjLst/>
        </dgm:shape>
        <dgm:choose name="Name10">
          <dgm:if name="Name11" func="var" arg="dir" op="equ" val="norm">
            <dgm:constrLst>
              <dgm:constr type="l" for="ch" forName="Image" refType="w" refFor="ch" refForName="Image" fact="0.2"/>
              <dgm:constr type="t" for="ch" forName="Image" refType="h" fact="0"/>
              <dgm:constr type="h" for="ch" forName="Image" refType="h"/>
              <dgm:constr type="w" for="ch" forName="Image" refType="h" refFor="ch" refForName="Image" op="equ"/>
              <dgm:constr type="l" for="ch" forName="Parent" refType="w" fact="0"/>
              <dgm:constr type="t" for="ch" forName="Parent" refType="h" fact="0"/>
              <dgm:constr type="w" for="ch" forName="Parent" refType="h" refFor="ch" refForName="Image" op="equ" fact="0.2"/>
              <dgm:constr type="h" for="ch" forName="Parent" refType="h" refFor="ch" refForName="Image" op="equ"/>
            </dgm:constrLst>
          </dgm:if>
          <dgm:else name="Name12">
            <dgm:constrLst>
              <dgm:constr type="l" for="ch" forName="Image" refType="w" fact="0"/>
              <dgm:constr type="t" for="ch" forName="Image" refType="h" fact="0"/>
              <dgm:constr type="h" for="ch" forName="Image" refType="h"/>
              <dgm:constr type="w" for="ch" forName="Image" refType="h" refFor="ch" refForName="Image" op="equ"/>
              <dgm:constr type="l" for="ch" forName="Parent" refType="w" refFor="ch" refForName="Image"/>
              <dgm:constr type="t" for="ch" forName="Parent" refType="h" fact="0"/>
              <dgm:constr type="w" for="ch" forName="Parent" refType="w" refFor="ch" refForName="Image" fact="0.2"/>
              <dgm:constr type="h" for="ch" forName="Parent" refType="h" refFor="ch" refForName="Image"/>
            </dgm:constrLst>
          </dgm:else>
        </dgm:choose>
        <dgm:layoutNode name="Image" styleLbl="alignNode1">
          <dgm:alg type="sp"/>
          <dgm:shape xmlns:r="http://schemas.openxmlformats.org/officeDocument/2006/relationships" type="rect" r:blip="" blipPhldr="1">
            <dgm:adjLst/>
          </dgm:shape>
          <dgm:presOf/>
        </dgm:layoutNode>
        <dgm:layoutNode name="Parent" styleLbl="revTx">
          <dgm:varLst>
            <dgm:bulletEnabled val="1"/>
          </dgm:varLst>
          <dgm:alg type="tx">
            <dgm:param type="parTxLTRAlign" val="l"/>
            <dgm:param type="txAnchorVert" val="b"/>
            <dgm:param type="txAnchorVertCh" val="b"/>
            <dgm:param type="autoTxRot" val="grav"/>
          </dgm:alg>
          <dgm:choose name="Name13">
            <dgm:if name="Name14" func="var" arg="dir" op="equ" val="norm">
              <dgm:shape xmlns:r="http://schemas.openxmlformats.org/officeDocument/2006/relationships" rot="270" type="rect" r:blip="">
                <dgm:adjLst/>
              </dgm:shape>
            </dgm:if>
            <dgm:else name="Name15">
              <dgm:shape xmlns:r="http://schemas.openxmlformats.org/officeDocument/2006/relationships" rot="90" type="rect" r:blip="">
                <dgm:adjLst/>
              </dgm:shape>
            </dgm:else>
          </dgm:choose>
          <dgm:presOf axis="desOr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GoldStandard">
  <a:themeElements>
    <a:clrScheme name="GoldStandard Colour Palette">
      <a:dk1>
        <a:srgbClr val="515151"/>
      </a:dk1>
      <a:lt1>
        <a:srgbClr val="FFFFFF"/>
      </a:lt1>
      <a:dk2>
        <a:srgbClr val="323232"/>
      </a:dk2>
      <a:lt2>
        <a:srgbClr val="E6E5E5"/>
      </a:lt2>
      <a:accent1>
        <a:srgbClr val="00B9BD"/>
      </a:accent1>
      <a:accent2>
        <a:srgbClr val="109B9D"/>
      </a:accent2>
      <a:accent3>
        <a:srgbClr val="097E80"/>
      </a:accent3>
      <a:accent4>
        <a:srgbClr val="D6DF40"/>
      </a:accent4>
      <a:accent5>
        <a:srgbClr val="C1CC3A"/>
      </a:accent5>
      <a:accent6>
        <a:srgbClr val="AFB936"/>
      </a:accent6>
      <a:hlink>
        <a:srgbClr val="00B9BD"/>
      </a:hlink>
      <a:folHlink>
        <a:srgbClr val="D3D4D6"/>
      </a:folHlink>
    </a:clrScheme>
    <a:fontScheme name="Tes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bodyPr anchor="t"/>
      <a:lstStyle>
        <a:defPPr>
          <a:defRPr smtClean="0"/>
        </a:defPPr>
      </a:lstStyle>
    </a:txDef>
  </a:objectDefaults>
  <a:extraClrSchemeLst/>
  <a:extLst>
    <a:ext uri="{05A4C25C-085E-4340-85A3-A5531E510DB2}">
      <thm15:themeFamily xmlns:thm15="http://schemas.microsoft.com/office/thememl/2012/main" name="GoldStandard-theme" id="{2EC3FD0D-E269-4A4F-B2C9-6AC141EAB1A5}" vid="{86384915-11BA-5A4A-B8D7-A8323FEA86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9cd91a8b-8bef-427d-a155-e2e14a105c80">NEXUS-17-34400</_dlc_DocId>
    <TaxCatchAll xmlns="9cd91a8b-8bef-427d-a155-e2e14a105c80" xsi:nil="true"/>
    <lcf76f155ced4ddcb4097134ff3c332f xmlns="63ac74f0-cef5-4344-9424-5df1917078f3">
      <Terms xmlns="http://schemas.microsoft.com/office/infopath/2007/PartnerControls"/>
    </lcf76f155ced4ddcb4097134ff3c332f>
    <_dlc_DocIdUrl xmlns="9cd91a8b-8bef-427d-a155-e2e14a105c80">
      <Url>https://nexuscarbonfordevelopme.sharepoint.com/technical/_layouts/15/DocIdRedir.aspx?ID=NEXUS-17-34400</Url>
      <Description>NEXUS-17-34400</Description>
    </_dlc_DocIdUrl>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F58E4DFAE2FAC84E81D97EC6AAEAC448" ma:contentTypeVersion="81" ma:contentTypeDescription="Create a new document." ma:contentTypeScope="" ma:versionID="4ee1c03e138a4aa54469708c2234528c">
  <xsd:schema xmlns:xsd="http://www.w3.org/2001/XMLSchema" xmlns:xs="http://www.w3.org/2001/XMLSchema" xmlns:p="http://schemas.microsoft.com/office/2006/metadata/properties" xmlns:ns2="9cd91a8b-8bef-427d-a155-e2e14a105c80" xmlns:ns3="d08482ab-6d81-46f3-8217-f0c7bf5e7177" xmlns:ns4="63ac74f0-cef5-4344-9424-5df1917078f3" targetNamespace="http://schemas.microsoft.com/office/2006/metadata/properties" ma:root="true" ma:fieldsID="d7f7450d57f27593874ec79d8ee3e238" ns2:_="" ns3:_="" ns4:_="">
    <xsd:import namespace="9cd91a8b-8bef-427d-a155-e2e14a105c80"/>
    <xsd:import namespace="d08482ab-6d81-46f3-8217-f0c7bf5e7177"/>
    <xsd:import namespace="63ac74f0-cef5-4344-9424-5df1917078f3"/>
    <xsd:element name="properties">
      <xsd:complexType>
        <xsd:sequence>
          <xsd:element name="documentManagement">
            <xsd:complexType>
              <xsd:all>
                <xsd:element ref="ns2:_dlc_DocId" minOccurs="0"/>
                <xsd:element ref="ns2:_dlc_DocIdUrl" minOccurs="0"/>
                <xsd:element ref="ns2:_dlc_DocIdPersistId" minOccurs="0"/>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Location" minOccurs="0"/>
                <xsd:element ref="ns4:MediaServiceEventHashCode" minOccurs="0"/>
                <xsd:element ref="ns4:MediaServiceGenerationTime" minOccurs="0"/>
                <xsd:element ref="ns4:MediaServiceAutoKeyPoints" minOccurs="0"/>
                <xsd:element ref="ns4:MediaServiceKeyPoints" minOccurs="0"/>
                <xsd:element ref="ns4:MediaLengthInSeconds" minOccurs="0"/>
                <xsd:element ref="ns4:lcf76f155ced4ddcb4097134ff3c332f" minOccurs="0"/>
                <xsd:element ref="ns2:TaxCatchAll" minOccurs="0"/>
                <xsd:element ref="ns4:MediaServiceSearchProperties"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d91a8b-8bef-427d-a155-e2e14a105c8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7" nillable="true" ma:displayName="Taxonomy Catch All Column" ma:hidden="true" ma:list="{d6b6293f-7d92-4f61-ab73-a2895e040ee9}" ma:internalName="TaxCatchAll" ma:showField="CatchAllData" ma:web="9cd91a8b-8bef-427d-a155-e2e14a105c8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08482ab-6d81-46f3-8217-f0c7bf5e71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2" nillable="true" ma:displayName="Sharing Hint Hash" ma:internalName="SharingHintHash" ma:readOnly="true">
      <xsd:simpleType>
        <xsd:restriction base="dms:Text"/>
      </xsd:simpleType>
    </xsd:element>
    <xsd:element name="SharedWithDetails" ma:index="1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3ac74f0-cef5-4344-9424-5df1917078f3" elementFormDefault="qualified">
    <xsd:import namespace="http://schemas.microsoft.com/office/2006/documentManagement/types"/>
    <xsd:import namespace="http://schemas.microsoft.com/office/infopath/2007/PartnerControls"/>
    <xsd:element name="MediaServiceMetadata" ma:index="14" nillable="true" ma:displayName="MediaServiceMetadata" ma:description="" ma:hidden="true" ma:internalName="MediaServiceMetadata" ma:readOnly="true">
      <xsd:simpleType>
        <xsd:restriction base="dms:Note"/>
      </xsd:simpleType>
    </xsd:element>
    <xsd:element name="MediaServiceFastMetadata" ma:index="15" nillable="true" ma:displayName="MediaServiceFastMetadata" ma:description="" ma:hidden="true" ma:internalName="MediaServiceFastMetadata" ma:readOnly="true">
      <xsd:simpleType>
        <xsd:restriction base="dms:Note"/>
      </xsd:simpleType>
    </xsd:element>
    <xsd:element name="MediaServiceAutoTags" ma:index="16" nillable="true" ma:displayName="MediaServiceAutoTags" ma:internalName="MediaServiceAutoTags"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Location" ma:index="19" nillable="true" ma:displayName="MediaServiceLocation" ma:internalName="MediaServiceLocation"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e9447a61-f7b3-40cd-8b3b-e7679041deb4" ma:termSetId="09814cd3-568e-fe90-9814-8d621ff8fb84" ma:anchorId="fba54fb3-c3e1-fe81-a776-ca4b69148c4d" ma:open="true" ma:isKeyword="false">
      <xsd:complexType>
        <xsd:sequence>
          <xsd:element ref="pc:Terms" minOccurs="0" maxOccurs="1"/>
        </xsd:sequence>
      </xsd:complex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ObjectDetectorVersions" ma:index="29"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4E929A-5B23-4F50-8033-2645F101343D}">
  <ds:schemaRefs>
    <ds:schemaRef ds:uri="http://schemas.microsoft.com/office/2006/metadata/properties"/>
    <ds:schemaRef ds:uri="http://schemas.microsoft.com/office/infopath/2007/PartnerControls"/>
    <ds:schemaRef ds:uri="9cd91a8b-8bef-427d-a155-e2e14a105c80"/>
    <ds:schemaRef ds:uri="63ac74f0-cef5-4344-9424-5df1917078f3"/>
  </ds:schemaRefs>
</ds:datastoreItem>
</file>

<file path=customXml/itemProps2.xml><?xml version="1.0" encoding="utf-8"?>
<ds:datastoreItem xmlns:ds="http://schemas.openxmlformats.org/officeDocument/2006/customXml" ds:itemID="{0D9EA876-E20A-415F-BD38-41E98C310EED}">
  <ds:schemaRefs>
    <ds:schemaRef ds:uri="http://schemas.openxmlformats.org/officeDocument/2006/bibliography"/>
  </ds:schemaRefs>
</ds:datastoreItem>
</file>

<file path=customXml/itemProps3.xml><?xml version="1.0" encoding="utf-8"?>
<ds:datastoreItem xmlns:ds="http://schemas.openxmlformats.org/officeDocument/2006/customXml" ds:itemID="{D0008CEA-D0EC-43E8-9761-20FD4C68A7D7}">
  <ds:schemaRefs>
    <ds:schemaRef ds:uri="http://schemas.microsoft.com/sharepoint/events"/>
  </ds:schemaRefs>
</ds:datastoreItem>
</file>

<file path=customXml/itemProps4.xml><?xml version="1.0" encoding="utf-8"?>
<ds:datastoreItem xmlns:ds="http://schemas.openxmlformats.org/officeDocument/2006/customXml" ds:itemID="{915C211D-4D15-4DFB-86BE-9106289B74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d91a8b-8bef-427d-a155-e2e14a105c80"/>
    <ds:schemaRef ds:uri="d08482ab-6d81-46f3-8217-f0c7bf5e7177"/>
    <ds:schemaRef ds:uri="63ac74f0-cef5-4344-9424-5df1917078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34CF251-F03C-4C0A-9A47-3385EC2553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364</TotalTime>
  <Pages>59</Pages>
  <Words>12514</Words>
  <Characters>71336</Characters>
  <Application>Microsoft Office Word</Application>
  <DocSecurity>0</DocSecurity>
  <Lines>594</Lines>
  <Paragraphs>167</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TEMPLATE-</vt:lpstr>
      <vt:lpstr>TEMPLATE-</vt:lpstr>
    </vt:vector>
  </TitlesOfParts>
  <Manager/>
  <Company/>
  <LinksUpToDate>false</LinksUpToDate>
  <CharactersWithSpaces>83683</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dc:title>
  <dc:subject/>
  <dc:creator>Gold Standard</dc:creator>
  <cp:keywords/>
  <dc:description/>
  <cp:lastModifiedBy>Chanvibol Meng</cp:lastModifiedBy>
  <cp:revision>144</cp:revision>
  <cp:lastPrinted>2017-11-02T02:38:00Z</cp:lastPrinted>
  <dcterms:created xsi:type="dcterms:W3CDTF">2024-06-18T02:54:00Z</dcterms:created>
  <dcterms:modified xsi:type="dcterms:W3CDTF">2024-09-13T09:23:00Z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0x010100F58E4DFAE2FAC84E81D97EC6AAEAC448</vt:lpwstr>
  </property>
  <property fmtid="{D5CDD505-2E9C-101B-9397-08002B2CF9AE}" pid="4" name="_dlc_DocIdItemGuid">
    <vt:lpwstr>743b5ffe-efe3-4046-972b-9e073a18349c</vt:lpwstr>
  </property>
</Properties>
</file>