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5AAF933" w14:textId="77777777" w:rsidR="004473A5" w:rsidRPr="00974F10" w:rsidRDefault="004473A5" w:rsidP="004473A5">
      <w:pPr>
        <w:spacing w:line="240" w:lineRule="auto"/>
        <w:rPr>
          <w:b/>
          <w:caps/>
          <w:color w:val="00B9BD" w:themeColor="accent1"/>
          <w:sz w:val="48"/>
          <w:lang w:val="en-GB"/>
        </w:rPr>
      </w:pPr>
      <w:r w:rsidRPr="00974F10">
        <w:rPr>
          <w:b/>
          <w:caps/>
          <w:color w:val="00B9BD" w:themeColor="accent1"/>
          <w:sz w:val="48"/>
          <w:lang w:val="en-GB"/>
        </w:rPr>
        <w:t xml:space="preserve">Key Project </w:t>
      </w:r>
      <w:r w:rsidRPr="008C3818">
        <w:rPr>
          <w:b/>
          <w:caps/>
          <w:color w:val="00B9BD" w:themeColor="accent1"/>
          <w:sz w:val="48"/>
          <w:lang w:val="en-GB"/>
        </w:rPr>
        <w:t>Information &amp; Programme Design Document (PoA-DD)</w:t>
      </w:r>
    </w:p>
    <w:p w14:paraId="3CD7A092" w14:textId="17A8E6CD" w:rsidR="00F92931" w:rsidRPr="0022081F" w:rsidRDefault="00000000" w:rsidP="002E5DB5">
      <w:r>
        <w:rPr>
          <w:noProof/>
          <w14:cntxtAlts w14:val="0"/>
        </w:rPr>
        <w:pict w14:anchorId="15522EB2">
          <v:rect id="_x0000_i1025" alt="" style="width:451.3pt;height:.05pt;mso-width-percent:0;mso-height-percent:0;mso-width-percent:0;mso-height-percent:0" o:hralign="center" o:hrstd="t" o:hr="t" fillcolor="#a0a0a0" stroked="f"/>
        </w:pict>
      </w:r>
    </w:p>
    <w:p w14:paraId="5AF43C4C" w14:textId="215C701A" w:rsidR="00A3794A" w:rsidRDefault="0002272D" w:rsidP="00635A56">
      <w:pPr>
        <w:pStyle w:val="Heading6"/>
        <w:rPr>
          <w:sz w:val="24"/>
        </w:rPr>
      </w:pPr>
      <w:r w:rsidRPr="002E5DB5">
        <w:rPr>
          <w:sz w:val="24"/>
        </w:rPr>
        <w:t xml:space="preserve">PUBLICATION DATE </w:t>
      </w:r>
      <w:r w:rsidRPr="002E5DB5">
        <w:t xml:space="preserve"> </w:t>
      </w:r>
      <w:bookmarkStart w:id="0" w:name="_Hlk128433555"/>
      <w:r w:rsidR="00992C44">
        <w:rPr>
          <w:b/>
          <w:bCs/>
          <w:color w:val="515151" w:themeColor="text1"/>
        </w:rPr>
        <w:t>14.04.</w:t>
      </w:r>
      <w:r w:rsidR="00B071AA">
        <w:rPr>
          <w:b/>
          <w:bCs/>
          <w:color w:val="515151" w:themeColor="text1"/>
        </w:rPr>
        <w:t>2023</w:t>
      </w:r>
      <w:bookmarkEnd w:id="0"/>
      <w:r w:rsidR="00A96321">
        <w:br/>
      </w:r>
      <w:r w:rsidR="00CD41BB">
        <w:rPr>
          <w:sz w:val="24"/>
        </w:rPr>
        <w:t xml:space="preserve">VERSION </w:t>
      </w:r>
      <w:r>
        <w:t xml:space="preserve"> </w:t>
      </w:r>
      <w:r w:rsidR="00EE030A">
        <w:rPr>
          <w:b/>
          <w:bCs/>
          <w:color w:val="515151" w:themeColor="text1"/>
        </w:rPr>
        <w:t>2.</w:t>
      </w:r>
      <w:r w:rsidR="00B071AA">
        <w:rPr>
          <w:b/>
          <w:bCs/>
          <w:color w:val="515151" w:themeColor="text1"/>
        </w:rPr>
        <w:t>2</w:t>
      </w:r>
      <w:r w:rsidRPr="004E3F0E">
        <w:rPr>
          <w:b/>
          <w:bCs/>
          <w:color w:val="515151" w:themeColor="text1"/>
        </w:rPr>
        <w:t xml:space="preserve"> </w:t>
      </w:r>
      <w:r w:rsidR="0096773B">
        <w:rPr>
          <w:b/>
          <w:bCs/>
          <w:color w:val="515151" w:themeColor="text1"/>
        </w:rPr>
        <w:br/>
      </w:r>
      <w:r w:rsidR="00A96321">
        <w:rPr>
          <w:sz w:val="24"/>
        </w:rPr>
        <w:t xml:space="preserve">RELATED </w:t>
      </w:r>
      <w:r w:rsidR="00FF48D3">
        <w:rPr>
          <w:sz w:val="24"/>
        </w:rPr>
        <w:t xml:space="preserve">SUPPORT </w:t>
      </w:r>
    </w:p>
    <w:p w14:paraId="30D74E97" w14:textId="77777777" w:rsidR="00B071AA" w:rsidRPr="00B071AA" w:rsidRDefault="00A707C1">
      <w:pPr>
        <w:pStyle w:val="Heading6"/>
        <w:numPr>
          <w:ilvl w:val="0"/>
          <w:numId w:val="18"/>
        </w:numPr>
        <w:rPr>
          <w:rStyle w:val="Hyperlink"/>
          <w:rFonts w:asciiTheme="majorHAnsi" w:hAnsiTheme="majorHAnsi"/>
          <w:color w:val="00B9BD" w:themeColor="accent1"/>
          <w:u w:val="none"/>
        </w:rPr>
      </w:pPr>
      <w:hyperlink r:id="rId11" w:history="1">
        <w:r w:rsidRPr="0028730B">
          <w:rPr>
            <w:rStyle w:val="Hyperlink"/>
            <w:rFonts w:ascii="Verdana" w:hAnsi="Verdana"/>
          </w:rPr>
          <w:t>Programme of Activity requirements</w:t>
        </w:r>
      </w:hyperlink>
    </w:p>
    <w:p w14:paraId="04BB5E59" w14:textId="62C83665" w:rsidR="00F92931" w:rsidRPr="00947B25" w:rsidRDefault="00B071AA">
      <w:pPr>
        <w:pStyle w:val="Heading6"/>
        <w:numPr>
          <w:ilvl w:val="0"/>
          <w:numId w:val="18"/>
        </w:numPr>
      </w:pPr>
      <w:hyperlink r:id="rId12" w:history="1">
        <w:r w:rsidRPr="00253CEB">
          <w:rPr>
            <w:rStyle w:val="Hyperlink"/>
          </w:rPr>
          <w:t>TEMPLATE GUIDE Key Project Information &amp; PoA Design Document v.2.2.1</w:t>
        </w:r>
        <w:r w:rsidRPr="004C18FD">
          <w:rPr>
            <w:b/>
            <w:bCs/>
            <w:color w:val="515151" w:themeColor="text1"/>
          </w:rPr>
          <w:t xml:space="preserve"> </w:t>
        </w:r>
      </w:hyperlink>
      <w:r w:rsidR="00000000">
        <w:rPr>
          <w:noProof/>
          <w14:cntxtAlts w14:val="0"/>
        </w:rPr>
        <w:pict w14:anchorId="0F4C9006">
          <v:rect id="_x0000_i1026" alt="" style="width:407.5pt;height:.05pt;mso-width-percent:0;mso-height-percent:0;mso-width-percent:0;mso-height-percent:0" o:hrpct="903" o:hralign="center" o:hrstd="t" o:hr="t" fillcolor="#a0a0a0" stroked="f"/>
        </w:pict>
      </w:r>
    </w:p>
    <w:p w14:paraId="6931FB3F" w14:textId="77777777" w:rsidR="00C30F02" w:rsidRDefault="00C30F02" w:rsidP="00C30F02">
      <w:pPr>
        <w:rPr>
          <w:lang w:val="en-GB"/>
        </w:rPr>
      </w:pPr>
    </w:p>
    <w:p w14:paraId="13F8EF15" w14:textId="77777777" w:rsidR="004473A5" w:rsidRPr="00974F10" w:rsidRDefault="004473A5" w:rsidP="004473A5">
      <w:pPr>
        <w:rPr>
          <w:lang w:val="en-GB"/>
        </w:rPr>
      </w:pPr>
      <w:r w:rsidRPr="00974F10">
        <w:rPr>
          <w:lang w:val="en-GB"/>
        </w:rPr>
        <w:t xml:space="preserve">This document contains the following Sections </w:t>
      </w:r>
    </w:p>
    <w:p w14:paraId="4FF8B672" w14:textId="77777777" w:rsidR="004473A5" w:rsidRPr="00974F10" w:rsidRDefault="004473A5" w:rsidP="004473A5">
      <w:pPr>
        <w:rPr>
          <w:lang w:val="en-GB"/>
        </w:rPr>
      </w:pPr>
      <w:r w:rsidRPr="00974F10">
        <w:rPr>
          <w:lang w:val="en-GB"/>
        </w:rPr>
        <w:br/>
        <w:t>Key Project Information</w:t>
      </w:r>
    </w:p>
    <w:p w14:paraId="137C07A3" w14:textId="77777777" w:rsidR="004473A5" w:rsidRPr="00974F10" w:rsidRDefault="004473A5" w:rsidP="004473A5">
      <w:pPr>
        <w:rPr>
          <w:lang w:val="en-GB"/>
        </w:rPr>
      </w:pPr>
    </w:p>
    <w:p w14:paraId="183DB1FD" w14:textId="1F933DF3" w:rsidR="004473A5" w:rsidRPr="008C3818" w:rsidRDefault="00DA2085" w:rsidP="004473A5">
      <w:pPr>
        <w:rPr>
          <w:rFonts w:asciiTheme="minorHAnsi" w:hAnsiTheme="minorHAnsi"/>
        </w:rPr>
      </w:pPr>
      <w:hyperlink w:anchor="secb" w:history="1">
        <w:r w:rsidRPr="004314D4">
          <w:t xml:space="preserve">SECTION </w:t>
        </w:r>
      </w:hyperlink>
      <w:r>
        <w:t>A</w:t>
      </w:r>
      <w:r w:rsidR="004473A5" w:rsidRPr="008C3818">
        <w:rPr>
          <w:rFonts w:asciiTheme="minorHAnsi" w:hAnsiTheme="minorHAnsi"/>
        </w:rPr>
        <w:t>– General description of PoA</w:t>
      </w:r>
    </w:p>
    <w:p w14:paraId="11E1EC1D" w14:textId="4177AD9F" w:rsidR="004473A5" w:rsidRPr="008C3818" w:rsidRDefault="004473A5" w:rsidP="004473A5">
      <w:pPr>
        <w:rPr>
          <w:rFonts w:asciiTheme="minorHAnsi" w:hAnsiTheme="minorHAnsi"/>
        </w:rPr>
      </w:pPr>
      <w:hyperlink w:anchor="secb" w:history="1">
        <w:r w:rsidRPr="004314D4">
          <w:t>SECTION B</w:t>
        </w:r>
      </w:hyperlink>
      <w:r>
        <w:t xml:space="preserve"> </w:t>
      </w:r>
      <w:r w:rsidRPr="008C3818">
        <w:rPr>
          <w:rFonts w:asciiTheme="minorHAnsi" w:hAnsiTheme="minorHAnsi"/>
        </w:rPr>
        <w:t>- Management System and Inclusion Criteria</w:t>
      </w:r>
      <w:r w:rsidRPr="008C3818" w:rsidDel="00F95025">
        <w:rPr>
          <w:rFonts w:asciiTheme="minorHAnsi" w:hAnsiTheme="minorHAnsi"/>
        </w:rPr>
        <w:t xml:space="preserve"> </w:t>
      </w:r>
    </w:p>
    <w:p w14:paraId="232BC6AA" w14:textId="274C76B8" w:rsidR="004473A5" w:rsidRPr="008C3818" w:rsidRDefault="004473A5" w:rsidP="004473A5">
      <w:pPr>
        <w:rPr>
          <w:rFonts w:asciiTheme="minorHAnsi" w:hAnsiTheme="minorHAnsi"/>
        </w:rPr>
      </w:pPr>
      <w:hyperlink w:anchor="secc" w:history="1">
        <w:r w:rsidRPr="004314D4">
          <w:t>SECTION C</w:t>
        </w:r>
      </w:hyperlink>
      <w:r>
        <w:rPr>
          <w:rFonts w:asciiTheme="minorHAnsi" w:hAnsiTheme="minorHAnsi"/>
        </w:rPr>
        <w:t xml:space="preserve"> </w:t>
      </w:r>
      <w:r w:rsidRPr="008C3818">
        <w:rPr>
          <w:rFonts w:asciiTheme="minorHAnsi" w:hAnsiTheme="minorHAnsi"/>
        </w:rPr>
        <w:t>– Demonstration of additionality</w:t>
      </w:r>
    </w:p>
    <w:p w14:paraId="61712F16" w14:textId="6EBC5B0E" w:rsidR="004473A5" w:rsidRPr="008C3818" w:rsidRDefault="00DA2085" w:rsidP="004473A5">
      <w:pPr>
        <w:rPr>
          <w:rFonts w:asciiTheme="minorHAnsi" w:hAnsiTheme="minorHAnsi"/>
        </w:rPr>
      </w:pPr>
      <w:hyperlink w:anchor="secb" w:history="1">
        <w:r w:rsidRPr="004314D4">
          <w:t xml:space="preserve">SECTION </w:t>
        </w:r>
      </w:hyperlink>
      <w:r>
        <w:t>D</w:t>
      </w:r>
      <w:r w:rsidR="004473A5" w:rsidRPr="008C3818">
        <w:rPr>
          <w:rFonts w:asciiTheme="minorHAnsi" w:hAnsiTheme="minorHAnsi"/>
        </w:rPr>
        <w:t xml:space="preserve"> – Duration of PoA</w:t>
      </w:r>
    </w:p>
    <w:p w14:paraId="7D65D801" w14:textId="4CE03CF8" w:rsidR="004473A5" w:rsidRPr="004314D4" w:rsidRDefault="004473A5" w:rsidP="004473A5">
      <w:hyperlink w:anchor="secf" w:history="1">
        <w:r w:rsidRPr="004314D4">
          <w:t xml:space="preserve">SECTION </w:t>
        </w:r>
      </w:hyperlink>
      <w:r w:rsidR="003208FC">
        <w:t>E</w:t>
      </w:r>
      <w:r>
        <w:t xml:space="preserve"> </w:t>
      </w:r>
      <w:r w:rsidRPr="008C3818">
        <w:t xml:space="preserve">- </w:t>
      </w:r>
      <w:r w:rsidRPr="004314D4">
        <w:t>Outcome of Stakeholder Consultations</w:t>
      </w:r>
      <w:r w:rsidRPr="004314D4" w:rsidDel="00677D13">
        <w:t xml:space="preserve"> </w:t>
      </w:r>
    </w:p>
    <w:p w14:paraId="471CA981" w14:textId="77777777" w:rsidR="004473A5" w:rsidRPr="008C3818" w:rsidRDefault="004473A5" w:rsidP="004473A5">
      <w:pPr>
        <w:rPr>
          <w:rFonts w:asciiTheme="minorHAnsi" w:hAnsiTheme="minorHAnsi"/>
        </w:rPr>
      </w:pPr>
    </w:p>
    <w:p w14:paraId="319F9F8B" w14:textId="7347BEFA" w:rsidR="004473A5" w:rsidRDefault="004473A5" w:rsidP="004473A5">
      <w:pPr>
        <w:rPr>
          <w:lang w:eastAsia="en-GB"/>
        </w:rPr>
      </w:pPr>
      <w:r w:rsidRPr="004314D4">
        <w:fldChar w:fldCharType="begin"/>
      </w:r>
      <w:r w:rsidRPr="004314D4">
        <w:instrText xml:space="preserve"> REF _Ref47423506 \r \h  \* MERGEFORMAT </w:instrText>
      </w:r>
      <w:r w:rsidRPr="004314D4">
        <w:fldChar w:fldCharType="separate"/>
      </w:r>
      <w:r w:rsidR="00DA2085">
        <w:t>Appendix 1</w:t>
      </w:r>
      <w:r w:rsidRPr="004314D4">
        <w:fldChar w:fldCharType="end"/>
      </w:r>
      <w:r w:rsidRPr="008C3818">
        <w:rPr>
          <w:lang w:eastAsia="en-GB"/>
        </w:rPr>
        <w:t xml:space="preserve"> – Contact information of coordinating/managing entity and responsible person(s)/ entity(ies)</w:t>
      </w:r>
    </w:p>
    <w:p w14:paraId="4212E357" w14:textId="655A559A" w:rsidR="004229E8" w:rsidRPr="008C3818" w:rsidRDefault="004229E8" w:rsidP="004229E8">
      <w:pPr>
        <w:rPr>
          <w:lang w:eastAsia="en-GB"/>
        </w:rPr>
      </w:pPr>
      <w:r w:rsidRPr="004229E8">
        <w:rPr>
          <w:lang w:eastAsia="en-GB"/>
        </w:rPr>
        <w:t xml:space="preserve">Appendix 2 - </w:t>
      </w:r>
      <w:r w:rsidR="00D51E27">
        <w:rPr>
          <w:lang w:eastAsia="en-GB"/>
        </w:rPr>
        <w:t>D</w:t>
      </w:r>
      <w:r w:rsidRPr="004229E8">
        <w:rPr>
          <w:lang w:eastAsia="en-GB"/>
        </w:rPr>
        <w:t xml:space="preserve">esign </w:t>
      </w:r>
      <w:r w:rsidR="00D51E27">
        <w:rPr>
          <w:lang w:eastAsia="en-GB"/>
        </w:rPr>
        <w:t>C</w:t>
      </w:r>
      <w:r w:rsidRPr="004229E8">
        <w:rPr>
          <w:lang w:eastAsia="en-GB"/>
        </w:rPr>
        <w:t>hanges</w:t>
      </w:r>
    </w:p>
    <w:p w14:paraId="090EF51A" w14:textId="5EFF5E3E" w:rsidR="006D53FE" w:rsidRDefault="006D53FE" w:rsidP="004C3B1A"/>
    <w:p w14:paraId="05CF5A40" w14:textId="7EC60809" w:rsidR="00BB782E" w:rsidRDefault="00BB782E" w:rsidP="004C3B1A"/>
    <w:p w14:paraId="0E2F49B8" w14:textId="77777777" w:rsidR="00BB782E" w:rsidRDefault="00BB782E" w:rsidP="004C3B1A"/>
    <w:p w14:paraId="4A6B2B5B" w14:textId="77777777" w:rsidR="0002340E" w:rsidRDefault="0002340E">
      <w:pPr>
        <w:spacing w:line="276" w:lineRule="auto"/>
        <w:contextualSpacing w:val="0"/>
        <w:rPr>
          <w:rFonts w:asciiTheme="majorHAnsi" w:eastAsiaTheme="majorEastAsia" w:hAnsiTheme="majorHAnsi" w:cs="Times New Roman (Headings CS)"/>
          <w:b/>
          <w:caps/>
          <w:color w:val="00B9BD" w:themeColor="accent1"/>
          <w:sz w:val="32"/>
        </w:rPr>
      </w:pPr>
      <w:r>
        <w:br w:type="page"/>
      </w:r>
    </w:p>
    <w:p w14:paraId="1DFFAF16" w14:textId="2CAED697" w:rsidR="004473A5" w:rsidRPr="00F751F2" w:rsidRDefault="004473A5" w:rsidP="004473A5">
      <w:pPr>
        <w:pStyle w:val="Heading3"/>
      </w:pPr>
      <w:r w:rsidRPr="00C45525">
        <w:lastRenderedPageBreak/>
        <w:t>KEY PROJECT INFORMATION</w:t>
      </w:r>
    </w:p>
    <w:p w14:paraId="34086A6F" w14:textId="77777777" w:rsidR="00A5778D" w:rsidRDefault="00A5778D" w:rsidP="004473A5">
      <w:pPr>
        <w:spacing w:line="276" w:lineRule="auto"/>
        <w:contextualSpacing w:val="0"/>
        <w:rPr>
          <w:b/>
          <w:bCs/>
          <w:lang w:val="en-GB"/>
        </w:rPr>
      </w:pPr>
    </w:p>
    <w:tbl>
      <w:tblPr>
        <w:tblStyle w:val="GridTable5Dark-Accent1"/>
        <w:tblpPr w:leftFromText="180" w:rightFromText="180" w:vertAnchor="text" w:horzAnchor="margin" w:tblpY="5"/>
        <w:tblW w:w="9442" w:type="dxa"/>
        <w:tblLook w:val="0680" w:firstRow="0" w:lastRow="0" w:firstColumn="1" w:lastColumn="0" w:noHBand="1" w:noVBand="1"/>
      </w:tblPr>
      <w:tblGrid>
        <w:gridCol w:w="4390"/>
        <w:gridCol w:w="5052"/>
      </w:tblGrid>
      <w:tr w:rsidR="0016094E" w:rsidRPr="00211D67" w14:paraId="6845A903"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357377F8" w14:textId="77777777" w:rsidR="0016094E" w:rsidRPr="004314D4" w:rsidRDefault="0016094E" w:rsidP="0016094E">
            <w:pPr>
              <w:rPr>
                <w:b/>
                <w:bCs w:val="0"/>
                <w:color w:val="FFFFFF" w:themeColor="background1"/>
              </w:rPr>
            </w:pPr>
            <w:r w:rsidRPr="004314D4">
              <w:rPr>
                <w:b/>
                <w:bCs w:val="0"/>
                <w:color w:val="FFFFFF" w:themeColor="background1"/>
              </w:rPr>
              <w:t>GS ID of Programme</w:t>
            </w:r>
          </w:p>
        </w:tc>
        <w:tc>
          <w:tcPr>
            <w:tcW w:w="5052" w:type="dxa"/>
          </w:tcPr>
          <w:p w14:paraId="29CE3EA2" w14:textId="5A7C9CD3" w:rsidR="0016094E" w:rsidRPr="002A3E17" w:rsidRDefault="0016094E"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2A3E17">
              <w:rPr>
                <w:rFonts w:asciiTheme="minorHAnsi" w:hAnsiTheme="minorHAnsi" w:cs="Arial"/>
                <w:color w:val="515151" w:themeColor="text1"/>
                <w:szCs w:val="22"/>
              </w:rPr>
              <w:t>GS 10898</w:t>
            </w:r>
          </w:p>
        </w:tc>
      </w:tr>
      <w:tr w:rsidR="00FA4315" w:rsidRPr="00211D67" w14:paraId="5FE47B57"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5371C1F6" w14:textId="77777777" w:rsidR="00FA4315" w:rsidRPr="004314D4" w:rsidRDefault="00FA4315" w:rsidP="00FA4315">
            <w:pPr>
              <w:rPr>
                <w:b/>
                <w:bCs w:val="0"/>
                <w:color w:val="FFFFFF" w:themeColor="background1"/>
              </w:rPr>
            </w:pPr>
            <w:r w:rsidRPr="004314D4">
              <w:rPr>
                <w:b/>
                <w:bCs w:val="0"/>
                <w:color w:val="FFFFFF" w:themeColor="background1"/>
              </w:rPr>
              <w:t>Title of Programme:</w:t>
            </w:r>
          </w:p>
        </w:tc>
        <w:tc>
          <w:tcPr>
            <w:tcW w:w="5052" w:type="dxa"/>
          </w:tcPr>
          <w:p w14:paraId="4E2AED75" w14:textId="12AF3316" w:rsidR="00FA4315" w:rsidRPr="002A3E17" w:rsidRDefault="00FA4315"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2A3E17">
              <w:rPr>
                <w:rFonts w:asciiTheme="minorHAnsi" w:hAnsiTheme="minorHAnsi" w:cs="Arial"/>
                <w:color w:val="515151" w:themeColor="text1"/>
                <w:szCs w:val="22"/>
              </w:rPr>
              <w:t>Up Energy Improved Cookstoves Programme, Uganda</w:t>
            </w:r>
          </w:p>
        </w:tc>
      </w:tr>
      <w:tr w:rsidR="00FA4315" w:rsidRPr="00211D67" w14:paraId="54093FDE"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47271AAC" w14:textId="3E5B4914" w:rsidR="00FA4315" w:rsidRPr="004314D4" w:rsidRDefault="00FA4315" w:rsidP="00FA4315">
            <w:pPr>
              <w:rPr>
                <w:b/>
                <w:color w:val="FFFFFF" w:themeColor="background1"/>
              </w:rPr>
            </w:pPr>
            <w:r>
              <w:rPr>
                <w:b/>
                <w:color w:val="FFFFFF" w:themeColor="background1"/>
              </w:rPr>
              <w:t>Type of PoA</w:t>
            </w:r>
          </w:p>
        </w:tc>
        <w:tc>
          <w:tcPr>
            <w:tcW w:w="5052" w:type="dxa"/>
          </w:tcPr>
          <w:p w14:paraId="082FE04E" w14:textId="35367615" w:rsidR="00FA4315" w:rsidRPr="002A3E17" w:rsidRDefault="00000000"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88066235"/>
                <w14:checkbox>
                  <w14:checked w14:val="0"/>
                  <w14:checkedState w14:val="2612" w14:font="MS Gothic"/>
                  <w14:uncheckedState w14:val="2610" w14:font="MS Gothic"/>
                </w14:checkbox>
              </w:sdtPr>
              <w:sdtContent>
                <w:r w:rsidR="00FA4315" w:rsidRPr="002A3E17">
                  <w:rPr>
                    <w:rFonts w:ascii="Segoe UI Symbol" w:hAnsi="Segoe UI Symbol" w:cs="Segoe UI Symbol"/>
                    <w:color w:val="515151" w:themeColor="text1"/>
                    <w:szCs w:val="22"/>
                  </w:rPr>
                  <w:t>☐</w:t>
                </w:r>
              </w:sdtContent>
            </w:sdt>
            <w:r w:rsidR="00FA4315" w:rsidRPr="002A3E17">
              <w:rPr>
                <w:rFonts w:asciiTheme="minorHAnsi" w:hAnsiTheme="minorHAnsi" w:cs="Arial"/>
                <w:color w:val="515151" w:themeColor="text1"/>
                <w:szCs w:val="22"/>
              </w:rPr>
              <w:t>Non – Forestry and/or Non -AGR PoA</w:t>
            </w:r>
          </w:p>
          <w:p w14:paraId="423706B6" w14:textId="067D691F" w:rsidR="00FA4315" w:rsidRPr="002A3E17" w:rsidRDefault="00000000" w:rsidP="002A3E17">
            <w:pPr>
              <w:pStyle w:val="P"/>
              <w:numPr>
                <w:ilvl w:val="0"/>
                <w:numId w:val="0"/>
              </w:numPr>
              <w:tabs>
                <w:tab w:val="left" w:pos="3536"/>
              </w:tabs>
              <w:spacing w:after="120" w:line="276" w:lineRule="auto"/>
              <w:ind w:left="907" w:hanging="907"/>
              <w:contextualSpacing w:val="0"/>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573400520"/>
                <w14:checkbox>
                  <w14:checked w14:val="0"/>
                  <w14:checkedState w14:val="2612" w14:font="MS Gothic"/>
                  <w14:uncheckedState w14:val="2610" w14:font="MS Gothic"/>
                </w14:checkbox>
              </w:sdtPr>
              <w:sdtContent>
                <w:r w:rsidR="00FA4315" w:rsidRPr="002A3E17">
                  <w:rPr>
                    <w:rFonts w:ascii="Segoe UI Symbol" w:hAnsi="Segoe UI Symbol" w:cs="Segoe UI Symbol"/>
                    <w:color w:val="515151" w:themeColor="text1"/>
                    <w:szCs w:val="22"/>
                  </w:rPr>
                  <w:t>☐</w:t>
                </w:r>
              </w:sdtContent>
            </w:sdt>
            <w:r w:rsidR="00FA4315" w:rsidRPr="002A3E17">
              <w:rPr>
                <w:rFonts w:asciiTheme="minorHAnsi" w:hAnsiTheme="minorHAnsi" w:cs="Arial"/>
                <w:color w:val="515151" w:themeColor="text1"/>
                <w:szCs w:val="22"/>
              </w:rPr>
              <w:t xml:space="preserve">Forestry and/or AGR PoA </w:t>
            </w:r>
          </w:p>
        </w:tc>
      </w:tr>
      <w:tr w:rsidR="00FA4315" w:rsidRPr="00211D67" w14:paraId="55A0521F"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2DA88A7D" w14:textId="3BA9CA2D" w:rsidR="00FA4315" w:rsidRDefault="00FA4315" w:rsidP="00FA4315">
            <w:pPr>
              <w:rPr>
                <w:b/>
                <w:bCs w:val="0"/>
                <w:color w:val="FFFFFF" w:themeColor="background1"/>
              </w:rPr>
            </w:pPr>
            <w:r>
              <w:rPr>
                <w:b/>
                <w:color w:val="FFFFFF" w:themeColor="background1"/>
              </w:rPr>
              <w:t>VPAs scale included in the PoA</w:t>
            </w:r>
          </w:p>
          <w:p w14:paraId="06288A93" w14:textId="420DBE30" w:rsidR="00FA4315" w:rsidRPr="002360C3" w:rsidRDefault="00FA4315" w:rsidP="00FA4315">
            <w:pPr>
              <w:rPr>
                <w:bCs w:val="0"/>
                <w:i/>
                <w:iCs/>
                <w:color w:val="FFFFFF" w:themeColor="background1"/>
              </w:rPr>
            </w:pPr>
            <w:r w:rsidRPr="002360C3">
              <w:rPr>
                <w:bCs w:val="0"/>
                <w:i/>
                <w:iCs/>
                <w:color w:val="FFFFFF" w:themeColor="background1"/>
              </w:rPr>
              <w:t xml:space="preserve">Note that same PoA can included </w:t>
            </w:r>
            <w:r>
              <w:rPr>
                <w:bCs w:val="0"/>
                <w:i/>
                <w:iCs/>
                <w:color w:val="FFFFFF" w:themeColor="background1"/>
              </w:rPr>
              <w:t>VPAs</w:t>
            </w:r>
            <w:r w:rsidRPr="002360C3">
              <w:rPr>
                <w:bCs w:val="0"/>
                <w:i/>
                <w:iCs/>
                <w:color w:val="FFFFFF" w:themeColor="background1"/>
              </w:rPr>
              <w:t xml:space="preserve"> of different scales. Please select all applicable.  </w:t>
            </w:r>
          </w:p>
        </w:tc>
        <w:tc>
          <w:tcPr>
            <w:tcW w:w="5052" w:type="dxa"/>
          </w:tcPr>
          <w:p w14:paraId="3363E289" w14:textId="3A26634C" w:rsidR="00FA4315" w:rsidRPr="008C3818" w:rsidRDefault="00000000" w:rsidP="00FA4315">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844598356"/>
                <w14:checkbox>
                  <w14:checked w14:val="0"/>
                  <w14:checkedState w14:val="2612" w14:font="MS Gothic"/>
                  <w14:uncheckedState w14:val="2610" w14:font="MS Gothic"/>
                </w14:checkbox>
              </w:sdtPr>
              <w:sdtContent>
                <w:r w:rsidR="00F374A4">
                  <w:rPr>
                    <w:rFonts w:ascii="MS Gothic" w:eastAsia="MS Gothic" w:hAnsi="MS Gothic" w:cs="Arial" w:hint="eastAsia"/>
                    <w:color w:val="515151" w:themeColor="text1"/>
                    <w:szCs w:val="22"/>
                  </w:rPr>
                  <w:t>☐</w:t>
                </w:r>
              </w:sdtContent>
            </w:sdt>
            <w:r w:rsidR="00FA4315">
              <w:rPr>
                <w:rFonts w:asciiTheme="minorHAnsi" w:hAnsiTheme="minorHAnsi" w:cs="Arial"/>
                <w:color w:val="515151" w:themeColor="text1"/>
                <w:szCs w:val="22"/>
              </w:rPr>
              <w:t>Microscale</w:t>
            </w:r>
            <w:r w:rsidR="00FA4315" w:rsidRPr="008C3818">
              <w:rPr>
                <w:rFonts w:asciiTheme="minorHAnsi" w:hAnsiTheme="minorHAnsi" w:cs="Arial"/>
                <w:color w:val="515151" w:themeColor="text1"/>
                <w:szCs w:val="22"/>
              </w:rPr>
              <w:t xml:space="preserve"> </w:t>
            </w:r>
          </w:p>
          <w:p w14:paraId="19F6759E" w14:textId="06EF92F8" w:rsidR="00FA4315" w:rsidRPr="008C3818" w:rsidRDefault="00000000" w:rsidP="00FA4315">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302768319"/>
                <w14:checkbox>
                  <w14:checked w14:val="1"/>
                  <w14:checkedState w14:val="2612" w14:font="MS Gothic"/>
                  <w14:uncheckedState w14:val="2610" w14:font="MS Gothic"/>
                </w14:checkbox>
              </w:sdtPr>
              <w:sdtContent>
                <w:r w:rsidR="00F374A4">
                  <w:rPr>
                    <w:rFonts w:ascii="MS Gothic" w:eastAsia="MS Gothic" w:hAnsi="MS Gothic" w:cs="Arial" w:hint="eastAsia"/>
                    <w:color w:val="515151" w:themeColor="text1"/>
                    <w:szCs w:val="22"/>
                  </w:rPr>
                  <w:t>☒</w:t>
                </w:r>
              </w:sdtContent>
            </w:sdt>
            <w:r w:rsidR="00FA4315">
              <w:rPr>
                <w:rFonts w:asciiTheme="minorHAnsi" w:hAnsiTheme="minorHAnsi" w:cs="Arial"/>
                <w:color w:val="515151" w:themeColor="text1"/>
                <w:szCs w:val="22"/>
              </w:rPr>
              <w:t>Small scale</w:t>
            </w:r>
            <w:r w:rsidR="00FA4315" w:rsidRPr="008C3818">
              <w:rPr>
                <w:rFonts w:asciiTheme="minorHAnsi" w:hAnsiTheme="minorHAnsi" w:cs="Arial"/>
                <w:color w:val="515151" w:themeColor="text1"/>
                <w:szCs w:val="22"/>
              </w:rPr>
              <w:t xml:space="preserve"> </w:t>
            </w:r>
          </w:p>
          <w:p w14:paraId="5C58CC3E" w14:textId="2DADD172" w:rsidR="00FA4315" w:rsidRPr="006622A6" w:rsidRDefault="00000000" w:rsidP="00FA4315">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415739865"/>
                <w14:checkbox>
                  <w14:checked w14:val="0"/>
                  <w14:checkedState w14:val="2612" w14:font="MS Gothic"/>
                  <w14:uncheckedState w14:val="2610" w14:font="MS Gothic"/>
                </w14:checkbox>
              </w:sdtPr>
              <w:sdtContent>
                <w:r w:rsidR="00FA4315" w:rsidRPr="002A3E17">
                  <w:rPr>
                    <w:rFonts w:ascii="Segoe UI Symbol" w:hAnsi="Segoe UI Symbol" w:cs="Segoe UI Symbol"/>
                    <w:color w:val="515151" w:themeColor="text1"/>
                    <w:szCs w:val="22"/>
                  </w:rPr>
                  <w:t>☐</w:t>
                </w:r>
              </w:sdtContent>
            </w:sdt>
            <w:r w:rsidR="00FA4315" w:rsidRPr="008C3818">
              <w:rPr>
                <w:rFonts w:asciiTheme="minorHAnsi" w:hAnsiTheme="minorHAnsi" w:cs="Arial"/>
                <w:color w:val="515151" w:themeColor="text1"/>
                <w:szCs w:val="22"/>
              </w:rPr>
              <w:t>L</w:t>
            </w:r>
            <w:r w:rsidR="00FA4315">
              <w:rPr>
                <w:rFonts w:asciiTheme="minorHAnsi" w:hAnsiTheme="minorHAnsi" w:cs="Arial"/>
                <w:color w:val="515151" w:themeColor="text1"/>
                <w:szCs w:val="22"/>
              </w:rPr>
              <w:t>arge</w:t>
            </w:r>
            <w:r w:rsidR="00FA4315" w:rsidRPr="008C3818">
              <w:rPr>
                <w:rFonts w:asciiTheme="minorHAnsi" w:hAnsiTheme="minorHAnsi" w:cs="Arial"/>
                <w:color w:val="515151" w:themeColor="text1"/>
                <w:szCs w:val="22"/>
              </w:rPr>
              <w:t xml:space="preserve"> </w:t>
            </w:r>
            <w:r w:rsidR="00FA4315">
              <w:rPr>
                <w:rFonts w:asciiTheme="minorHAnsi" w:hAnsiTheme="minorHAnsi" w:cs="Arial"/>
                <w:color w:val="515151" w:themeColor="text1"/>
                <w:szCs w:val="22"/>
              </w:rPr>
              <w:t>scale</w:t>
            </w:r>
          </w:p>
        </w:tc>
      </w:tr>
      <w:tr w:rsidR="00FA4315" w:rsidRPr="00211D67" w14:paraId="7F886451"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5B5CB0A4" w14:textId="77777777" w:rsidR="00FA4315" w:rsidRPr="004314D4" w:rsidRDefault="00FA4315" w:rsidP="00FA4315">
            <w:pPr>
              <w:rPr>
                <w:b/>
                <w:bCs w:val="0"/>
                <w:color w:val="FFFFFF" w:themeColor="background1"/>
                <w:lang w:eastAsia="de-DE"/>
              </w:rPr>
            </w:pPr>
            <w:r w:rsidRPr="004314D4">
              <w:rPr>
                <w:b/>
                <w:bCs w:val="0"/>
                <w:color w:val="FFFFFF" w:themeColor="background1"/>
                <w:lang w:eastAsia="de-DE"/>
              </w:rPr>
              <w:t xml:space="preserve">Start Date of POA </w:t>
            </w:r>
          </w:p>
        </w:tc>
        <w:tc>
          <w:tcPr>
            <w:tcW w:w="5052" w:type="dxa"/>
          </w:tcPr>
          <w:p w14:paraId="0DF15CF9" w14:textId="32724868" w:rsidR="00FA4315" w:rsidRPr="002A3E17" w:rsidRDefault="00FA4315"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2A3E17">
              <w:rPr>
                <w:rFonts w:asciiTheme="minorHAnsi" w:hAnsiTheme="minorHAnsi" w:cs="Arial"/>
                <w:color w:val="515151" w:themeColor="text1"/>
                <w:szCs w:val="22"/>
              </w:rPr>
              <w:t>02/08/2011 (CDM)</w:t>
            </w:r>
          </w:p>
        </w:tc>
      </w:tr>
      <w:tr w:rsidR="00FA4315" w:rsidRPr="00211D67" w14:paraId="621573B5"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2E7D698B" w14:textId="77777777" w:rsidR="00FA4315" w:rsidRPr="004314D4" w:rsidRDefault="00FA4315" w:rsidP="00FA4315">
            <w:pPr>
              <w:rPr>
                <w:b/>
                <w:bCs w:val="0"/>
                <w:color w:val="FFFFFF" w:themeColor="background1"/>
              </w:rPr>
            </w:pPr>
            <w:r w:rsidRPr="004314D4">
              <w:rPr>
                <w:b/>
                <w:bCs w:val="0"/>
                <w:color w:val="FFFFFF" w:themeColor="background1"/>
              </w:rPr>
              <w:t>Date of Design Certification</w:t>
            </w:r>
          </w:p>
        </w:tc>
        <w:tc>
          <w:tcPr>
            <w:tcW w:w="5052" w:type="dxa"/>
          </w:tcPr>
          <w:p w14:paraId="1C46C58D" w14:textId="3F2D28C8" w:rsidR="00FA4315" w:rsidRPr="002A3E17" w:rsidRDefault="00FA4315"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2A3E17">
              <w:rPr>
                <w:rFonts w:asciiTheme="minorHAnsi" w:hAnsiTheme="minorHAnsi" w:cs="Arial"/>
                <w:color w:val="515151" w:themeColor="text1"/>
                <w:szCs w:val="22"/>
              </w:rPr>
              <w:t>TBD</w:t>
            </w:r>
          </w:p>
        </w:tc>
      </w:tr>
      <w:tr w:rsidR="00FA4315" w:rsidRPr="00211D67" w14:paraId="1753A604"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6C04DD83" w14:textId="78FC4095" w:rsidR="00FA4315" w:rsidRPr="004314D4" w:rsidRDefault="00FA4315" w:rsidP="00FA4315">
            <w:pPr>
              <w:rPr>
                <w:b/>
                <w:bCs w:val="0"/>
                <w:color w:val="FFFFFF" w:themeColor="background1"/>
              </w:rPr>
            </w:pPr>
            <w:r w:rsidRPr="002360C3">
              <w:rPr>
                <w:b/>
                <w:bCs w:val="0"/>
                <w:color w:val="FFFFFF" w:themeColor="background1"/>
              </w:rPr>
              <w:t>Start date of crediting cycle of PoA</w:t>
            </w:r>
          </w:p>
        </w:tc>
        <w:tc>
          <w:tcPr>
            <w:tcW w:w="5052" w:type="dxa"/>
          </w:tcPr>
          <w:p w14:paraId="60EF33C2" w14:textId="77777777" w:rsidR="00FA4315" w:rsidRPr="002A3E17" w:rsidRDefault="00FA4315"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2A3E17">
              <w:rPr>
                <w:rFonts w:asciiTheme="minorHAnsi" w:hAnsiTheme="minorHAnsi" w:cs="Arial"/>
                <w:color w:val="515151" w:themeColor="text1"/>
                <w:szCs w:val="22"/>
              </w:rPr>
              <w:t>GS PoA Period start date: 22/07/2014 Crediting Period Start Date of earliest CPA in the PoA: 22/07/2014</w:t>
            </w:r>
          </w:p>
          <w:p w14:paraId="09061AD1" w14:textId="77777777" w:rsidR="002A3E17" w:rsidRPr="002A3E17" w:rsidRDefault="00FA4315"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2A3E17">
              <w:rPr>
                <w:rFonts w:asciiTheme="minorHAnsi" w:hAnsiTheme="minorHAnsi" w:cs="Arial"/>
                <w:color w:val="515151" w:themeColor="text1"/>
                <w:szCs w:val="22"/>
              </w:rPr>
              <w:t>First Period: 22/07/2014-21/07/2021</w:t>
            </w:r>
          </w:p>
          <w:p w14:paraId="11B2E6F9" w14:textId="42824691" w:rsidR="00FA4315" w:rsidRPr="002A3E17" w:rsidRDefault="00FA4315"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2A3E17">
              <w:rPr>
                <w:rFonts w:asciiTheme="minorHAnsi" w:hAnsiTheme="minorHAnsi" w:cs="Arial"/>
                <w:color w:val="515151" w:themeColor="text1"/>
                <w:szCs w:val="22"/>
              </w:rPr>
              <w:t>Second Period: 22/07/2021– 21/07/2026</w:t>
            </w:r>
          </w:p>
        </w:tc>
      </w:tr>
      <w:tr w:rsidR="00FA4315" w:rsidRPr="00211D67" w14:paraId="04B2C3B0"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7F14ACD5" w14:textId="77777777" w:rsidR="00FA4315" w:rsidRPr="004314D4" w:rsidRDefault="00FA4315" w:rsidP="00FA4315">
            <w:pPr>
              <w:rPr>
                <w:b/>
                <w:bCs w:val="0"/>
                <w:color w:val="FFFFFF" w:themeColor="background1"/>
              </w:rPr>
            </w:pPr>
            <w:r w:rsidRPr="004314D4">
              <w:rPr>
                <w:b/>
                <w:bCs w:val="0"/>
                <w:color w:val="FFFFFF" w:themeColor="background1"/>
                <w:lang w:eastAsia="de-DE"/>
              </w:rPr>
              <w:t>Version number of the PoA-DD</w:t>
            </w:r>
          </w:p>
        </w:tc>
        <w:tc>
          <w:tcPr>
            <w:tcW w:w="5052" w:type="dxa"/>
          </w:tcPr>
          <w:p w14:paraId="57376F39" w14:textId="1AD9EE36" w:rsidR="00FA4315" w:rsidRPr="002A3E17" w:rsidRDefault="00AF61A4"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Pr>
                <w:rFonts w:asciiTheme="minorHAnsi" w:hAnsiTheme="minorHAnsi" w:cs="Arial"/>
                <w:color w:val="515151" w:themeColor="text1"/>
                <w:szCs w:val="22"/>
              </w:rPr>
              <w:t>5</w:t>
            </w:r>
            <w:r w:rsidR="00FA4315" w:rsidRPr="002A3E17">
              <w:rPr>
                <w:rFonts w:asciiTheme="minorHAnsi" w:hAnsiTheme="minorHAnsi" w:cs="Arial"/>
                <w:color w:val="515151" w:themeColor="text1"/>
                <w:szCs w:val="22"/>
              </w:rPr>
              <w:t>.0</w:t>
            </w:r>
          </w:p>
        </w:tc>
      </w:tr>
      <w:tr w:rsidR="00FA4315" w:rsidRPr="00211D67" w14:paraId="7BBEF22E"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5909F294" w14:textId="77777777" w:rsidR="00FA4315" w:rsidRPr="004314D4" w:rsidRDefault="00FA4315" w:rsidP="00FA4315">
            <w:pPr>
              <w:rPr>
                <w:b/>
                <w:bCs w:val="0"/>
                <w:color w:val="FFFFFF" w:themeColor="background1"/>
              </w:rPr>
            </w:pPr>
            <w:r w:rsidRPr="004314D4">
              <w:rPr>
                <w:b/>
                <w:bCs w:val="0"/>
                <w:color w:val="FFFFFF" w:themeColor="background1"/>
                <w:lang w:eastAsia="de-DE"/>
              </w:rPr>
              <w:t>Completion date of the PoA-DD</w:t>
            </w:r>
          </w:p>
        </w:tc>
        <w:tc>
          <w:tcPr>
            <w:tcW w:w="5052" w:type="dxa"/>
          </w:tcPr>
          <w:p w14:paraId="6DAC0815" w14:textId="318F7B78" w:rsidR="00FA4315" w:rsidRPr="002A3E17" w:rsidRDefault="001A14EC"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Pr>
                <w:rFonts w:asciiTheme="minorHAnsi" w:hAnsiTheme="minorHAnsi" w:cs="Arial"/>
                <w:color w:val="515151" w:themeColor="text1"/>
                <w:szCs w:val="22"/>
              </w:rPr>
              <w:t>2</w:t>
            </w:r>
            <w:r w:rsidR="00AF61A4">
              <w:rPr>
                <w:rFonts w:asciiTheme="minorHAnsi" w:hAnsiTheme="minorHAnsi" w:cs="Arial"/>
                <w:color w:val="515151" w:themeColor="text1"/>
                <w:szCs w:val="22"/>
              </w:rPr>
              <w:t>4</w:t>
            </w:r>
            <w:r w:rsidR="00FA4315" w:rsidRPr="002A3E17">
              <w:rPr>
                <w:rFonts w:asciiTheme="minorHAnsi" w:hAnsiTheme="minorHAnsi" w:cs="Arial"/>
                <w:color w:val="515151" w:themeColor="text1"/>
                <w:szCs w:val="22"/>
              </w:rPr>
              <w:t>/</w:t>
            </w:r>
            <w:r w:rsidR="00AF61A4">
              <w:rPr>
                <w:rFonts w:asciiTheme="minorHAnsi" w:hAnsiTheme="minorHAnsi" w:cs="Arial"/>
                <w:color w:val="515151" w:themeColor="text1"/>
                <w:szCs w:val="22"/>
              </w:rPr>
              <w:t>0</w:t>
            </w:r>
            <w:r w:rsidR="002A3E17">
              <w:rPr>
                <w:rFonts w:asciiTheme="minorHAnsi" w:hAnsiTheme="minorHAnsi" w:cs="Arial"/>
                <w:color w:val="515151" w:themeColor="text1"/>
                <w:szCs w:val="22"/>
              </w:rPr>
              <w:t>1</w:t>
            </w:r>
            <w:r w:rsidR="00FA4315" w:rsidRPr="002A3E17">
              <w:rPr>
                <w:rFonts w:asciiTheme="minorHAnsi" w:hAnsiTheme="minorHAnsi" w:cs="Arial"/>
                <w:color w:val="515151" w:themeColor="text1"/>
                <w:szCs w:val="22"/>
              </w:rPr>
              <w:t>/2024</w:t>
            </w:r>
          </w:p>
        </w:tc>
      </w:tr>
      <w:tr w:rsidR="00FA4315" w:rsidRPr="00211D67" w14:paraId="01D60198"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675DC5EB" w14:textId="77777777" w:rsidR="00FA4315" w:rsidRPr="004314D4" w:rsidRDefault="00FA4315" w:rsidP="00FA4315">
            <w:pPr>
              <w:rPr>
                <w:b/>
                <w:bCs w:val="0"/>
                <w:color w:val="FFFFFF" w:themeColor="background1"/>
              </w:rPr>
            </w:pPr>
            <w:r w:rsidRPr="004314D4">
              <w:rPr>
                <w:b/>
                <w:bCs w:val="0"/>
                <w:color w:val="FFFFFF" w:themeColor="background1"/>
              </w:rPr>
              <w:t xml:space="preserve">Coordinating/managing entity </w:t>
            </w:r>
          </w:p>
        </w:tc>
        <w:tc>
          <w:tcPr>
            <w:tcW w:w="5052" w:type="dxa"/>
          </w:tcPr>
          <w:p w14:paraId="137EC847" w14:textId="7F559BD2" w:rsidR="00FA4315" w:rsidRPr="002A3E17" w:rsidRDefault="00FA4315"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2A3E17">
              <w:rPr>
                <w:rFonts w:asciiTheme="minorHAnsi" w:hAnsiTheme="minorHAnsi" w:cs="Arial"/>
                <w:color w:val="515151" w:themeColor="text1"/>
                <w:szCs w:val="22"/>
              </w:rPr>
              <w:t>UpEnergy Group</w:t>
            </w:r>
          </w:p>
        </w:tc>
      </w:tr>
      <w:tr w:rsidR="00FA4315" w:rsidRPr="00211D67" w14:paraId="16E5ED3B"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0A07E7BC" w14:textId="77777777" w:rsidR="00FA4315" w:rsidRPr="004314D4" w:rsidRDefault="00FA4315" w:rsidP="00FA4315">
            <w:pPr>
              <w:rPr>
                <w:b/>
                <w:bCs w:val="0"/>
                <w:color w:val="FFFFFF" w:themeColor="background1"/>
              </w:rPr>
            </w:pPr>
            <w:r w:rsidRPr="004314D4">
              <w:rPr>
                <w:b/>
                <w:bCs w:val="0"/>
                <w:color w:val="FFFFFF" w:themeColor="background1"/>
              </w:rPr>
              <w:t xml:space="preserve">Project Participants and any communities involved </w:t>
            </w:r>
          </w:p>
        </w:tc>
        <w:tc>
          <w:tcPr>
            <w:tcW w:w="5052" w:type="dxa"/>
          </w:tcPr>
          <w:p w14:paraId="6C51BDA9" w14:textId="6880658F" w:rsidR="00FA4315" w:rsidRPr="002A3E17" w:rsidRDefault="009D7C23"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9D7C23">
              <w:rPr>
                <w:rFonts w:asciiTheme="minorHAnsi" w:hAnsiTheme="minorHAnsi" w:cs="Arial"/>
                <w:color w:val="515151" w:themeColor="text1"/>
                <w:szCs w:val="22"/>
              </w:rPr>
              <w:t>UpEnergy Uganda Limited</w:t>
            </w:r>
            <w:r w:rsidRPr="009D7C23" w:rsidDel="009D7C23">
              <w:rPr>
                <w:rFonts w:asciiTheme="minorHAnsi" w:hAnsiTheme="minorHAnsi" w:cs="Arial"/>
                <w:color w:val="515151" w:themeColor="text1"/>
                <w:szCs w:val="22"/>
              </w:rPr>
              <w:t xml:space="preserve"> </w:t>
            </w:r>
          </w:p>
        </w:tc>
      </w:tr>
      <w:tr w:rsidR="00FA4315" w:rsidRPr="00211D67" w14:paraId="12CA5B12"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0DCAA9E8" w14:textId="77777777" w:rsidR="00FA4315" w:rsidRPr="004314D4" w:rsidRDefault="00FA4315" w:rsidP="00FA4315">
            <w:pPr>
              <w:rPr>
                <w:b/>
                <w:bCs w:val="0"/>
                <w:color w:val="FFFFFF" w:themeColor="background1"/>
              </w:rPr>
            </w:pPr>
            <w:r w:rsidRPr="004314D4">
              <w:rPr>
                <w:b/>
                <w:bCs w:val="0"/>
                <w:color w:val="FFFFFF" w:themeColor="background1"/>
              </w:rPr>
              <w:t xml:space="preserve">Host Country (ies) </w:t>
            </w:r>
          </w:p>
        </w:tc>
        <w:tc>
          <w:tcPr>
            <w:tcW w:w="5052" w:type="dxa"/>
          </w:tcPr>
          <w:p w14:paraId="32E4E8F9" w14:textId="0EC2D6FA" w:rsidR="00FA4315" w:rsidRPr="002A3E17" w:rsidRDefault="00FA4315"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2A3E17">
              <w:rPr>
                <w:rFonts w:asciiTheme="minorHAnsi" w:hAnsiTheme="minorHAnsi" w:cs="Arial"/>
                <w:color w:val="515151" w:themeColor="text1"/>
                <w:szCs w:val="22"/>
              </w:rPr>
              <w:t>Uganda</w:t>
            </w:r>
          </w:p>
        </w:tc>
      </w:tr>
      <w:tr w:rsidR="00FA4315" w:rsidRPr="00211D67" w14:paraId="36672DB1"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7814875E" w14:textId="77777777" w:rsidR="00FA4315" w:rsidRPr="004314D4" w:rsidRDefault="00FA4315" w:rsidP="00FA4315">
            <w:pPr>
              <w:rPr>
                <w:b/>
                <w:bCs w:val="0"/>
                <w:color w:val="FFFFFF" w:themeColor="background1"/>
              </w:rPr>
            </w:pPr>
            <w:r w:rsidRPr="004314D4">
              <w:rPr>
                <w:b/>
                <w:bCs w:val="0"/>
                <w:color w:val="FFFFFF" w:themeColor="background1"/>
              </w:rPr>
              <w:t>Activity Requirements applied</w:t>
            </w:r>
          </w:p>
          <w:p w14:paraId="469A2C71" w14:textId="77777777" w:rsidR="00FA4315" w:rsidRPr="004314D4" w:rsidRDefault="00FA4315" w:rsidP="00FA4315">
            <w:pPr>
              <w:rPr>
                <w:b/>
                <w:bCs w:val="0"/>
                <w:color w:val="FFFFFF" w:themeColor="background1"/>
              </w:rPr>
            </w:pPr>
          </w:p>
        </w:tc>
        <w:tc>
          <w:tcPr>
            <w:tcW w:w="5052" w:type="dxa"/>
          </w:tcPr>
          <w:p w14:paraId="23A7B84E" w14:textId="521507E3" w:rsidR="00FA4315" w:rsidRPr="008C3818" w:rsidRDefault="00000000" w:rsidP="00FA4315">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33557724"/>
                <w14:checkbox>
                  <w14:checked w14:val="1"/>
                  <w14:checkedState w14:val="2612" w14:font="MS Gothic"/>
                  <w14:uncheckedState w14:val="2610" w14:font="MS Gothic"/>
                </w14:checkbox>
              </w:sdtPr>
              <w:sdtContent>
                <w:r w:rsidR="00FA4315" w:rsidRPr="002A3E17">
                  <w:rPr>
                    <w:rFonts w:ascii="Segoe UI Symbol" w:hAnsi="Segoe UI Symbol" w:cs="Segoe UI Symbol"/>
                    <w:color w:val="515151" w:themeColor="text1"/>
                    <w:szCs w:val="22"/>
                  </w:rPr>
                  <w:t>☒</w:t>
                </w:r>
              </w:sdtContent>
            </w:sdt>
            <w:r w:rsidR="00FA4315">
              <w:rPr>
                <w:rFonts w:asciiTheme="minorHAnsi" w:hAnsiTheme="minorHAnsi" w:cs="Arial"/>
                <w:color w:val="515151" w:themeColor="text1"/>
                <w:szCs w:val="22"/>
              </w:rPr>
              <w:t xml:space="preserve"> </w:t>
            </w:r>
            <w:hyperlink r:id="rId13" w:history="1">
              <w:r w:rsidR="00FA4315" w:rsidRPr="002A3E17">
                <w:rPr>
                  <w:color w:val="515151" w:themeColor="text1"/>
                </w:rPr>
                <w:t>Community Services Activities</w:t>
              </w:r>
            </w:hyperlink>
            <w:r w:rsidR="00FA4315" w:rsidRPr="008C3818">
              <w:rPr>
                <w:rFonts w:asciiTheme="minorHAnsi" w:hAnsiTheme="minorHAnsi" w:cs="Arial"/>
                <w:color w:val="515151" w:themeColor="text1"/>
                <w:szCs w:val="22"/>
              </w:rPr>
              <w:t xml:space="preserve"> </w:t>
            </w:r>
          </w:p>
          <w:p w14:paraId="74564639" w14:textId="7E48C9C2" w:rsidR="00FA4315" w:rsidRPr="008C3818" w:rsidRDefault="00000000" w:rsidP="00FA4315">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927846251"/>
                <w14:checkbox>
                  <w14:checked w14:val="0"/>
                  <w14:checkedState w14:val="2612" w14:font="MS Gothic"/>
                  <w14:uncheckedState w14:val="2610" w14:font="MS Gothic"/>
                </w14:checkbox>
              </w:sdtPr>
              <w:sdtContent>
                <w:r w:rsidR="00FA4315" w:rsidRPr="002A3E17">
                  <w:rPr>
                    <w:rFonts w:ascii="Segoe UI Symbol" w:hAnsi="Segoe UI Symbol" w:cs="Segoe UI Symbol"/>
                    <w:color w:val="515151" w:themeColor="text1"/>
                    <w:szCs w:val="22"/>
                  </w:rPr>
                  <w:t>☐</w:t>
                </w:r>
              </w:sdtContent>
            </w:sdt>
            <w:r w:rsidR="00FA4315">
              <w:rPr>
                <w:rFonts w:asciiTheme="minorHAnsi" w:hAnsiTheme="minorHAnsi" w:cs="Arial"/>
                <w:color w:val="515151" w:themeColor="text1"/>
                <w:szCs w:val="22"/>
              </w:rPr>
              <w:t xml:space="preserve"> </w:t>
            </w:r>
            <w:hyperlink r:id="rId14" w:history="1">
              <w:r w:rsidR="00FA4315" w:rsidRPr="002A3E17">
                <w:rPr>
                  <w:color w:val="515151" w:themeColor="text1"/>
                </w:rPr>
                <w:t>Renewable Energy Activities</w:t>
              </w:r>
            </w:hyperlink>
            <w:r w:rsidR="00FA4315" w:rsidRPr="008C3818">
              <w:rPr>
                <w:rFonts w:asciiTheme="minorHAnsi" w:hAnsiTheme="minorHAnsi" w:cs="Arial"/>
                <w:color w:val="515151" w:themeColor="text1"/>
                <w:szCs w:val="22"/>
              </w:rPr>
              <w:t xml:space="preserve"> </w:t>
            </w:r>
          </w:p>
          <w:p w14:paraId="2CD0FA42" w14:textId="6BAF3E05" w:rsidR="00FA4315" w:rsidRPr="008C3818" w:rsidRDefault="00000000" w:rsidP="00FA4315">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470202797"/>
                <w14:checkbox>
                  <w14:checked w14:val="0"/>
                  <w14:checkedState w14:val="2612" w14:font="MS Gothic"/>
                  <w14:uncheckedState w14:val="2610" w14:font="MS Gothic"/>
                </w14:checkbox>
              </w:sdtPr>
              <w:sdtContent>
                <w:r w:rsidR="00FA4315" w:rsidRPr="002A3E17">
                  <w:rPr>
                    <w:rFonts w:ascii="Segoe UI Symbol" w:hAnsi="Segoe UI Symbol" w:cs="Segoe UI Symbol"/>
                    <w:color w:val="515151" w:themeColor="text1"/>
                    <w:szCs w:val="22"/>
                  </w:rPr>
                  <w:t>☐</w:t>
                </w:r>
              </w:sdtContent>
            </w:sdt>
            <w:r w:rsidR="00FA4315" w:rsidRPr="008C3818" w:rsidDel="00FD42FD">
              <w:rPr>
                <w:rFonts w:asciiTheme="minorHAnsi" w:hAnsiTheme="minorHAnsi" w:cs="Arial"/>
                <w:color w:val="515151" w:themeColor="text1"/>
                <w:szCs w:val="22"/>
              </w:rPr>
              <w:t xml:space="preserve"> </w:t>
            </w:r>
            <w:hyperlink r:id="rId15" w:history="1">
              <w:r w:rsidR="00FA4315" w:rsidRPr="002A3E17">
                <w:rPr>
                  <w:color w:val="515151" w:themeColor="text1"/>
                </w:rPr>
                <w:t>Land Use and Forestry Activities/Risks &amp; Capacities</w:t>
              </w:r>
            </w:hyperlink>
            <w:r w:rsidR="00FA4315" w:rsidRPr="008C3818">
              <w:rPr>
                <w:rFonts w:asciiTheme="minorHAnsi" w:hAnsiTheme="minorHAnsi" w:cs="Arial"/>
                <w:color w:val="515151" w:themeColor="text1"/>
                <w:szCs w:val="22"/>
              </w:rPr>
              <w:t xml:space="preserve"> </w:t>
            </w:r>
          </w:p>
          <w:p w14:paraId="517952B8" w14:textId="518459FA" w:rsidR="00FA4315" w:rsidRPr="002360C3" w:rsidRDefault="00000000" w:rsidP="00FA4315">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379016515"/>
                <w14:checkbox>
                  <w14:checked w14:val="0"/>
                  <w14:checkedState w14:val="2612" w14:font="MS Gothic"/>
                  <w14:uncheckedState w14:val="2610" w14:font="MS Gothic"/>
                </w14:checkbox>
              </w:sdtPr>
              <w:sdtContent>
                <w:r w:rsidR="00FA4315" w:rsidRPr="002A3E17">
                  <w:rPr>
                    <w:rFonts w:ascii="Segoe UI Symbol" w:hAnsi="Segoe UI Symbol" w:cs="Segoe UI Symbol"/>
                    <w:color w:val="515151" w:themeColor="text1"/>
                    <w:szCs w:val="22"/>
                  </w:rPr>
                  <w:t>☐</w:t>
                </w:r>
              </w:sdtContent>
            </w:sdt>
            <w:r w:rsidR="00FA4315" w:rsidRPr="008C3818" w:rsidDel="00FD42FD">
              <w:rPr>
                <w:rFonts w:asciiTheme="minorHAnsi" w:hAnsiTheme="minorHAnsi" w:cs="Arial"/>
                <w:color w:val="515151" w:themeColor="text1"/>
                <w:szCs w:val="22"/>
              </w:rPr>
              <w:t xml:space="preserve"> </w:t>
            </w:r>
            <w:r w:rsidR="00FA4315" w:rsidRPr="008C3818">
              <w:rPr>
                <w:rFonts w:asciiTheme="minorHAnsi" w:hAnsiTheme="minorHAnsi" w:cs="Arial"/>
                <w:color w:val="515151" w:themeColor="text1"/>
                <w:szCs w:val="22"/>
              </w:rPr>
              <w:t xml:space="preserve"> N/A </w:t>
            </w:r>
          </w:p>
        </w:tc>
      </w:tr>
      <w:tr w:rsidR="00FA4315" w:rsidRPr="00211D67" w14:paraId="43616CB0"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2F50B8C4" w14:textId="77777777" w:rsidR="00FA4315" w:rsidRPr="004314D4" w:rsidRDefault="00FA4315" w:rsidP="00FA4315">
            <w:pPr>
              <w:rPr>
                <w:b/>
                <w:bCs w:val="0"/>
                <w:color w:val="FFFFFF" w:themeColor="background1"/>
              </w:rPr>
            </w:pPr>
            <w:r w:rsidRPr="004314D4">
              <w:rPr>
                <w:b/>
                <w:bCs w:val="0"/>
                <w:color w:val="FFFFFF" w:themeColor="background1"/>
              </w:rPr>
              <w:t xml:space="preserve">Other Requirements applied </w:t>
            </w:r>
          </w:p>
        </w:tc>
        <w:tc>
          <w:tcPr>
            <w:tcW w:w="5052" w:type="dxa"/>
          </w:tcPr>
          <w:p w14:paraId="46CD0C66" w14:textId="2F3F9241" w:rsidR="00FA4315" w:rsidRPr="002A3E17" w:rsidRDefault="00F83A72"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2A3E17">
              <w:rPr>
                <w:rFonts w:asciiTheme="minorHAnsi" w:hAnsiTheme="minorHAnsi" w:cs="Arial"/>
                <w:color w:val="515151" w:themeColor="text1"/>
                <w:szCs w:val="22"/>
              </w:rPr>
              <w:t>TOOL30 Methodological tool Calculation of the fraction of non-renewable biomass Version 04.0</w:t>
            </w:r>
          </w:p>
        </w:tc>
      </w:tr>
      <w:tr w:rsidR="00FA4315" w:rsidRPr="00211D67" w14:paraId="03867CCE"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0B93684B" w14:textId="77777777" w:rsidR="00FA4315" w:rsidRPr="004314D4" w:rsidRDefault="00FA4315" w:rsidP="00FA4315">
            <w:pPr>
              <w:rPr>
                <w:b/>
                <w:bCs w:val="0"/>
                <w:color w:val="FFFFFF" w:themeColor="background1"/>
              </w:rPr>
            </w:pPr>
            <w:r w:rsidRPr="004314D4">
              <w:rPr>
                <w:b/>
                <w:bCs w:val="0"/>
                <w:color w:val="FFFFFF" w:themeColor="background1"/>
              </w:rPr>
              <w:lastRenderedPageBreak/>
              <w:t>Methodology (ies) applied and version number</w:t>
            </w:r>
          </w:p>
        </w:tc>
        <w:tc>
          <w:tcPr>
            <w:tcW w:w="5052" w:type="dxa"/>
          </w:tcPr>
          <w:p w14:paraId="15938BE7" w14:textId="77777777" w:rsidR="00FA4315" w:rsidRPr="001A46E3" w:rsidRDefault="00FA4315"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bookmarkStart w:id="1" w:name="_Hlk183184133"/>
            <w:r w:rsidRPr="001A46E3">
              <w:rPr>
                <w:rFonts w:asciiTheme="minorHAnsi" w:hAnsiTheme="minorHAnsi" w:cs="Arial"/>
                <w:color w:val="515151" w:themeColor="text1"/>
                <w:szCs w:val="22"/>
              </w:rPr>
              <w:t>REDUCED EMISSIONS FROM COOKING AND HEATING:</w:t>
            </w:r>
          </w:p>
          <w:p w14:paraId="21015E37" w14:textId="77777777" w:rsidR="00FA4315" w:rsidRPr="001A46E3" w:rsidRDefault="00FA4315"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1A46E3">
              <w:rPr>
                <w:rFonts w:asciiTheme="minorHAnsi" w:hAnsiTheme="minorHAnsi" w:cs="Arial"/>
                <w:color w:val="515151" w:themeColor="text1"/>
                <w:szCs w:val="22"/>
              </w:rPr>
              <w:t>Technologies and Practices to</w:t>
            </w:r>
            <w:r>
              <w:rPr>
                <w:rFonts w:asciiTheme="minorHAnsi" w:hAnsiTheme="minorHAnsi" w:cs="Arial"/>
                <w:color w:val="515151" w:themeColor="text1"/>
                <w:szCs w:val="22"/>
              </w:rPr>
              <w:t xml:space="preserve"> </w:t>
            </w:r>
            <w:r w:rsidRPr="001A46E3">
              <w:rPr>
                <w:rFonts w:asciiTheme="minorHAnsi" w:hAnsiTheme="minorHAnsi" w:cs="Arial"/>
                <w:color w:val="515151" w:themeColor="text1"/>
                <w:szCs w:val="22"/>
              </w:rPr>
              <w:t>Displace Decentralized Thermal Energy</w:t>
            </w:r>
          </w:p>
          <w:p w14:paraId="3114BC3F" w14:textId="2598785F" w:rsidR="00FA4315" w:rsidRPr="008C3818" w:rsidRDefault="00FA4315" w:rsidP="002A3E17">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1A46E3">
              <w:rPr>
                <w:rFonts w:asciiTheme="minorHAnsi" w:hAnsiTheme="minorHAnsi" w:cs="Arial"/>
                <w:color w:val="515151" w:themeColor="text1"/>
                <w:szCs w:val="22"/>
              </w:rPr>
              <w:t>Consumption (TPDDTEC)</w:t>
            </w:r>
            <w:r>
              <w:rPr>
                <w:rFonts w:asciiTheme="minorHAnsi" w:hAnsiTheme="minorHAnsi" w:cs="Arial"/>
                <w:color w:val="515151" w:themeColor="text1"/>
                <w:szCs w:val="22"/>
              </w:rPr>
              <w:t xml:space="preserve"> V</w:t>
            </w:r>
            <w:r w:rsidR="00074BAF">
              <w:rPr>
                <w:rFonts w:asciiTheme="minorHAnsi" w:hAnsiTheme="minorHAnsi" w:cs="Arial"/>
                <w:color w:val="515151" w:themeColor="text1"/>
                <w:szCs w:val="22"/>
              </w:rPr>
              <w:t xml:space="preserve">ersion </w:t>
            </w:r>
            <w:r>
              <w:rPr>
                <w:rFonts w:asciiTheme="minorHAnsi" w:hAnsiTheme="minorHAnsi" w:cs="Arial"/>
                <w:color w:val="515151" w:themeColor="text1"/>
                <w:szCs w:val="22"/>
              </w:rPr>
              <w:t>4</w:t>
            </w:r>
            <w:r w:rsidR="00074BAF">
              <w:rPr>
                <w:rFonts w:asciiTheme="minorHAnsi" w:hAnsiTheme="minorHAnsi" w:cs="Arial"/>
                <w:color w:val="515151" w:themeColor="text1"/>
                <w:szCs w:val="22"/>
              </w:rPr>
              <w:t>.0</w:t>
            </w:r>
            <w:bookmarkEnd w:id="1"/>
          </w:p>
        </w:tc>
      </w:tr>
      <w:tr w:rsidR="00FA4315" w:rsidRPr="00CB159A" w14:paraId="49DBA992" w14:textId="77777777" w:rsidTr="0011458F">
        <w:tc>
          <w:tcPr>
            <w:cnfStyle w:val="001000000000" w:firstRow="0" w:lastRow="0" w:firstColumn="1" w:lastColumn="0" w:oddVBand="0" w:evenVBand="0" w:oddHBand="0" w:evenHBand="0" w:firstRowFirstColumn="0" w:firstRowLastColumn="0" w:lastRowFirstColumn="0" w:lastRowLastColumn="0"/>
            <w:tcW w:w="4390" w:type="dxa"/>
          </w:tcPr>
          <w:p w14:paraId="596E9BFD" w14:textId="77777777" w:rsidR="00FA4315" w:rsidRPr="004314D4" w:rsidRDefault="00FA4315" w:rsidP="00FA4315">
            <w:pPr>
              <w:rPr>
                <w:b/>
                <w:bCs w:val="0"/>
                <w:color w:val="FFFFFF" w:themeColor="background1"/>
              </w:rPr>
            </w:pPr>
            <w:r w:rsidRPr="004314D4">
              <w:rPr>
                <w:b/>
                <w:bCs w:val="0"/>
                <w:color w:val="FFFFFF" w:themeColor="background1"/>
              </w:rPr>
              <w:t>Product Requirements applied</w:t>
            </w:r>
          </w:p>
        </w:tc>
        <w:tc>
          <w:tcPr>
            <w:tcW w:w="5052" w:type="dxa"/>
          </w:tcPr>
          <w:p w14:paraId="036318BF" w14:textId="75FFE777" w:rsidR="00FA4315" w:rsidRPr="008C3818" w:rsidRDefault="00000000" w:rsidP="00FA4315">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2087637561"/>
                <w14:checkbox>
                  <w14:checked w14:val="1"/>
                  <w14:checkedState w14:val="2612" w14:font="MS Gothic"/>
                  <w14:uncheckedState w14:val="2610" w14:font="MS Gothic"/>
                </w14:checkbox>
              </w:sdtPr>
              <w:sdtContent>
                <w:r w:rsidR="00FA4315">
                  <w:rPr>
                    <w:rFonts w:ascii="MS Gothic" w:eastAsia="MS Gothic" w:hAnsi="MS Gothic" w:cs="Arial" w:hint="eastAsia"/>
                    <w:color w:val="515151" w:themeColor="text1"/>
                    <w:szCs w:val="22"/>
                  </w:rPr>
                  <w:t>☒</w:t>
                </w:r>
              </w:sdtContent>
            </w:sdt>
            <w:r w:rsidR="00FA4315" w:rsidRPr="008C3818" w:rsidDel="00FD42FD">
              <w:rPr>
                <w:rFonts w:asciiTheme="minorHAnsi" w:hAnsiTheme="minorHAnsi" w:cs="Arial"/>
                <w:color w:val="515151" w:themeColor="text1"/>
                <w:szCs w:val="22"/>
              </w:rPr>
              <w:t xml:space="preserve"> </w:t>
            </w:r>
            <w:hyperlink r:id="rId16" w:history="1">
              <w:r w:rsidR="00FA4315" w:rsidRPr="0068662E">
                <w:rPr>
                  <w:rStyle w:val="Hyperlink"/>
                  <w:rFonts w:cs="Arial"/>
                  <w:szCs w:val="22"/>
                  <w:lang w:eastAsia="en-US"/>
                </w:rPr>
                <w:t>GHG Emissions Reduction</w:t>
              </w:r>
              <w:r w:rsidR="00FA4315">
                <w:rPr>
                  <w:rStyle w:val="Hyperlink"/>
                  <w:rFonts w:cs="Arial"/>
                  <w:szCs w:val="22"/>
                  <w:lang w:eastAsia="en-US"/>
                </w:rPr>
                <w:t>s</w:t>
              </w:r>
              <w:r w:rsidR="00FA4315" w:rsidRPr="0068662E">
                <w:rPr>
                  <w:rStyle w:val="Hyperlink"/>
                  <w:rFonts w:cs="Arial"/>
                  <w:szCs w:val="22"/>
                  <w:lang w:eastAsia="en-US"/>
                </w:rPr>
                <w:t xml:space="preserve"> &amp; Sequestration</w:t>
              </w:r>
            </w:hyperlink>
            <w:r w:rsidR="00FA4315" w:rsidRPr="008C3818">
              <w:rPr>
                <w:rFonts w:asciiTheme="minorHAnsi" w:hAnsiTheme="minorHAnsi" w:cs="Arial"/>
                <w:color w:val="515151" w:themeColor="text1"/>
                <w:szCs w:val="22"/>
              </w:rPr>
              <w:t xml:space="preserve"> </w:t>
            </w:r>
          </w:p>
          <w:p w14:paraId="0BB91714" w14:textId="763A07CF" w:rsidR="00FA4315" w:rsidRPr="008C3818" w:rsidRDefault="00000000" w:rsidP="00FA4315">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010408395"/>
                <w14:checkbox>
                  <w14:checked w14:val="0"/>
                  <w14:checkedState w14:val="2612" w14:font="MS Gothic"/>
                  <w14:uncheckedState w14:val="2610" w14:font="MS Gothic"/>
                </w14:checkbox>
              </w:sdtPr>
              <w:sdtContent>
                <w:r w:rsidR="00FA4315">
                  <w:rPr>
                    <w:rFonts w:ascii="MS Gothic" w:eastAsia="MS Gothic" w:hAnsi="MS Gothic" w:cs="Arial" w:hint="eastAsia"/>
                    <w:color w:val="515151" w:themeColor="text1"/>
                    <w:szCs w:val="22"/>
                  </w:rPr>
                  <w:t>☐</w:t>
                </w:r>
              </w:sdtContent>
            </w:sdt>
            <w:r w:rsidR="00FA4315" w:rsidRPr="008C3818" w:rsidDel="00FD42FD">
              <w:rPr>
                <w:rFonts w:asciiTheme="minorHAnsi" w:hAnsiTheme="minorHAnsi" w:cs="Arial"/>
                <w:color w:val="515151" w:themeColor="text1"/>
                <w:szCs w:val="22"/>
              </w:rPr>
              <w:t xml:space="preserve"> </w:t>
            </w:r>
            <w:hyperlink r:id="rId17" w:history="1">
              <w:r w:rsidR="00FA4315" w:rsidRPr="00E038A9">
                <w:rPr>
                  <w:rStyle w:val="Hyperlink"/>
                  <w:rFonts w:cs="Arial"/>
                  <w:szCs w:val="22"/>
                  <w:lang w:eastAsia="en-US"/>
                </w:rPr>
                <w:t>Renewable Energy Label</w:t>
              </w:r>
            </w:hyperlink>
            <w:r w:rsidR="00FA4315" w:rsidRPr="008C3818">
              <w:rPr>
                <w:rFonts w:asciiTheme="minorHAnsi" w:hAnsiTheme="minorHAnsi" w:cs="Arial"/>
                <w:color w:val="515151" w:themeColor="text1"/>
                <w:szCs w:val="22"/>
              </w:rPr>
              <w:t xml:space="preserve"> </w:t>
            </w:r>
          </w:p>
          <w:p w14:paraId="56B71CE0" w14:textId="4842D611" w:rsidR="00FA4315" w:rsidRPr="008C3818" w:rsidRDefault="00000000" w:rsidP="00FA4315">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524989727"/>
                <w14:checkbox>
                  <w14:checked w14:val="0"/>
                  <w14:checkedState w14:val="2612" w14:font="MS Gothic"/>
                  <w14:uncheckedState w14:val="2610" w14:font="MS Gothic"/>
                </w14:checkbox>
              </w:sdtPr>
              <w:sdtContent>
                <w:r w:rsidR="00FA4315">
                  <w:rPr>
                    <w:rFonts w:ascii="MS Gothic" w:eastAsia="MS Gothic" w:hAnsi="MS Gothic" w:cs="Arial" w:hint="eastAsia"/>
                    <w:color w:val="515151" w:themeColor="text1"/>
                    <w:szCs w:val="22"/>
                  </w:rPr>
                  <w:t>☐</w:t>
                </w:r>
              </w:sdtContent>
            </w:sdt>
            <w:r w:rsidR="00FA4315" w:rsidRPr="008C3818" w:rsidDel="00FD42FD">
              <w:rPr>
                <w:rFonts w:asciiTheme="minorHAnsi" w:hAnsiTheme="minorHAnsi" w:cs="Arial"/>
                <w:color w:val="515151" w:themeColor="text1"/>
                <w:szCs w:val="22"/>
              </w:rPr>
              <w:t xml:space="preserve"> </w:t>
            </w:r>
            <w:r w:rsidR="00FA4315" w:rsidRPr="008C3818">
              <w:rPr>
                <w:rFonts w:asciiTheme="minorHAnsi" w:hAnsiTheme="minorHAnsi" w:cs="Arial"/>
                <w:color w:val="515151" w:themeColor="text1"/>
                <w:szCs w:val="22"/>
              </w:rPr>
              <w:t xml:space="preserve"> N/A </w:t>
            </w:r>
          </w:p>
        </w:tc>
      </w:tr>
    </w:tbl>
    <w:p w14:paraId="604E3945" w14:textId="00FAE7A2" w:rsidR="004473A5" w:rsidRDefault="004473A5" w:rsidP="004473A5">
      <w:pPr>
        <w:spacing w:line="276" w:lineRule="auto"/>
        <w:contextualSpacing w:val="0"/>
        <w:rPr>
          <w:lang w:val="en-GB"/>
        </w:rPr>
      </w:pPr>
    </w:p>
    <w:p w14:paraId="4A3E8534" w14:textId="77777777" w:rsidR="000E0B11" w:rsidRDefault="000E0B11" w:rsidP="004473A5">
      <w:pPr>
        <w:spacing w:line="276" w:lineRule="auto"/>
        <w:contextualSpacing w:val="0"/>
        <w:rPr>
          <w:lang w:val="en-GB"/>
        </w:rPr>
      </w:pPr>
    </w:p>
    <w:p w14:paraId="109285A5" w14:textId="77777777" w:rsidR="00410B81" w:rsidRDefault="00410B81" w:rsidP="004473A5">
      <w:pPr>
        <w:spacing w:line="276" w:lineRule="auto"/>
        <w:contextualSpacing w:val="0"/>
        <w:rPr>
          <w:lang w:val="en-GB"/>
        </w:rPr>
      </w:pPr>
    </w:p>
    <w:tbl>
      <w:tblPr>
        <w:tblStyle w:val="GSTableSimple"/>
        <w:tblW w:w="4941" w:type="pct"/>
        <w:tblLayout w:type="fixed"/>
        <w:tblLook w:val="0620" w:firstRow="1" w:lastRow="0" w:firstColumn="0" w:lastColumn="0" w:noHBand="1" w:noVBand="1"/>
      </w:tblPr>
      <w:tblGrid>
        <w:gridCol w:w="1595"/>
        <w:gridCol w:w="7328"/>
      </w:tblGrid>
      <w:tr w:rsidR="00CF0D7B" w:rsidRPr="00D7300E" w14:paraId="40A7FE1D" w14:textId="77777777" w:rsidTr="00CF0D7B">
        <w:trPr>
          <w:cnfStyle w:val="100000000000" w:firstRow="1" w:lastRow="0" w:firstColumn="0" w:lastColumn="0" w:oddVBand="0" w:evenVBand="0" w:oddHBand="0" w:evenHBand="0" w:firstRowFirstColumn="0" w:firstRowLastColumn="0" w:lastRowFirstColumn="0" w:lastRowLastColumn="0"/>
          <w:trHeight w:val="211"/>
        </w:trPr>
        <w:tc>
          <w:tcPr>
            <w:tcW w:w="5000" w:type="pct"/>
            <w:gridSpan w:val="2"/>
          </w:tcPr>
          <w:p w14:paraId="5638FCF6" w14:textId="00DDA657" w:rsidR="00CF0D7B" w:rsidRPr="00D7300E" w:rsidRDefault="00CF0D7B" w:rsidP="00E807AE">
            <w:pPr>
              <w:spacing w:after="200" w:line="276" w:lineRule="auto"/>
              <w:outlineLvl w:val="1"/>
              <w:rPr>
                <w:rFonts w:asciiTheme="minorHAnsi" w:hAnsiTheme="minorHAnsi"/>
                <w:lang w:val="en-GB" w:eastAsia="de-DE"/>
              </w:rPr>
            </w:pPr>
            <w:r w:rsidRPr="0011458F">
              <w:rPr>
                <w:rFonts w:asciiTheme="minorHAnsi" w:hAnsiTheme="minorHAnsi" w:cs="Arial"/>
                <w:color w:val="00BABE"/>
                <w:sz w:val="20"/>
              </w:rPr>
              <w:t>REAL CASE VPAS (ALL REAL CASE VPAS INCLUDED IN THE POA)</w:t>
            </w:r>
          </w:p>
        </w:tc>
      </w:tr>
      <w:tr w:rsidR="00CF0D7B" w:rsidRPr="00D7300E" w14:paraId="3C3F588C" w14:textId="77777777" w:rsidTr="00CF0D7B">
        <w:trPr>
          <w:trHeight w:val="211"/>
        </w:trPr>
        <w:tc>
          <w:tcPr>
            <w:tcW w:w="894" w:type="pct"/>
          </w:tcPr>
          <w:p w14:paraId="397BFCE8" w14:textId="618EF7A3" w:rsidR="00CF0D7B" w:rsidRDefault="00CF0D7B" w:rsidP="00CF0D7B">
            <w:pPr>
              <w:spacing w:line="276" w:lineRule="auto"/>
              <w:outlineLvl w:val="1"/>
              <w:rPr>
                <w:rFonts w:asciiTheme="minorHAnsi" w:hAnsiTheme="minorHAnsi"/>
                <w:lang w:val="en-GB" w:eastAsia="de-DE"/>
              </w:rPr>
            </w:pPr>
            <w:r>
              <w:rPr>
                <w:rFonts w:asciiTheme="minorHAnsi" w:hAnsiTheme="minorHAnsi"/>
                <w:lang w:val="en-GB" w:eastAsia="de-DE"/>
              </w:rPr>
              <w:t>GS ID</w:t>
            </w:r>
          </w:p>
        </w:tc>
        <w:tc>
          <w:tcPr>
            <w:tcW w:w="4106" w:type="pct"/>
          </w:tcPr>
          <w:p w14:paraId="64A22A58" w14:textId="1882CA5C" w:rsidR="00CF0D7B" w:rsidRDefault="00CF0D7B" w:rsidP="00CF0D7B">
            <w:pPr>
              <w:spacing w:line="276" w:lineRule="auto"/>
              <w:outlineLvl w:val="1"/>
              <w:rPr>
                <w:rFonts w:asciiTheme="minorHAnsi" w:hAnsiTheme="minorHAnsi"/>
                <w:lang w:val="en-GB" w:eastAsia="de-DE"/>
              </w:rPr>
            </w:pPr>
            <w:r>
              <w:rPr>
                <w:rFonts w:asciiTheme="minorHAnsi" w:hAnsiTheme="minorHAnsi"/>
                <w:lang w:val="en-GB" w:eastAsia="de-DE"/>
              </w:rPr>
              <w:t xml:space="preserve">Title </w:t>
            </w:r>
          </w:p>
        </w:tc>
      </w:tr>
      <w:tr w:rsidR="00236934" w:rsidRPr="00D7300E" w14:paraId="72509D44" w14:textId="77777777" w:rsidTr="00236934">
        <w:trPr>
          <w:trHeight w:val="107"/>
        </w:trPr>
        <w:tc>
          <w:tcPr>
            <w:tcW w:w="894" w:type="pct"/>
            <w:vAlign w:val="top"/>
          </w:tcPr>
          <w:p w14:paraId="454A41F0" w14:textId="7094EA5B" w:rsidR="00236934" w:rsidRPr="00DF129B" w:rsidRDefault="00236934" w:rsidP="00236934">
            <w:pPr>
              <w:spacing w:line="276" w:lineRule="auto"/>
              <w:outlineLvl w:val="1"/>
            </w:pPr>
            <w:r>
              <w:t>GS 10900</w:t>
            </w:r>
          </w:p>
        </w:tc>
        <w:tc>
          <w:tcPr>
            <w:tcW w:w="4106" w:type="pct"/>
            <w:vAlign w:val="top"/>
          </w:tcPr>
          <w:p w14:paraId="4CD068C8" w14:textId="3070574D"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02</w:t>
            </w:r>
          </w:p>
        </w:tc>
      </w:tr>
      <w:tr w:rsidR="00236934" w:rsidRPr="00D7300E" w14:paraId="4F2AEF74" w14:textId="77777777" w:rsidTr="00236934">
        <w:trPr>
          <w:trHeight w:val="107"/>
        </w:trPr>
        <w:tc>
          <w:tcPr>
            <w:tcW w:w="894" w:type="pct"/>
            <w:vAlign w:val="top"/>
          </w:tcPr>
          <w:p w14:paraId="19AE2707" w14:textId="382A3FBD" w:rsidR="00236934" w:rsidRPr="00DF129B" w:rsidRDefault="00236934" w:rsidP="00236934">
            <w:pPr>
              <w:spacing w:line="276" w:lineRule="auto"/>
              <w:outlineLvl w:val="1"/>
            </w:pPr>
            <w:r>
              <w:t>GS 10901</w:t>
            </w:r>
          </w:p>
        </w:tc>
        <w:tc>
          <w:tcPr>
            <w:tcW w:w="4106" w:type="pct"/>
            <w:vAlign w:val="top"/>
          </w:tcPr>
          <w:p w14:paraId="491BEB9E" w14:textId="60D1EFAD"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03</w:t>
            </w:r>
          </w:p>
        </w:tc>
      </w:tr>
      <w:tr w:rsidR="00236934" w:rsidRPr="00D7300E" w14:paraId="1BD4EBBC" w14:textId="77777777" w:rsidTr="00236934">
        <w:trPr>
          <w:trHeight w:val="107"/>
        </w:trPr>
        <w:tc>
          <w:tcPr>
            <w:tcW w:w="894" w:type="pct"/>
            <w:vAlign w:val="top"/>
          </w:tcPr>
          <w:p w14:paraId="3D3113ED" w14:textId="7E34AE42" w:rsidR="00236934" w:rsidRPr="00DF129B" w:rsidRDefault="00236934" w:rsidP="00236934">
            <w:pPr>
              <w:spacing w:line="276" w:lineRule="auto"/>
              <w:outlineLvl w:val="1"/>
            </w:pPr>
            <w:r w:rsidRPr="00F5630C">
              <w:t>GS 1090</w:t>
            </w:r>
            <w:r>
              <w:t>2</w:t>
            </w:r>
          </w:p>
        </w:tc>
        <w:tc>
          <w:tcPr>
            <w:tcW w:w="4106" w:type="pct"/>
            <w:vAlign w:val="top"/>
          </w:tcPr>
          <w:p w14:paraId="1ED63C53" w14:textId="70E49D5B"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04</w:t>
            </w:r>
          </w:p>
        </w:tc>
      </w:tr>
      <w:tr w:rsidR="00236934" w:rsidRPr="00D7300E" w14:paraId="1EBE6734" w14:textId="77777777" w:rsidTr="00236934">
        <w:trPr>
          <w:trHeight w:val="107"/>
        </w:trPr>
        <w:tc>
          <w:tcPr>
            <w:tcW w:w="894" w:type="pct"/>
            <w:vAlign w:val="top"/>
          </w:tcPr>
          <w:p w14:paraId="52644BE2" w14:textId="5BAF35E5" w:rsidR="00236934" w:rsidRPr="00DF129B" w:rsidRDefault="00236934" w:rsidP="00236934">
            <w:pPr>
              <w:spacing w:line="276" w:lineRule="auto"/>
              <w:outlineLvl w:val="1"/>
            </w:pPr>
            <w:r w:rsidRPr="00F5630C">
              <w:t>GS 1090</w:t>
            </w:r>
            <w:r>
              <w:t>3</w:t>
            </w:r>
          </w:p>
        </w:tc>
        <w:tc>
          <w:tcPr>
            <w:tcW w:w="4106" w:type="pct"/>
            <w:vAlign w:val="top"/>
          </w:tcPr>
          <w:p w14:paraId="6CC00CF8" w14:textId="0D75A047"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05</w:t>
            </w:r>
          </w:p>
        </w:tc>
      </w:tr>
      <w:tr w:rsidR="00236934" w:rsidRPr="00D7300E" w14:paraId="30BF36F0" w14:textId="77777777" w:rsidTr="00236934">
        <w:trPr>
          <w:trHeight w:val="107"/>
        </w:trPr>
        <w:tc>
          <w:tcPr>
            <w:tcW w:w="894" w:type="pct"/>
            <w:vAlign w:val="top"/>
          </w:tcPr>
          <w:p w14:paraId="0989F8F5" w14:textId="73E53024" w:rsidR="00236934" w:rsidRPr="00DF129B" w:rsidRDefault="00236934" w:rsidP="00236934">
            <w:pPr>
              <w:spacing w:line="276" w:lineRule="auto"/>
              <w:outlineLvl w:val="1"/>
            </w:pPr>
            <w:r w:rsidRPr="00F5630C">
              <w:t>GS 1090</w:t>
            </w:r>
            <w:r>
              <w:t>4</w:t>
            </w:r>
          </w:p>
        </w:tc>
        <w:tc>
          <w:tcPr>
            <w:tcW w:w="4106" w:type="pct"/>
            <w:vAlign w:val="top"/>
          </w:tcPr>
          <w:p w14:paraId="0D2071ED" w14:textId="74926CC7"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06</w:t>
            </w:r>
          </w:p>
        </w:tc>
      </w:tr>
      <w:tr w:rsidR="00236934" w:rsidRPr="00D7300E" w14:paraId="48646591" w14:textId="77777777" w:rsidTr="00236934">
        <w:trPr>
          <w:trHeight w:val="107"/>
        </w:trPr>
        <w:tc>
          <w:tcPr>
            <w:tcW w:w="894" w:type="pct"/>
            <w:vAlign w:val="top"/>
          </w:tcPr>
          <w:p w14:paraId="32AB649D" w14:textId="2AF1DAAC" w:rsidR="00236934" w:rsidRPr="00DF129B" w:rsidRDefault="00236934" w:rsidP="00236934">
            <w:pPr>
              <w:spacing w:line="276" w:lineRule="auto"/>
              <w:outlineLvl w:val="1"/>
            </w:pPr>
            <w:r w:rsidRPr="00F5630C">
              <w:t>GS 1090</w:t>
            </w:r>
            <w:r>
              <w:t>5</w:t>
            </w:r>
          </w:p>
        </w:tc>
        <w:tc>
          <w:tcPr>
            <w:tcW w:w="4106" w:type="pct"/>
            <w:vAlign w:val="top"/>
          </w:tcPr>
          <w:p w14:paraId="743FA330" w14:textId="3063F5D8"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07</w:t>
            </w:r>
          </w:p>
        </w:tc>
      </w:tr>
      <w:tr w:rsidR="00236934" w:rsidRPr="00D7300E" w14:paraId="76636245" w14:textId="77777777" w:rsidTr="00236934">
        <w:trPr>
          <w:trHeight w:val="107"/>
        </w:trPr>
        <w:tc>
          <w:tcPr>
            <w:tcW w:w="894" w:type="pct"/>
            <w:vAlign w:val="top"/>
          </w:tcPr>
          <w:p w14:paraId="4E9952B4" w14:textId="59EF82D8" w:rsidR="00236934" w:rsidRPr="00DF129B" w:rsidRDefault="00236934" w:rsidP="00236934">
            <w:pPr>
              <w:spacing w:line="276" w:lineRule="auto"/>
              <w:outlineLvl w:val="1"/>
            </w:pPr>
            <w:r w:rsidRPr="00F5630C">
              <w:t>GS 1090</w:t>
            </w:r>
            <w:r>
              <w:t>6</w:t>
            </w:r>
          </w:p>
        </w:tc>
        <w:tc>
          <w:tcPr>
            <w:tcW w:w="4106" w:type="pct"/>
            <w:vAlign w:val="top"/>
          </w:tcPr>
          <w:p w14:paraId="6B0693DC" w14:textId="05DB3A83"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08</w:t>
            </w:r>
          </w:p>
        </w:tc>
      </w:tr>
      <w:tr w:rsidR="00236934" w:rsidRPr="00D7300E" w14:paraId="289D8981" w14:textId="77777777" w:rsidTr="00236934">
        <w:trPr>
          <w:trHeight w:val="107"/>
        </w:trPr>
        <w:tc>
          <w:tcPr>
            <w:tcW w:w="894" w:type="pct"/>
            <w:vAlign w:val="top"/>
          </w:tcPr>
          <w:p w14:paraId="5DBDDAF0" w14:textId="29FF1A16" w:rsidR="00236934" w:rsidRPr="00DF129B" w:rsidRDefault="00236934" w:rsidP="00236934">
            <w:pPr>
              <w:spacing w:line="276" w:lineRule="auto"/>
              <w:outlineLvl w:val="1"/>
            </w:pPr>
            <w:r w:rsidRPr="00F5630C">
              <w:t>GS 1090</w:t>
            </w:r>
            <w:r>
              <w:t>7</w:t>
            </w:r>
          </w:p>
        </w:tc>
        <w:tc>
          <w:tcPr>
            <w:tcW w:w="4106" w:type="pct"/>
            <w:vAlign w:val="top"/>
          </w:tcPr>
          <w:p w14:paraId="57851C5A" w14:textId="46605B4D"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09</w:t>
            </w:r>
          </w:p>
        </w:tc>
      </w:tr>
      <w:tr w:rsidR="00236934" w:rsidRPr="00D7300E" w14:paraId="64DFF322" w14:textId="77777777" w:rsidTr="00236934">
        <w:trPr>
          <w:trHeight w:val="107"/>
        </w:trPr>
        <w:tc>
          <w:tcPr>
            <w:tcW w:w="894" w:type="pct"/>
            <w:vAlign w:val="top"/>
          </w:tcPr>
          <w:p w14:paraId="3EB0E76A" w14:textId="02AAE823" w:rsidR="00236934" w:rsidRPr="00DF129B" w:rsidRDefault="00236934" w:rsidP="00236934">
            <w:pPr>
              <w:spacing w:line="276" w:lineRule="auto"/>
              <w:outlineLvl w:val="1"/>
            </w:pPr>
            <w:r w:rsidRPr="00F5630C">
              <w:t>GS 1090</w:t>
            </w:r>
            <w:r>
              <w:t>8</w:t>
            </w:r>
          </w:p>
        </w:tc>
        <w:tc>
          <w:tcPr>
            <w:tcW w:w="4106" w:type="pct"/>
            <w:vAlign w:val="top"/>
          </w:tcPr>
          <w:p w14:paraId="23AAA746" w14:textId="799B7D26"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10</w:t>
            </w:r>
          </w:p>
        </w:tc>
      </w:tr>
      <w:tr w:rsidR="00236934" w:rsidRPr="00D7300E" w14:paraId="50FAE610" w14:textId="77777777" w:rsidTr="00236934">
        <w:trPr>
          <w:trHeight w:val="107"/>
        </w:trPr>
        <w:tc>
          <w:tcPr>
            <w:tcW w:w="894" w:type="pct"/>
            <w:vAlign w:val="top"/>
          </w:tcPr>
          <w:p w14:paraId="7E7F3CDC" w14:textId="39BDC746" w:rsidR="00236934" w:rsidRPr="00DF129B" w:rsidRDefault="00236934" w:rsidP="00236934">
            <w:pPr>
              <w:spacing w:line="276" w:lineRule="auto"/>
              <w:outlineLvl w:val="1"/>
            </w:pPr>
            <w:r w:rsidRPr="00F5630C">
              <w:t>GS 1090</w:t>
            </w:r>
            <w:r>
              <w:t>9</w:t>
            </w:r>
          </w:p>
        </w:tc>
        <w:tc>
          <w:tcPr>
            <w:tcW w:w="4106" w:type="pct"/>
            <w:vAlign w:val="top"/>
          </w:tcPr>
          <w:p w14:paraId="724EB822" w14:textId="5D1D1563"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11</w:t>
            </w:r>
          </w:p>
        </w:tc>
      </w:tr>
      <w:tr w:rsidR="00236934" w:rsidRPr="00D7300E" w14:paraId="04976BE2" w14:textId="77777777" w:rsidTr="00236934">
        <w:trPr>
          <w:trHeight w:val="107"/>
        </w:trPr>
        <w:tc>
          <w:tcPr>
            <w:tcW w:w="894" w:type="pct"/>
            <w:vAlign w:val="top"/>
          </w:tcPr>
          <w:p w14:paraId="4458DB70" w14:textId="2EC0E93F" w:rsidR="00236934" w:rsidRPr="00DF129B" w:rsidRDefault="00236934" w:rsidP="00236934">
            <w:pPr>
              <w:spacing w:line="276" w:lineRule="auto"/>
              <w:outlineLvl w:val="1"/>
            </w:pPr>
            <w:r w:rsidRPr="00F5630C">
              <w:t>GS 109</w:t>
            </w:r>
            <w:r>
              <w:t>10</w:t>
            </w:r>
          </w:p>
        </w:tc>
        <w:tc>
          <w:tcPr>
            <w:tcW w:w="4106" w:type="pct"/>
            <w:vAlign w:val="top"/>
          </w:tcPr>
          <w:p w14:paraId="1FE7398C" w14:textId="608DC0A2"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12</w:t>
            </w:r>
          </w:p>
        </w:tc>
      </w:tr>
      <w:tr w:rsidR="00236934" w:rsidRPr="00D7300E" w14:paraId="28F710C1" w14:textId="77777777" w:rsidTr="00236934">
        <w:trPr>
          <w:trHeight w:val="107"/>
        </w:trPr>
        <w:tc>
          <w:tcPr>
            <w:tcW w:w="894" w:type="pct"/>
            <w:vAlign w:val="top"/>
          </w:tcPr>
          <w:p w14:paraId="07CC7BC0" w14:textId="0DEC07C4" w:rsidR="00236934" w:rsidRPr="00D7300E" w:rsidRDefault="00236934" w:rsidP="00236934">
            <w:pPr>
              <w:spacing w:after="200" w:line="276" w:lineRule="auto"/>
              <w:outlineLvl w:val="1"/>
              <w:rPr>
                <w:rFonts w:asciiTheme="minorHAnsi" w:hAnsiTheme="minorHAnsi"/>
                <w:lang w:val="en-GB" w:eastAsia="de-DE"/>
              </w:rPr>
            </w:pPr>
            <w:r w:rsidRPr="00DF129B">
              <w:t>GS 10911</w:t>
            </w:r>
          </w:p>
        </w:tc>
        <w:tc>
          <w:tcPr>
            <w:tcW w:w="4106" w:type="pct"/>
            <w:vAlign w:val="top"/>
          </w:tcPr>
          <w:p w14:paraId="4AB426BA" w14:textId="47FA860A" w:rsidR="00236934" w:rsidRPr="00D7300E" w:rsidRDefault="00236934" w:rsidP="00236934">
            <w:pPr>
              <w:spacing w:after="200" w:line="276" w:lineRule="auto"/>
              <w:outlineLvl w:val="1"/>
              <w:rPr>
                <w:rFonts w:asciiTheme="minorHAnsi" w:hAnsiTheme="minorHAnsi"/>
                <w:lang w:val="en-GB" w:eastAsia="de-DE"/>
              </w:rPr>
            </w:pPr>
            <w:r w:rsidRPr="00B8606A">
              <w:rPr>
                <w:color w:val="auto"/>
                <w:sz w:val="20"/>
                <w:szCs w:val="20"/>
                <w:lang w:val="en-GB"/>
              </w:rPr>
              <w:t>Up Energy Improved Cookstoves Programme, Uganda - CPA No 013</w:t>
            </w:r>
          </w:p>
        </w:tc>
      </w:tr>
      <w:tr w:rsidR="00236934" w:rsidRPr="00D7300E" w14:paraId="4E974FDA" w14:textId="77777777" w:rsidTr="00236934">
        <w:trPr>
          <w:trHeight w:val="102"/>
        </w:trPr>
        <w:tc>
          <w:tcPr>
            <w:tcW w:w="894" w:type="pct"/>
            <w:vAlign w:val="top"/>
          </w:tcPr>
          <w:p w14:paraId="294A888B" w14:textId="32F290F1" w:rsidR="00236934" w:rsidRPr="00D7300E" w:rsidRDefault="00236934" w:rsidP="00236934">
            <w:pPr>
              <w:spacing w:after="200" w:line="276" w:lineRule="auto"/>
              <w:outlineLvl w:val="1"/>
              <w:rPr>
                <w:rFonts w:asciiTheme="minorHAnsi" w:hAnsiTheme="minorHAnsi"/>
                <w:lang w:val="en-GB" w:eastAsia="de-DE"/>
              </w:rPr>
            </w:pPr>
            <w:r w:rsidRPr="00DF129B">
              <w:t>GS 10912</w:t>
            </w:r>
          </w:p>
        </w:tc>
        <w:tc>
          <w:tcPr>
            <w:tcW w:w="4106" w:type="pct"/>
            <w:vAlign w:val="top"/>
          </w:tcPr>
          <w:p w14:paraId="2B64FA77" w14:textId="49555DC1" w:rsidR="00236934" w:rsidRPr="00D7300E" w:rsidRDefault="00236934" w:rsidP="00236934">
            <w:pPr>
              <w:spacing w:after="200" w:line="276" w:lineRule="auto"/>
              <w:outlineLvl w:val="1"/>
              <w:rPr>
                <w:rFonts w:asciiTheme="minorHAnsi" w:hAnsiTheme="minorHAnsi"/>
                <w:lang w:val="en-GB" w:eastAsia="de-DE"/>
              </w:rPr>
            </w:pPr>
            <w:r w:rsidRPr="00B8606A">
              <w:rPr>
                <w:color w:val="auto"/>
                <w:sz w:val="20"/>
                <w:szCs w:val="20"/>
                <w:lang w:val="en-GB"/>
              </w:rPr>
              <w:t>Up Energy Improved Cookstoves Programme, Uganda - CPA No 01</w:t>
            </w:r>
            <w:r>
              <w:rPr>
                <w:color w:val="auto"/>
                <w:sz w:val="20"/>
                <w:szCs w:val="20"/>
                <w:lang w:val="en-GB"/>
              </w:rPr>
              <w:t>4</w:t>
            </w:r>
          </w:p>
        </w:tc>
      </w:tr>
      <w:tr w:rsidR="00236934" w:rsidRPr="00D7300E" w14:paraId="6AE954F2" w14:textId="77777777" w:rsidTr="00236934">
        <w:trPr>
          <w:trHeight w:val="102"/>
        </w:trPr>
        <w:tc>
          <w:tcPr>
            <w:tcW w:w="894" w:type="pct"/>
            <w:vAlign w:val="top"/>
          </w:tcPr>
          <w:p w14:paraId="6EB74980" w14:textId="1EAF43DF" w:rsidR="00236934" w:rsidRPr="00D7300E" w:rsidRDefault="00236934" w:rsidP="00236934">
            <w:pPr>
              <w:spacing w:line="276" w:lineRule="auto"/>
              <w:outlineLvl w:val="1"/>
              <w:rPr>
                <w:rFonts w:asciiTheme="minorHAnsi" w:hAnsiTheme="minorHAnsi"/>
                <w:lang w:val="en-GB" w:eastAsia="de-DE"/>
              </w:rPr>
            </w:pPr>
            <w:r w:rsidRPr="00DF129B">
              <w:t>GS 10913</w:t>
            </w:r>
          </w:p>
        </w:tc>
        <w:tc>
          <w:tcPr>
            <w:tcW w:w="4106" w:type="pct"/>
            <w:vAlign w:val="top"/>
          </w:tcPr>
          <w:p w14:paraId="088BACAA" w14:textId="2A76C8D6" w:rsidR="00236934" w:rsidRPr="00D7300E" w:rsidRDefault="00236934" w:rsidP="00236934">
            <w:pPr>
              <w:spacing w:line="276" w:lineRule="auto"/>
              <w:outlineLvl w:val="1"/>
              <w:rPr>
                <w:rFonts w:asciiTheme="minorHAnsi" w:hAnsiTheme="minorHAnsi"/>
                <w:lang w:val="en-GB" w:eastAsia="de-DE"/>
              </w:rPr>
            </w:pPr>
            <w:r w:rsidRPr="00B8606A">
              <w:rPr>
                <w:color w:val="auto"/>
                <w:sz w:val="20"/>
                <w:szCs w:val="20"/>
                <w:lang w:val="en-GB"/>
              </w:rPr>
              <w:t>Up Energy Improved Cookstoves Programme, Uganda - CPA No 01</w:t>
            </w:r>
            <w:r>
              <w:rPr>
                <w:color w:val="auto"/>
                <w:sz w:val="20"/>
                <w:szCs w:val="20"/>
                <w:lang w:val="en-GB"/>
              </w:rPr>
              <w:t>5</w:t>
            </w:r>
          </w:p>
        </w:tc>
      </w:tr>
      <w:tr w:rsidR="00236934" w:rsidRPr="00D7300E" w14:paraId="23AB5094" w14:textId="77777777" w:rsidTr="00236934">
        <w:trPr>
          <w:trHeight w:val="102"/>
        </w:trPr>
        <w:tc>
          <w:tcPr>
            <w:tcW w:w="894" w:type="pct"/>
            <w:vAlign w:val="top"/>
          </w:tcPr>
          <w:p w14:paraId="50CC7DA7" w14:textId="690C09E4" w:rsidR="00236934" w:rsidRPr="00D7300E" w:rsidRDefault="00236934" w:rsidP="00236934">
            <w:pPr>
              <w:spacing w:line="276" w:lineRule="auto"/>
              <w:outlineLvl w:val="1"/>
              <w:rPr>
                <w:rFonts w:asciiTheme="minorHAnsi" w:hAnsiTheme="minorHAnsi"/>
                <w:lang w:val="en-GB" w:eastAsia="de-DE"/>
              </w:rPr>
            </w:pPr>
            <w:r w:rsidRPr="00DF129B">
              <w:t>GS 10914</w:t>
            </w:r>
          </w:p>
        </w:tc>
        <w:tc>
          <w:tcPr>
            <w:tcW w:w="4106" w:type="pct"/>
            <w:vAlign w:val="top"/>
          </w:tcPr>
          <w:p w14:paraId="4FFD4E01" w14:textId="1FD2CA6D" w:rsidR="00236934" w:rsidRPr="00D7300E" w:rsidRDefault="00236934" w:rsidP="00236934">
            <w:pPr>
              <w:spacing w:line="276" w:lineRule="auto"/>
              <w:outlineLvl w:val="1"/>
              <w:rPr>
                <w:rFonts w:asciiTheme="minorHAnsi" w:hAnsiTheme="minorHAnsi"/>
                <w:lang w:val="en-GB" w:eastAsia="de-DE"/>
              </w:rPr>
            </w:pPr>
            <w:r w:rsidRPr="00B8606A">
              <w:rPr>
                <w:color w:val="auto"/>
                <w:sz w:val="20"/>
                <w:szCs w:val="20"/>
                <w:lang w:val="en-GB"/>
              </w:rPr>
              <w:t>Up Energy Improved Cookstoves Programme, Uganda - CPA No 01</w:t>
            </w:r>
            <w:r>
              <w:rPr>
                <w:color w:val="auto"/>
                <w:sz w:val="20"/>
                <w:szCs w:val="20"/>
                <w:lang w:val="en-GB"/>
              </w:rPr>
              <w:t>6</w:t>
            </w:r>
          </w:p>
        </w:tc>
      </w:tr>
      <w:tr w:rsidR="00236934" w:rsidRPr="00D7300E" w14:paraId="6C264B75" w14:textId="77777777" w:rsidTr="00236934">
        <w:trPr>
          <w:trHeight w:val="102"/>
        </w:trPr>
        <w:tc>
          <w:tcPr>
            <w:tcW w:w="894" w:type="pct"/>
            <w:vAlign w:val="top"/>
          </w:tcPr>
          <w:p w14:paraId="72E80EE2" w14:textId="0DE46458" w:rsidR="00236934" w:rsidRPr="00D7300E" w:rsidRDefault="00236934" w:rsidP="00236934">
            <w:pPr>
              <w:spacing w:line="276" w:lineRule="auto"/>
              <w:outlineLvl w:val="1"/>
              <w:rPr>
                <w:rFonts w:asciiTheme="minorHAnsi" w:hAnsiTheme="minorHAnsi"/>
                <w:lang w:val="en-GB" w:eastAsia="de-DE"/>
              </w:rPr>
            </w:pPr>
            <w:r w:rsidRPr="00DF129B">
              <w:t>GS 10915</w:t>
            </w:r>
          </w:p>
        </w:tc>
        <w:tc>
          <w:tcPr>
            <w:tcW w:w="4106" w:type="pct"/>
            <w:vAlign w:val="top"/>
          </w:tcPr>
          <w:p w14:paraId="4B8FF13B" w14:textId="289FC6D4" w:rsidR="00236934" w:rsidRPr="00D7300E" w:rsidRDefault="00236934" w:rsidP="00236934">
            <w:pPr>
              <w:spacing w:line="276" w:lineRule="auto"/>
              <w:outlineLvl w:val="1"/>
              <w:rPr>
                <w:rFonts w:asciiTheme="minorHAnsi" w:hAnsiTheme="minorHAnsi"/>
                <w:lang w:val="en-GB" w:eastAsia="de-DE"/>
              </w:rPr>
            </w:pPr>
            <w:r w:rsidRPr="00B8606A">
              <w:rPr>
                <w:color w:val="auto"/>
                <w:sz w:val="20"/>
                <w:szCs w:val="20"/>
                <w:lang w:val="en-GB"/>
              </w:rPr>
              <w:t>Up Energy Improved Cookstoves Programme, Uganda - CPA No 01</w:t>
            </w:r>
            <w:r>
              <w:rPr>
                <w:color w:val="auto"/>
                <w:sz w:val="20"/>
                <w:szCs w:val="20"/>
                <w:lang w:val="en-GB"/>
              </w:rPr>
              <w:t>7</w:t>
            </w:r>
          </w:p>
        </w:tc>
      </w:tr>
      <w:tr w:rsidR="00236934" w:rsidRPr="00D7300E" w14:paraId="33C20666" w14:textId="77777777" w:rsidTr="00236934">
        <w:trPr>
          <w:trHeight w:val="102"/>
        </w:trPr>
        <w:tc>
          <w:tcPr>
            <w:tcW w:w="894" w:type="pct"/>
            <w:vAlign w:val="top"/>
          </w:tcPr>
          <w:p w14:paraId="1429BE58" w14:textId="0DEA48C2" w:rsidR="00236934" w:rsidRPr="00D7300E" w:rsidRDefault="00236934" w:rsidP="00236934">
            <w:pPr>
              <w:spacing w:line="276" w:lineRule="auto"/>
              <w:outlineLvl w:val="1"/>
              <w:rPr>
                <w:rFonts w:asciiTheme="minorHAnsi" w:hAnsiTheme="minorHAnsi"/>
                <w:lang w:val="en-GB" w:eastAsia="de-DE"/>
              </w:rPr>
            </w:pPr>
            <w:r w:rsidRPr="00DF129B">
              <w:t>GS 10916</w:t>
            </w:r>
          </w:p>
        </w:tc>
        <w:tc>
          <w:tcPr>
            <w:tcW w:w="4106" w:type="pct"/>
            <w:vAlign w:val="top"/>
          </w:tcPr>
          <w:p w14:paraId="2077ECBE" w14:textId="517E3565" w:rsidR="00236934" w:rsidRPr="00D7300E" w:rsidRDefault="00236934" w:rsidP="00236934">
            <w:pPr>
              <w:spacing w:line="276" w:lineRule="auto"/>
              <w:outlineLvl w:val="1"/>
              <w:rPr>
                <w:rFonts w:asciiTheme="minorHAnsi" w:hAnsiTheme="minorHAnsi"/>
                <w:lang w:val="en-GB" w:eastAsia="de-DE"/>
              </w:rPr>
            </w:pPr>
            <w:r w:rsidRPr="00B8606A">
              <w:rPr>
                <w:color w:val="auto"/>
                <w:sz w:val="20"/>
                <w:szCs w:val="20"/>
                <w:lang w:val="en-GB"/>
              </w:rPr>
              <w:t>Up Energy Improved Cookstoves Programme, Uganda - CPA No 01</w:t>
            </w:r>
            <w:r>
              <w:rPr>
                <w:color w:val="auto"/>
                <w:sz w:val="20"/>
                <w:szCs w:val="20"/>
                <w:lang w:val="en-GB"/>
              </w:rPr>
              <w:t>8</w:t>
            </w:r>
          </w:p>
        </w:tc>
      </w:tr>
      <w:tr w:rsidR="00236934" w:rsidRPr="00D7300E" w14:paraId="408B0DFD" w14:textId="77777777" w:rsidTr="00236934">
        <w:trPr>
          <w:trHeight w:val="102"/>
        </w:trPr>
        <w:tc>
          <w:tcPr>
            <w:tcW w:w="894" w:type="pct"/>
            <w:vAlign w:val="top"/>
          </w:tcPr>
          <w:p w14:paraId="53D73133" w14:textId="6FF5E436" w:rsidR="00236934" w:rsidRPr="00D7300E" w:rsidRDefault="00236934" w:rsidP="00236934">
            <w:pPr>
              <w:spacing w:line="276" w:lineRule="auto"/>
              <w:outlineLvl w:val="1"/>
              <w:rPr>
                <w:rFonts w:asciiTheme="minorHAnsi" w:hAnsiTheme="minorHAnsi"/>
                <w:lang w:val="en-GB" w:eastAsia="de-DE"/>
              </w:rPr>
            </w:pPr>
            <w:r w:rsidRPr="00DF129B">
              <w:t>GS 10917</w:t>
            </w:r>
          </w:p>
        </w:tc>
        <w:tc>
          <w:tcPr>
            <w:tcW w:w="4106" w:type="pct"/>
            <w:vAlign w:val="top"/>
          </w:tcPr>
          <w:p w14:paraId="018759C2" w14:textId="3564A9AC" w:rsidR="00236934" w:rsidRPr="00D7300E" w:rsidRDefault="00236934" w:rsidP="00236934">
            <w:pPr>
              <w:spacing w:line="276" w:lineRule="auto"/>
              <w:outlineLvl w:val="1"/>
              <w:rPr>
                <w:rFonts w:asciiTheme="minorHAnsi" w:hAnsiTheme="minorHAnsi"/>
                <w:lang w:val="en-GB" w:eastAsia="de-DE"/>
              </w:rPr>
            </w:pPr>
            <w:r w:rsidRPr="00B8606A">
              <w:rPr>
                <w:color w:val="auto"/>
                <w:sz w:val="20"/>
                <w:szCs w:val="20"/>
                <w:lang w:val="en-GB"/>
              </w:rPr>
              <w:t>Up Energy Improved Cookstoves Programme, Uganda - CPA No 01</w:t>
            </w:r>
            <w:r>
              <w:rPr>
                <w:color w:val="auto"/>
                <w:sz w:val="20"/>
                <w:szCs w:val="20"/>
                <w:lang w:val="en-GB"/>
              </w:rPr>
              <w:t>9</w:t>
            </w:r>
          </w:p>
        </w:tc>
      </w:tr>
      <w:tr w:rsidR="00236934" w:rsidRPr="00D7300E" w14:paraId="3434FB80" w14:textId="77777777" w:rsidTr="00236934">
        <w:trPr>
          <w:trHeight w:val="102"/>
        </w:trPr>
        <w:tc>
          <w:tcPr>
            <w:tcW w:w="894" w:type="pct"/>
            <w:vAlign w:val="top"/>
          </w:tcPr>
          <w:p w14:paraId="31A48AB0" w14:textId="4740CC20" w:rsidR="00236934" w:rsidRPr="00D7300E" w:rsidRDefault="00236934" w:rsidP="00236934">
            <w:pPr>
              <w:spacing w:line="276" w:lineRule="auto"/>
              <w:outlineLvl w:val="1"/>
              <w:rPr>
                <w:rFonts w:asciiTheme="minorHAnsi" w:hAnsiTheme="minorHAnsi"/>
                <w:lang w:val="en-GB" w:eastAsia="de-DE"/>
              </w:rPr>
            </w:pPr>
            <w:r w:rsidRPr="00DF129B">
              <w:lastRenderedPageBreak/>
              <w:t>GS 10918</w:t>
            </w:r>
          </w:p>
        </w:tc>
        <w:tc>
          <w:tcPr>
            <w:tcW w:w="4106" w:type="pct"/>
            <w:vAlign w:val="top"/>
          </w:tcPr>
          <w:p w14:paraId="106956D6" w14:textId="1A585032" w:rsidR="00236934" w:rsidRPr="00D7300E" w:rsidRDefault="00236934" w:rsidP="00236934">
            <w:pPr>
              <w:spacing w:line="276" w:lineRule="auto"/>
              <w:outlineLvl w:val="1"/>
              <w:rPr>
                <w:rFonts w:asciiTheme="minorHAnsi" w:hAnsiTheme="minorHAnsi"/>
                <w:lang w:val="en-GB" w:eastAsia="de-DE"/>
              </w:rPr>
            </w:pPr>
            <w:r w:rsidRPr="00B8606A">
              <w:rPr>
                <w:color w:val="auto"/>
                <w:sz w:val="20"/>
                <w:szCs w:val="20"/>
                <w:lang w:val="en-GB"/>
              </w:rPr>
              <w:t>Up Energy Improved Cookstoves Programme, Uganda - CPA No 0</w:t>
            </w:r>
            <w:r>
              <w:rPr>
                <w:color w:val="auto"/>
                <w:sz w:val="20"/>
                <w:szCs w:val="20"/>
                <w:lang w:val="en-GB"/>
              </w:rPr>
              <w:t>20</w:t>
            </w:r>
          </w:p>
        </w:tc>
      </w:tr>
      <w:tr w:rsidR="00236934" w:rsidRPr="00D7300E" w14:paraId="392DC6F6" w14:textId="77777777" w:rsidTr="00236934">
        <w:trPr>
          <w:trHeight w:val="102"/>
        </w:trPr>
        <w:tc>
          <w:tcPr>
            <w:tcW w:w="894" w:type="pct"/>
            <w:vAlign w:val="top"/>
          </w:tcPr>
          <w:p w14:paraId="6FA13A55" w14:textId="1BE3BFAB" w:rsidR="00236934" w:rsidRPr="00D7300E" w:rsidRDefault="00236934" w:rsidP="00236934">
            <w:pPr>
              <w:spacing w:line="276" w:lineRule="auto"/>
              <w:outlineLvl w:val="1"/>
              <w:rPr>
                <w:rFonts w:asciiTheme="minorHAnsi" w:hAnsiTheme="minorHAnsi"/>
                <w:lang w:val="en-GB" w:eastAsia="de-DE"/>
              </w:rPr>
            </w:pPr>
            <w:r w:rsidRPr="00DF129B">
              <w:t>GS 10919</w:t>
            </w:r>
          </w:p>
        </w:tc>
        <w:tc>
          <w:tcPr>
            <w:tcW w:w="4106" w:type="pct"/>
            <w:vAlign w:val="top"/>
          </w:tcPr>
          <w:p w14:paraId="1747D11B" w14:textId="56C94EBF" w:rsidR="00236934" w:rsidRPr="00D7300E" w:rsidRDefault="00236934" w:rsidP="00236934">
            <w:pPr>
              <w:spacing w:line="276" w:lineRule="auto"/>
              <w:outlineLvl w:val="1"/>
              <w:rPr>
                <w:rFonts w:asciiTheme="minorHAnsi" w:hAnsiTheme="minorHAnsi"/>
                <w:lang w:val="en-GB" w:eastAsia="de-DE"/>
              </w:rPr>
            </w:pPr>
            <w:r w:rsidRPr="00B8606A">
              <w:rPr>
                <w:color w:val="auto"/>
                <w:sz w:val="20"/>
                <w:szCs w:val="20"/>
                <w:lang w:val="en-GB"/>
              </w:rPr>
              <w:t>Up Energy Improved Cookstoves Programme, Uganda - CPA No 0</w:t>
            </w:r>
            <w:r>
              <w:rPr>
                <w:color w:val="auto"/>
                <w:sz w:val="20"/>
                <w:szCs w:val="20"/>
                <w:lang w:val="en-GB"/>
              </w:rPr>
              <w:t>21</w:t>
            </w:r>
          </w:p>
        </w:tc>
      </w:tr>
      <w:tr w:rsidR="00236934" w:rsidRPr="00D7300E" w14:paraId="1C0BC702" w14:textId="77777777" w:rsidTr="00236934">
        <w:trPr>
          <w:trHeight w:val="102"/>
        </w:trPr>
        <w:tc>
          <w:tcPr>
            <w:tcW w:w="894" w:type="pct"/>
            <w:vAlign w:val="top"/>
          </w:tcPr>
          <w:p w14:paraId="357C3492" w14:textId="0B3CC702" w:rsidR="00236934" w:rsidRPr="00D7300E" w:rsidRDefault="00236934" w:rsidP="00236934">
            <w:pPr>
              <w:spacing w:line="276" w:lineRule="auto"/>
              <w:outlineLvl w:val="1"/>
              <w:rPr>
                <w:rFonts w:asciiTheme="minorHAnsi" w:hAnsiTheme="minorHAnsi"/>
                <w:lang w:val="en-GB" w:eastAsia="de-DE"/>
              </w:rPr>
            </w:pPr>
            <w:r w:rsidRPr="00DF129B">
              <w:t>GS 10920</w:t>
            </w:r>
          </w:p>
        </w:tc>
        <w:tc>
          <w:tcPr>
            <w:tcW w:w="4106" w:type="pct"/>
            <w:vAlign w:val="top"/>
          </w:tcPr>
          <w:p w14:paraId="78F9A3BF" w14:textId="3A760809" w:rsidR="00236934" w:rsidRPr="00D7300E" w:rsidRDefault="00236934" w:rsidP="00236934">
            <w:pPr>
              <w:spacing w:line="276" w:lineRule="auto"/>
              <w:outlineLvl w:val="1"/>
              <w:rPr>
                <w:rFonts w:asciiTheme="minorHAnsi" w:hAnsiTheme="minorHAnsi"/>
                <w:lang w:val="en-GB" w:eastAsia="de-DE"/>
              </w:rPr>
            </w:pPr>
            <w:r w:rsidRPr="00B8606A">
              <w:rPr>
                <w:color w:val="auto"/>
                <w:sz w:val="20"/>
                <w:szCs w:val="20"/>
                <w:lang w:val="en-GB"/>
              </w:rPr>
              <w:t>Up Energy Improved Cookstoves Programme, Uganda - CPA No 0</w:t>
            </w:r>
            <w:r>
              <w:rPr>
                <w:color w:val="auto"/>
                <w:sz w:val="20"/>
                <w:szCs w:val="20"/>
                <w:lang w:val="en-GB"/>
              </w:rPr>
              <w:t>22</w:t>
            </w:r>
          </w:p>
        </w:tc>
      </w:tr>
      <w:tr w:rsidR="00236934" w:rsidRPr="00D7300E" w14:paraId="54C8A443" w14:textId="77777777" w:rsidTr="00236934">
        <w:trPr>
          <w:trHeight w:val="102"/>
        </w:trPr>
        <w:tc>
          <w:tcPr>
            <w:tcW w:w="894" w:type="pct"/>
            <w:vAlign w:val="top"/>
          </w:tcPr>
          <w:p w14:paraId="0ADE4B81" w14:textId="35AB60EF" w:rsidR="00236934" w:rsidRPr="00D7300E" w:rsidRDefault="00236934" w:rsidP="00236934">
            <w:pPr>
              <w:spacing w:line="276" w:lineRule="auto"/>
              <w:outlineLvl w:val="1"/>
              <w:rPr>
                <w:rFonts w:asciiTheme="minorHAnsi" w:hAnsiTheme="minorHAnsi"/>
                <w:lang w:val="en-GB" w:eastAsia="de-DE"/>
              </w:rPr>
            </w:pPr>
            <w:r w:rsidRPr="00DF129B">
              <w:t>GS 10921</w:t>
            </w:r>
          </w:p>
        </w:tc>
        <w:tc>
          <w:tcPr>
            <w:tcW w:w="4106" w:type="pct"/>
            <w:vAlign w:val="top"/>
          </w:tcPr>
          <w:p w14:paraId="0D035B0C" w14:textId="0E1DADFB" w:rsidR="00236934" w:rsidRPr="00D7300E" w:rsidRDefault="00236934" w:rsidP="00236934">
            <w:pPr>
              <w:spacing w:line="276" w:lineRule="auto"/>
              <w:outlineLvl w:val="1"/>
              <w:rPr>
                <w:rFonts w:asciiTheme="minorHAnsi" w:hAnsiTheme="minorHAnsi"/>
                <w:lang w:val="en-GB" w:eastAsia="de-DE"/>
              </w:rPr>
            </w:pPr>
            <w:r w:rsidRPr="00B8606A">
              <w:rPr>
                <w:color w:val="auto"/>
                <w:sz w:val="20"/>
                <w:szCs w:val="20"/>
                <w:lang w:val="en-GB"/>
              </w:rPr>
              <w:t>Up Energy Improved Cookstoves Programme, Uganda - CPA No 0</w:t>
            </w:r>
            <w:r>
              <w:rPr>
                <w:color w:val="auto"/>
                <w:sz w:val="20"/>
                <w:szCs w:val="20"/>
                <w:lang w:val="en-GB"/>
              </w:rPr>
              <w:t>23</w:t>
            </w:r>
          </w:p>
        </w:tc>
      </w:tr>
      <w:tr w:rsidR="00236934" w:rsidRPr="00D7300E" w14:paraId="02F88D5C" w14:textId="77777777" w:rsidTr="00236934">
        <w:trPr>
          <w:trHeight w:val="102"/>
        </w:trPr>
        <w:tc>
          <w:tcPr>
            <w:tcW w:w="894" w:type="pct"/>
            <w:vAlign w:val="top"/>
          </w:tcPr>
          <w:p w14:paraId="510F1379" w14:textId="472F9492" w:rsidR="00236934" w:rsidRPr="00DF129B" w:rsidRDefault="00236934" w:rsidP="00236934">
            <w:pPr>
              <w:spacing w:line="276" w:lineRule="auto"/>
              <w:outlineLvl w:val="1"/>
            </w:pPr>
            <w:r>
              <w:t>GS 11513</w:t>
            </w:r>
          </w:p>
        </w:tc>
        <w:tc>
          <w:tcPr>
            <w:tcW w:w="4106" w:type="pct"/>
            <w:vAlign w:val="top"/>
          </w:tcPr>
          <w:p w14:paraId="4A6AEC50" w14:textId="5340537F"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24 </w:t>
            </w:r>
            <w:r w:rsidRPr="00236934">
              <w:rPr>
                <w:color w:val="auto"/>
                <w:sz w:val="20"/>
                <w:szCs w:val="20"/>
                <w:lang w:val="en-GB"/>
              </w:rPr>
              <w:t>supported by Republic of Korea</w:t>
            </w:r>
          </w:p>
        </w:tc>
      </w:tr>
      <w:tr w:rsidR="00236934" w:rsidRPr="00D7300E" w14:paraId="0C227A1D" w14:textId="77777777" w:rsidTr="00236934">
        <w:trPr>
          <w:trHeight w:val="102"/>
        </w:trPr>
        <w:tc>
          <w:tcPr>
            <w:tcW w:w="894" w:type="pct"/>
            <w:vAlign w:val="top"/>
          </w:tcPr>
          <w:p w14:paraId="1453C32A" w14:textId="63536451" w:rsidR="00236934" w:rsidRPr="00DF129B" w:rsidRDefault="00236934" w:rsidP="00236934">
            <w:pPr>
              <w:spacing w:line="276" w:lineRule="auto"/>
              <w:outlineLvl w:val="1"/>
            </w:pPr>
            <w:r w:rsidRPr="00B7136A">
              <w:t>GS 115</w:t>
            </w:r>
            <w:r>
              <w:t>14</w:t>
            </w:r>
          </w:p>
        </w:tc>
        <w:tc>
          <w:tcPr>
            <w:tcW w:w="4106" w:type="pct"/>
            <w:vAlign w:val="top"/>
          </w:tcPr>
          <w:p w14:paraId="6C72D356" w14:textId="006CC79D"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25 </w:t>
            </w:r>
            <w:r w:rsidRPr="00236934">
              <w:rPr>
                <w:color w:val="auto"/>
                <w:sz w:val="20"/>
                <w:szCs w:val="20"/>
                <w:lang w:val="en-GB"/>
              </w:rPr>
              <w:t>supported by Republic of Korea</w:t>
            </w:r>
          </w:p>
        </w:tc>
      </w:tr>
      <w:tr w:rsidR="00236934" w:rsidRPr="00D7300E" w14:paraId="22431D84" w14:textId="77777777" w:rsidTr="00236934">
        <w:trPr>
          <w:trHeight w:val="102"/>
        </w:trPr>
        <w:tc>
          <w:tcPr>
            <w:tcW w:w="894" w:type="pct"/>
            <w:vAlign w:val="top"/>
          </w:tcPr>
          <w:p w14:paraId="21B3655B" w14:textId="6040F221" w:rsidR="00236934" w:rsidRPr="00DF129B" w:rsidRDefault="00236934" w:rsidP="00236934">
            <w:pPr>
              <w:spacing w:line="276" w:lineRule="auto"/>
              <w:outlineLvl w:val="1"/>
            </w:pPr>
            <w:r w:rsidRPr="00B7136A">
              <w:t>GS 115</w:t>
            </w:r>
            <w:r>
              <w:t>15</w:t>
            </w:r>
          </w:p>
        </w:tc>
        <w:tc>
          <w:tcPr>
            <w:tcW w:w="4106" w:type="pct"/>
            <w:vAlign w:val="top"/>
          </w:tcPr>
          <w:p w14:paraId="7A441E16" w14:textId="7434D459"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26 </w:t>
            </w:r>
            <w:r w:rsidRPr="00236934">
              <w:rPr>
                <w:color w:val="auto"/>
                <w:sz w:val="20"/>
                <w:szCs w:val="20"/>
                <w:lang w:val="en-GB"/>
              </w:rPr>
              <w:t>supported by Republic of Korea</w:t>
            </w:r>
          </w:p>
        </w:tc>
      </w:tr>
      <w:tr w:rsidR="00236934" w:rsidRPr="00D7300E" w14:paraId="17EA3882" w14:textId="77777777" w:rsidTr="00236934">
        <w:trPr>
          <w:trHeight w:val="102"/>
        </w:trPr>
        <w:tc>
          <w:tcPr>
            <w:tcW w:w="894" w:type="pct"/>
            <w:vAlign w:val="top"/>
          </w:tcPr>
          <w:p w14:paraId="03D01D9C" w14:textId="3D448E31" w:rsidR="00236934" w:rsidRPr="00DF129B" w:rsidRDefault="00236934" w:rsidP="00236934">
            <w:pPr>
              <w:spacing w:line="276" w:lineRule="auto"/>
              <w:outlineLvl w:val="1"/>
            </w:pPr>
            <w:r w:rsidRPr="00B7136A">
              <w:t>GS 115</w:t>
            </w:r>
            <w:r>
              <w:t>16</w:t>
            </w:r>
          </w:p>
        </w:tc>
        <w:tc>
          <w:tcPr>
            <w:tcW w:w="4106" w:type="pct"/>
            <w:vAlign w:val="top"/>
          </w:tcPr>
          <w:p w14:paraId="620C962D" w14:textId="64D49DD3"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 xml:space="preserve">Up Energy Improved Cookstoves Programme, Uganda </w:t>
            </w:r>
            <w:r>
              <w:rPr>
                <w:color w:val="auto"/>
                <w:sz w:val="20"/>
                <w:szCs w:val="20"/>
                <w:lang w:val="en-GB"/>
              </w:rPr>
              <w:t>–</w:t>
            </w:r>
            <w:r w:rsidRPr="00B8606A">
              <w:rPr>
                <w:color w:val="auto"/>
                <w:sz w:val="20"/>
                <w:szCs w:val="20"/>
                <w:lang w:val="en-GB"/>
              </w:rPr>
              <w:t xml:space="preserve"> CPA No 0</w:t>
            </w:r>
            <w:r>
              <w:rPr>
                <w:color w:val="auto"/>
                <w:sz w:val="20"/>
                <w:szCs w:val="20"/>
                <w:lang w:val="en-GB"/>
              </w:rPr>
              <w:t xml:space="preserve">27 </w:t>
            </w:r>
            <w:r w:rsidRPr="00236934">
              <w:rPr>
                <w:color w:val="auto"/>
                <w:sz w:val="20"/>
                <w:szCs w:val="20"/>
                <w:lang w:val="en-GB"/>
              </w:rPr>
              <w:t>supported by Republic of Korea</w:t>
            </w:r>
          </w:p>
        </w:tc>
      </w:tr>
      <w:tr w:rsidR="00236934" w:rsidRPr="00D7300E" w14:paraId="1F2CA768" w14:textId="77777777" w:rsidTr="00236934">
        <w:trPr>
          <w:trHeight w:val="102"/>
        </w:trPr>
        <w:tc>
          <w:tcPr>
            <w:tcW w:w="894" w:type="pct"/>
            <w:vAlign w:val="top"/>
          </w:tcPr>
          <w:p w14:paraId="0F8685E2" w14:textId="079DD0D5" w:rsidR="00236934" w:rsidRPr="00DF129B" w:rsidRDefault="00236934" w:rsidP="00236934">
            <w:pPr>
              <w:spacing w:line="276" w:lineRule="auto"/>
              <w:outlineLvl w:val="1"/>
            </w:pPr>
            <w:r w:rsidRPr="00B7136A">
              <w:t>GS 115</w:t>
            </w:r>
            <w:r>
              <w:t>17</w:t>
            </w:r>
            <w:r w:rsidRPr="00B7136A">
              <w:t xml:space="preserve"> </w:t>
            </w:r>
          </w:p>
        </w:tc>
        <w:tc>
          <w:tcPr>
            <w:tcW w:w="4106" w:type="pct"/>
            <w:vAlign w:val="top"/>
          </w:tcPr>
          <w:p w14:paraId="36CADA7C" w14:textId="3FEED590"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28 </w:t>
            </w:r>
            <w:r w:rsidRPr="00236934">
              <w:rPr>
                <w:color w:val="auto"/>
                <w:sz w:val="20"/>
                <w:szCs w:val="20"/>
                <w:lang w:val="en-GB"/>
              </w:rPr>
              <w:t>supported by Republic of Korea</w:t>
            </w:r>
          </w:p>
        </w:tc>
      </w:tr>
      <w:tr w:rsidR="00236934" w:rsidRPr="00D7300E" w14:paraId="2DC5F9AD" w14:textId="77777777" w:rsidTr="00236934">
        <w:trPr>
          <w:trHeight w:val="102"/>
        </w:trPr>
        <w:tc>
          <w:tcPr>
            <w:tcW w:w="894" w:type="pct"/>
            <w:vAlign w:val="top"/>
          </w:tcPr>
          <w:p w14:paraId="0F1F0AE3" w14:textId="0844DFA1" w:rsidR="00236934" w:rsidRPr="00DF129B" w:rsidRDefault="00236934" w:rsidP="00236934">
            <w:pPr>
              <w:spacing w:line="276" w:lineRule="auto"/>
              <w:outlineLvl w:val="1"/>
            </w:pPr>
            <w:r w:rsidRPr="00B7136A">
              <w:t>GS 115</w:t>
            </w:r>
            <w:r>
              <w:t>18</w:t>
            </w:r>
          </w:p>
        </w:tc>
        <w:tc>
          <w:tcPr>
            <w:tcW w:w="4106" w:type="pct"/>
            <w:vAlign w:val="top"/>
          </w:tcPr>
          <w:p w14:paraId="34F17298" w14:textId="6F446F26" w:rsidR="00236934" w:rsidRPr="00236934" w:rsidRDefault="00236934" w:rsidP="00236934">
            <w:pPr>
              <w:spacing w:line="276" w:lineRule="auto"/>
              <w:outlineLvl w:val="1"/>
            </w:pPr>
            <w:r w:rsidRPr="00B8606A">
              <w:rPr>
                <w:color w:val="auto"/>
                <w:sz w:val="20"/>
                <w:szCs w:val="20"/>
                <w:lang w:val="en-GB"/>
              </w:rPr>
              <w:t>Up Energy Improved Cookstoves Programme, Uganda - CPA No 0</w:t>
            </w:r>
            <w:r>
              <w:rPr>
                <w:color w:val="auto"/>
                <w:sz w:val="20"/>
                <w:szCs w:val="20"/>
                <w:lang w:val="en-GB"/>
              </w:rPr>
              <w:t>29</w:t>
            </w:r>
            <w:r>
              <w:t xml:space="preserve"> </w:t>
            </w:r>
            <w:r w:rsidRPr="00236934">
              <w:rPr>
                <w:color w:val="auto"/>
                <w:sz w:val="20"/>
                <w:szCs w:val="20"/>
                <w:lang w:val="en-GB"/>
              </w:rPr>
              <w:t>supported by Republic of Korea</w:t>
            </w:r>
          </w:p>
        </w:tc>
      </w:tr>
      <w:tr w:rsidR="00236934" w:rsidRPr="00D7300E" w14:paraId="47E37BDA" w14:textId="77777777" w:rsidTr="00236934">
        <w:trPr>
          <w:trHeight w:val="102"/>
        </w:trPr>
        <w:tc>
          <w:tcPr>
            <w:tcW w:w="894" w:type="pct"/>
            <w:vAlign w:val="top"/>
          </w:tcPr>
          <w:p w14:paraId="1F082E21" w14:textId="2218D61A" w:rsidR="00236934" w:rsidRPr="00DF129B" w:rsidRDefault="00236934" w:rsidP="00236934">
            <w:pPr>
              <w:spacing w:line="276" w:lineRule="auto"/>
              <w:outlineLvl w:val="1"/>
            </w:pPr>
            <w:r w:rsidRPr="00B7136A">
              <w:t>GS 115</w:t>
            </w:r>
            <w:r>
              <w:t>19</w:t>
            </w:r>
          </w:p>
        </w:tc>
        <w:tc>
          <w:tcPr>
            <w:tcW w:w="4106" w:type="pct"/>
            <w:vAlign w:val="top"/>
          </w:tcPr>
          <w:p w14:paraId="17DE5805" w14:textId="57931E89"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30 </w:t>
            </w:r>
            <w:r w:rsidRPr="00236934">
              <w:rPr>
                <w:color w:val="auto"/>
                <w:sz w:val="20"/>
                <w:szCs w:val="20"/>
                <w:lang w:val="en-GB"/>
              </w:rPr>
              <w:t>supported by Republic of Korea</w:t>
            </w:r>
          </w:p>
        </w:tc>
      </w:tr>
      <w:tr w:rsidR="00236934" w:rsidRPr="00D7300E" w14:paraId="35232907" w14:textId="77777777" w:rsidTr="00236934">
        <w:trPr>
          <w:trHeight w:val="102"/>
        </w:trPr>
        <w:tc>
          <w:tcPr>
            <w:tcW w:w="894" w:type="pct"/>
            <w:vAlign w:val="top"/>
          </w:tcPr>
          <w:p w14:paraId="7D133155" w14:textId="15881FDD" w:rsidR="00236934" w:rsidRPr="00DF129B" w:rsidRDefault="00236934" w:rsidP="00236934">
            <w:pPr>
              <w:spacing w:line="276" w:lineRule="auto"/>
              <w:outlineLvl w:val="1"/>
            </w:pPr>
            <w:r w:rsidRPr="00B7136A">
              <w:t>GS 115</w:t>
            </w:r>
            <w:r>
              <w:t>20</w:t>
            </w:r>
          </w:p>
        </w:tc>
        <w:tc>
          <w:tcPr>
            <w:tcW w:w="4106" w:type="pct"/>
            <w:vAlign w:val="top"/>
          </w:tcPr>
          <w:p w14:paraId="64589398" w14:textId="21E8EBB9"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31 </w:t>
            </w:r>
            <w:r w:rsidRPr="00236934">
              <w:rPr>
                <w:color w:val="auto"/>
                <w:sz w:val="20"/>
                <w:szCs w:val="20"/>
                <w:lang w:val="en-GB"/>
              </w:rPr>
              <w:t>supported by Republic of Korea</w:t>
            </w:r>
          </w:p>
        </w:tc>
      </w:tr>
      <w:tr w:rsidR="00236934" w:rsidRPr="00D7300E" w14:paraId="41AEF51C" w14:textId="77777777" w:rsidTr="00236934">
        <w:trPr>
          <w:trHeight w:val="102"/>
        </w:trPr>
        <w:tc>
          <w:tcPr>
            <w:tcW w:w="894" w:type="pct"/>
            <w:vAlign w:val="top"/>
          </w:tcPr>
          <w:p w14:paraId="20E9C038" w14:textId="29CA044F" w:rsidR="00236934" w:rsidRPr="00DF129B" w:rsidRDefault="00236934" w:rsidP="00236934">
            <w:pPr>
              <w:spacing w:line="276" w:lineRule="auto"/>
              <w:outlineLvl w:val="1"/>
            </w:pPr>
            <w:r w:rsidRPr="00B7136A">
              <w:t>GS 115</w:t>
            </w:r>
            <w:r>
              <w:t>21</w:t>
            </w:r>
          </w:p>
        </w:tc>
        <w:tc>
          <w:tcPr>
            <w:tcW w:w="4106" w:type="pct"/>
            <w:vAlign w:val="top"/>
          </w:tcPr>
          <w:p w14:paraId="427FF38B" w14:textId="369D3214"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32 </w:t>
            </w:r>
            <w:r w:rsidRPr="00236934">
              <w:rPr>
                <w:color w:val="auto"/>
                <w:sz w:val="20"/>
                <w:szCs w:val="20"/>
                <w:lang w:val="en-GB"/>
              </w:rPr>
              <w:t>supported by Republic of Korea</w:t>
            </w:r>
          </w:p>
        </w:tc>
      </w:tr>
      <w:tr w:rsidR="00236934" w:rsidRPr="00D7300E" w14:paraId="024045D3" w14:textId="77777777" w:rsidTr="00236934">
        <w:trPr>
          <w:trHeight w:val="102"/>
        </w:trPr>
        <w:tc>
          <w:tcPr>
            <w:tcW w:w="894" w:type="pct"/>
            <w:vAlign w:val="top"/>
          </w:tcPr>
          <w:p w14:paraId="6FFE164D" w14:textId="7DAEBD51" w:rsidR="00236934" w:rsidRPr="00DF129B" w:rsidRDefault="00236934" w:rsidP="00236934">
            <w:pPr>
              <w:spacing w:line="276" w:lineRule="auto"/>
              <w:outlineLvl w:val="1"/>
            </w:pPr>
            <w:r w:rsidRPr="00B7136A">
              <w:t>GS 115</w:t>
            </w:r>
            <w:r>
              <w:t>22</w:t>
            </w:r>
          </w:p>
        </w:tc>
        <w:tc>
          <w:tcPr>
            <w:tcW w:w="4106" w:type="pct"/>
            <w:vAlign w:val="top"/>
          </w:tcPr>
          <w:p w14:paraId="01AA6DBB" w14:textId="26C8BCDC" w:rsidR="00236934" w:rsidRPr="00236934" w:rsidRDefault="00236934" w:rsidP="00236934">
            <w:pPr>
              <w:spacing w:line="276" w:lineRule="auto"/>
              <w:outlineLvl w:val="1"/>
            </w:pPr>
            <w:r w:rsidRPr="00B8606A">
              <w:rPr>
                <w:color w:val="auto"/>
                <w:sz w:val="20"/>
                <w:szCs w:val="20"/>
                <w:lang w:val="en-GB"/>
              </w:rPr>
              <w:t>Up Energy Improved Cookstoves Programme, Uganda - CPA No 0</w:t>
            </w:r>
            <w:r>
              <w:rPr>
                <w:color w:val="auto"/>
                <w:sz w:val="20"/>
                <w:szCs w:val="20"/>
                <w:lang w:val="en-GB"/>
              </w:rPr>
              <w:t>33</w:t>
            </w:r>
            <w:r>
              <w:rPr>
                <w:szCs w:val="20"/>
                <w:lang w:val="en-GB"/>
              </w:rPr>
              <w:t xml:space="preserve"> </w:t>
            </w:r>
            <w:r w:rsidRPr="00236934">
              <w:rPr>
                <w:color w:val="auto"/>
                <w:sz w:val="20"/>
                <w:szCs w:val="20"/>
                <w:lang w:val="en-GB"/>
              </w:rPr>
              <w:t>supported by Republic of Korea</w:t>
            </w:r>
          </w:p>
        </w:tc>
      </w:tr>
      <w:tr w:rsidR="00236934" w:rsidRPr="00D7300E" w14:paraId="53B98807" w14:textId="77777777" w:rsidTr="00236934">
        <w:trPr>
          <w:trHeight w:val="102"/>
        </w:trPr>
        <w:tc>
          <w:tcPr>
            <w:tcW w:w="894" w:type="pct"/>
            <w:vAlign w:val="top"/>
          </w:tcPr>
          <w:p w14:paraId="76C36D8B" w14:textId="31EEC584" w:rsidR="00236934" w:rsidRPr="00DF129B" w:rsidRDefault="00236934" w:rsidP="00236934">
            <w:pPr>
              <w:spacing w:line="276" w:lineRule="auto"/>
              <w:outlineLvl w:val="1"/>
            </w:pPr>
            <w:r w:rsidRPr="00B7136A">
              <w:t>GS 115</w:t>
            </w:r>
            <w:r>
              <w:t>23</w:t>
            </w:r>
          </w:p>
        </w:tc>
        <w:tc>
          <w:tcPr>
            <w:tcW w:w="4106" w:type="pct"/>
            <w:vAlign w:val="top"/>
          </w:tcPr>
          <w:p w14:paraId="424E5FAF" w14:textId="5A4B885C"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34 </w:t>
            </w:r>
            <w:r w:rsidRPr="00236934">
              <w:rPr>
                <w:color w:val="auto"/>
                <w:sz w:val="20"/>
                <w:szCs w:val="20"/>
                <w:lang w:val="en-GB"/>
              </w:rPr>
              <w:t>supported by Republic of Korea</w:t>
            </w:r>
          </w:p>
        </w:tc>
      </w:tr>
      <w:tr w:rsidR="00236934" w:rsidRPr="00D7300E" w14:paraId="6E71D4BD" w14:textId="77777777" w:rsidTr="00236934">
        <w:trPr>
          <w:trHeight w:val="102"/>
        </w:trPr>
        <w:tc>
          <w:tcPr>
            <w:tcW w:w="894" w:type="pct"/>
            <w:vAlign w:val="top"/>
          </w:tcPr>
          <w:p w14:paraId="0FA44B03" w14:textId="19E5A3B5" w:rsidR="00236934" w:rsidRPr="00DF129B" w:rsidRDefault="00236934" w:rsidP="00236934">
            <w:pPr>
              <w:spacing w:line="276" w:lineRule="auto"/>
              <w:outlineLvl w:val="1"/>
            </w:pPr>
            <w:r w:rsidRPr="00B7136A">
              <w:t>GS 115</w:t>
            </w:r>
            <w:r>
              <w:t>24</w:t>
            </w:r>
          </w:p>
        </w:tc>
        <w:tc>
          <w:tcPr>
            <w:tcW w:w="4106" w:type="pct"/>
            <w:vAlign w:val="top"/>
          </w:tcPr>
          <w:p w14:paraId="2CDE7D18" w14:textId="6AA08677"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35 </w:t>
            </w:r>
            <w:r w:rsidRPr="00236934">
              <w:rPr>
                <w:color w:val="auto"/>
                <w:sz w:val="20"/>
                <w:szCs w:val="20"/>
                <w:lang w:val="en-GB"/>
              </w:rPr>
              <w:t>supported by Republic of Korea</w:t>
            </w:r>
          </w:p>
        </w:tc>
      </w:tr>
      <w:tr w:rsidR="00236934" w:rsidRPr="00D7300E" w14:paraId="70AD9ACF" w14:textId="77777777" w:rsidTr="00236934">
        <w:trPr>
          <w:trHeight w:val="102"/>
        </w:trPr>
        <w:tc>
          <w:tcPr>
            <w:tcW w:w="894" w:type="pct"/>
            <w:vAlign w:val="top"/>
          </w:tcPr>
          <w:p w14:paraId="1FFB3A64" w14:textId="5A9C427B" w:rsidR="00236934" w:rsidRPr="00DF129B" w:rsidRDefault="00236934" w:rsidP="00236934">
            <w:pPr>
              <w:spacing w:line="276" w:lineRule="auto"/>
              <w:outlineLvl w:val="1"/>
            </w:pPr>
            <w:r w:rsidRPr="00B7136A">
              <w:t>GS 115</w:t>
            </w:r>
            <w:r>
              <w:t>25</w:t>
            </w:r>
          </w:p>
        </w:tc>
        <w:tc>
          <w:tcPr>
            <w:tcW w:w="4106" w:type="pct"/>
            <w:vAlign w:val="top"/>
          </w:tcPr>
          <w:p w14:paraId="03FBDF2E" w14:textId="540763C5"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36 </w:t>
            </w:r>
            <w:r w:rsidRPr="00236934">
              <w:rPr>
                <w:color w:val="auto"/>
                <w:sz w:val="20"/>
                <w:szCs w:val="20"/>
                <w:lang w:val="en-GB"/>
              </w:rPr>
              <w:t>supported by Republic of Korea</w:t>
            </w:r>
          </w:p>
        </w:tc>
      </w:tr>
      <w:tr w:rsidR="00236934" w:rsidRPr="00D7300E" w14:paraId="42E41265" w14:textId="77777777" w:rsidTr="00236934">
        <w:trPr>
          <w:trHeight w:val="102"/>
        </w:trPr>
        <w:tc>
          <w:tcPr>
            <w:tcW w:w="894" w:type="pct"/>
            <w:vAlign w:val="top"/>
          </w:tcPr>
          <w:p w14:paraId="4F18F2C1" w14:textId="0617E039" w:rsidR="00236934" w:rsidRPr="00DF129B" w:rsidRDefault="00236934" w:rsidP="00236934">
            <w:pPr>
              <w:spacing w:line="276" w:lineRule="auto"/>
              <w:outlineLvl w:val="1"/>
            </w:pPr>
            <w:r w:rsidRPr="00B7136A">
              <w:t>GS 115</w:t>
            </w:r>
            <w:r>
              <w:t>26</w:t>
            </w:r>
          </w:p>
        </w:tc>
        <w:tc>
          <w:tcPr>
            <w:tcW w:w="4106" w:type="pct"/>
            <w:vAlign w:val="top"/>
          </w:tcPr>
          <w:p w14:paraId="0B25C430" w14:textId="62501863"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37 </w:t>
            </w:r>
            <w:r w:rsidRPr="00236934">
              <w:rPr>
                <w:color w:val="auto"/>
                <w:sz w:val="20"/>
                <w:szCs w:val="20"/>
                <w:lang w:val="en-GB"/>
              </w:rPr>
              <w:t>supported by Republic of Korea</w:t>
            </w:r>
          </w:p>
        </w:tc>
      </w:tr>
      <w:tr w:rsidR="00236934" w:rsidRPr="00D7300E" w14:paraId="3A074688" w14:textId="77777777" w:rsidTr="00236934">
        <w:trPr>
          <w:trHeight w:val="102"/>
        </w:trPr>
        <w:tc>
          <w:tcPr>
            <w:tcW w:w="894" w:type="pct"/>
            <w:vAlign w:val="top"/>
          </w:tcPr>
          <w:p w14:paraId="42A285EE" w14:textId="053C36C1" w:rsidR="00236934" w:rsidRPr="00DF129B" w:rsidRDefault="00236934" w:rsidP="00236934">
            <w:pPr>
              <w:spacing w:line="276" w:lineRule="auto"/>
              <w:outlineLvl w:val="1"/>
            </w:pPr>
            <w:r w:rsidRPr="00B7136A">
              <w:t>GS 115</w:t>
            </w:r>
            <w:r>
              <w:t>27</w:t>
            </w:r>
          </w:p>
        </w:tc>
        <w:tc>
          <w:tcPr>
            <w:tcW w:w="4106" w:type="pct"/>
            <w:vAlign w:val="top"/>
          </w:tcPr>
          <w:p w14:paraId="6FF8E21C" w14:textId="62019F37"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38 </w:t>
            </w:r>
            <w:r w:rsidRPr="00236934">
              <w:rPr>
                <w:color w:val="auto"/>
                <w:sz w:val="20"/>
                <w:szCs w:val="20"/>
                <w:lang w:val="en-GB"/>
              </w:rPr>
              <w:t>supported by Republic of Korea</w:t>
            </w:r>
          </w:p>
        </w:tc>
      </w:tr>
      <w:tr w:rsidR="00236934" w:rsidRPr="00D7300E" w14:paraId="0C22B38E" w14:textId="77777777" w:rsidTr="00236934">
        <w:trPr>
          <w:trHeight w:val="102"/>
        </w:trPr>
        <w:tc>
          <w:tcPr>
            <w:tcW w:w="894" w:type="pct"/>
            <w:vAlign w:val="top"/>
          </w:tcPr>
          <w:p w14:paraId="44299AB6" w14:textId="33E2DDBA" w:rsidR="00236934" w:rsidRPr="00DF129B" w:rsidRDefault="00236934" w:rsidP="00236934">
            <w:pPr>
              <w:spacing w:line="276" w:lineRule="auto"/>
              <w:outlineLvl w:val="1"/>
            </w:pPr>
            <w:r w:rsidRPr="00B7136A">
              <w:t>GS 115</w:t>
            </w:r>
            <w:r>
              <w:t>28</w:t>
            </w:r>
          </w:p>
        </w:tc>
        <w:tc>
          <w:tcPr>
            <w:tcW w:w="4106" w:type="pct"/>
            <w:vAlign w:val="top"/>
          </w:tcPr>
          <w:p w14:paraId="0B2100A7" w14:textId="4CEA54BC"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39 </w:t>
            </w:r>
            <w:r w:rsidRPr="00236934">
              <w:rPr>
                <w:color w:val="auto"/>
                <w:sz w:val="20"/>
                <w:szCs w:val="20"/>
                <w:lang w:val="en-GB"/>
              </w:rPr>
              <w:t>supported by Republic of Korea</w:t>
            </w:r>
          </w:p>
        </w:tc>
      </w:tr>
      <w:tr w:rsidR="00236934" w:rsidRPr="00D7300E" w14:paraId="3A8B347B" w14:textId="77777777" w:rsidTr="00236934">
        <w:trPr>
          <w:trHeight w:val="102"/>
        </w:trPr>
        <w:tc>
          <w:tcPr>
            <w:tcW w:w="894" w:type="pct"/>
            <w:vAlign w:val="top"/>
          </w:tcPr>
          <w:p w14:paraId="2A4EFA7F" w14:textId="2FBF0180" w:rsidR="00236934" w:rsidRPr="00DF129B" w:rsidRDefault="00236934" w:rsidP="00236934">
            <w:pPr>
              <w:spacing w:line="276" w:lineRule="auto"/>
              <w:outlineLvl w:val="1"/>
            </w:pPr>
            <w:r w:rsidRPr="00B7136A">
              <w:t>GS 115</w:t>
            </w:r>
            <w:r>
              <w:t>29</w:t>
            </w:r>
          </w:p>
        </w:tc>
        <w:tc>
          <w:tcPr>
            <w:tcW w:w="4106" w:type="pct"/>
            <w:vAlign w:val="top"/>
          </w:tcPr>
          <w:p w14:paraId="32EC9E8C" w14:textId="7D7CF770"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40 </w:t>
            </w:r>
            <w:r w:rsidRPr="00236934">
              <w:rPr>
                <w:color w:val="auto"/>
                <w:sz w:val="20"/>
                <w:szCs w:val="20"/>
                <w:lang w:val="en-GB"/>
              </w:rPr>
              <w:t>supported by Republic of Korea</w:t>
            </w:r>
          </w:p>
        </w:tc>
      </w:tr>
      <w:tr w:rsidR="00236934" w:rsidRPr="00D7300E" w14:paraId="748C3844" w14:textId="77777777" w:rsidTr="00236934">
        <w:trPr>
          <w:trHeight w:val="102"/>
        </w:trPr>
        <w:tc>
          <w:tcPr>
            <w:tcW w:w="894" w:type="pct"/>
            <w:vAlign w:val="top"/>
          </w:tcPr>
          <w:p w14:paraId="09692170" w14:textId="19BCFA74" w:rsidR="00236934" w:rsidRPr="00DF129B" w:rsidRDefault="00236934" w:rsidP="00236934">
            <w:pPr>
              <w:spacing w:line="276" w:lineRule="auto"/>
              <w:outlineLvl w:val="1"/>
            </w:pPr>
            <w:r w:rsidRPr="00B7136A">
              <w:lastRenderedPageBreak/>
              <w:t>GS 115</w:t>
            </w:r>
            <w:r>
              <w:t>30</w:t>
            </w:r>
          </w:p>
        </w:tc>
        <w:tc>
          <w:tcPr>
            <w:tcW w:w="4106" w:type="pct"/>
            <w:vAlign w:val="top"/>
          </w:tcPr>
          <w:p w14:paraId="2134757E" w14:textId="307474F5"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41 </w:t>
            </w:r>
            <w:r w:rsidRPr="00236934">
              <w:rPr>
                <w:color w:val="auto"/>
                <w:sz w:val="20"/>
                <w:szCs w:val="20"/>
                <w:lang w:val="en-GB"/>
              </w:rPr>
              <w:t>supported by Republic of Korea</w:t>
            </w:r>
          </w:p>
        </w:tc>
      </w:tr>
      <w:tr w:rsidR="00236934" w:rsidRPr="00D7300E" w14:paraId="3E61E6E8" w14:textId="77777777" w:rsidTr="00236934">
        <w:trPr>
          <w:trHeight w:val="102"/>
        </w:trPr>
        <w:tc>
          <w:tcPr>
            <w:tcW w:w="894" w:type="pct"/>
            <w:vAlign w:val="top"/>
          </w:tcPr>
          <w:p w14:paraId="42576C35" w14:textId="5AA5E667" w:rsidR="00236934" w:rsidRPr="00DF129B" w:rsidRDefault="00236934" w:rsidP="00236934">
            <w:pPr>
              <w:spacing w:line="276" w:lineRule="auto"/>
              <w:outlineLvl w:val="1"/>
            </w:pPr>
            <w:r w:rsidRPr="00B7136A">
              <w:t>GS 115</w:t>
            </w:r>
            <w:r>
              <w:t>31</w:t>
            </w:r>
          </w:p>
        </w:tc>
        <w:tc>
          <w:tcPr>
            <w:tcW w:w="4106" w:type="pct"/>
            <w:vAlign w:val="top"/>
          </w:tcPr>
          <w:p w14:paraId="2EDF0F7C" w14:textId="76BB1A58"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42 </w:t>
            </w:r>
            <w:r w:rsidRPr="00236934">
              <w:rPr>
                <w:color w:val="auto"/>
                <w:sz w:val="20"/>
                <w:szCs w:val="20"/>
                <w:lang w:val="en-GB"/>
              </w:rPr>
              <w:t>supported by Republic of Korea</w:t>
            </w:r>
          </w:p>
        </w:tc>
      </w:tr>
      <w:tr w:rsidR="00236934" w:rsidRPr="00D7300E" w14:paraId="35A1FA9F" w14:textId="77777777" w:rsidTr="00236934">
        <w:trPr>
          <w:trHeight w:val="102"/>
        </w:trPr>
        <w:tc>
          <w:tcPr>
            <w:tcW w:w="894" w:type="pct"/>
            <w:vAlign w:val="top"/>
          </w:tcPr>
          <w:p w14:paraId="4CE42A79" w14:textId="731AC8C7" w:rsidR="00236934" w:rsidRPr="00DF129B" w:rsidRDefault="00236934" w:rsidP="00236934">
            <w:pPr>
              <w:spacing w:line="276" w:lineRule="auto"/>
              <w:outlineLvl w:val="1"/>
            </w:pPr>
            <w:r w:rsidRPr="00B7136A">
              <w:t>GS 115</w:t>
            </w:r>
            <w:r>
              <w:t>32</w:t>
            </w:r>
          </w:p>
        </w:tc>
        <w:tc>
          <w:tcPr>
            <w:tcW w:w="4106" w:type="pct"/>
            <w:vAlign w:val="top"/>
          </w:tcPr>
          <w:p w14:paraId="683E35C7" w14:textId="52C50BE9"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43 </w:t>
            </w:r>
            <w:r w:rsidRPr="00236934">
              <w:rPr>
                <w:color w:val="auto"/>
                <w:sz w:val="20"/>
                <w:szCs w:val="20"/>
                <w:lang w:val="en-GB"/>
              </w:rPr>
              <w:t>supported by Republic of Korea</w:t>
            </w:r>
          </w:p>
        </w:tc>
      </w:tr>
      <w:tr w:rsidR="00236934" w:rsidRPr="00D7300E" w14:paraId="4047D1C3" w14:textId="77777777" w:rsidTr="00236934">
        <w:trPr>
          <w:trHeight w:val="102"/>
        </w:trPr>
        <w:tc>
          <w:tcPr>
            <w:tcW w:w="894" w:type="pct"/>
            <w:vAlign w:val="top"/>
          </w:tcPr>
          <w:p w14:paraId="22186BBF" w14:textId="52261E6F" w:rsidR="00236934" w:rsidRPr="00DF129B" w:rsidRDefault="00236934" w:rsidP="00236934">
            <w:pPr>
              <w:spacing w:line="276" w:lineRule="auto"/>
              <w:outlineLvl w:val="1"/>
            </w:pPr>
            <w:r w:rsidRPr="00B7136A">
              <w:t>GS 115</w:t>
            </w:r>
            <w:r>
              <w:t>33</w:t>
            </w:r>
          </w:p>
        </w:tc>
        <w:tc>
          <w:tcPr>
            <w:tcW w:w="4106" w:type="pct"/>
            <w:vAlign w:val="top"/>
          </w:tcPr>
          <w:p w14:paraId="1DEA4AE4" w14:textId="1E44BF2E"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44 </w:t>
            </w:r>
            <w:r w:rsidRPr="00236934">
              <w:rPr>
                <w:color w:val="auto"/>
                <w:sz w:val="20"/>
                <w:szCs w:val="20"/>
                <w:lang w:val="en-GB"/>
              </w:rPr>
              <w:t>supported by Republic of Korea</w:t>
            </w:r>
          </w:p>
        </w:tc>
      </w:tr>
      <w:tr w:rsidR="00236934" w:rsidRPr="00D7300E" w14:paraId="4E8FEC5E" w14:textId="77777777" w:rsidTr="00236934">
        <w:trPr>
          <w:trHeight w:val="102"/>
        </w:trPr>
        <w:tc>
          <w:tcPr>
            <w:tcW w:w="894" w:type="pct"/>
            <w:vAlign w:val="top"/>
          </w:tcPr>
          <w:p w14:paraId="1E4703E1" w14:textId="4E76A5AC" w:rsidR="00236934" w:rsidRPr="00DF129B" w:rsidRDefault="00236934" w:rsidP="00236934">
            <w:pPr>
              <w:spacing w:line="276" w:lineRule="auto"/>
              <w:outlineLvl w:val="1"/>
            </w:pPr>
            <w:r w:rsidRPr="00B7136A">
              <w:t>GS 115</w:t>
            </w:r>
            <w:r>
              <w:t>34</w:t>
            </w:r>
          </w:p>
        </w:tc>
        <w:tc>
          <w:tcPr>
            <w:tcW w:w="4106" w:type="pct"/>
            <w:vAlign w:val="top"/>
          </w:tcPr>
          <w:p w14:paraId="256C80A4" w14:textId="1BA85ADA" w:rsidR="00236934" w:rsidRPr="00B8606A" w:rsidRDefault="00236934" w:rsidP="00236934">
            <w:pPr>
              <w:spacing w:line="276" w:lineRule="auto"/>
              <w:outlineLvl w:val="1"/>
              <w:rPr>
                <w:color w:val="auto"/>
                <w:sz w:val="20"/>
                <w:szCs w:val="20"/>
                <w:lang w:val="en-GB"/>
              </w:rPr>
            </w:pPr>
            <w:r w:rsidRPr="00B8606A">
              <w:rPr>
                <w:color w:val="auto"/>
                <w:sz w:val="20"/>
                <w:szCs w:val="20"/>
                <w:lang w:val="en-GB"/>
              </w:rPr>
              <w:t>Up Energy Improved Cookstoves Programme, Uganda - CPA No 0</w:t>
            </w:r>
            <w:r>
              <w:rPr>
                <w:color w:val="auto"/>
                <w:sz w:val="20"/>
                <w:szCs w:val="20"/>
                <w:lang w:val="en-GB"/>
              </w:rPr>
              <w:t xml:space="preserve">45 </w:t>
            </w:r>
            <w:r w:rsidRPr="00236934">
              <w:rPr>
                <w:color w:val="auto"/>
                <w:sz w:val="20"/>
                <w:szCs w:val="20"/>
                <w:lang w:val="en-GB"/>
              </w:rPr>
              <w:t>supported by Republic of Korea</w:t>
            </w:r>
          </w:p>
        </w:tc>
      </w:tr>
    </w:tbl>
    <w:p w14:paraId="33F7E95A" w14:textId="4AE821DD" w:rsidR="004473A5" w:rsidRDefault="004473A5" w:rsidP="00FF0B73">
      <w:pPr>
        <w:pStyle w:val="SectionTitle"/>
      </w:pPr>
      <w:bookmarkStart w:id="2" w:name="_Ref49848916"/>
      <w:r w:rsidRPr="00F95025">
        <w:t>General description of PoA</w:t>
      </w:r>
      <w:bookmarkEnd w:id="2"/>
    </w:p>
    <w:p w14:paraId="48C00101" w14:textId="511DCDF6" w:rsidR="004473A5" w:rsidRPr="00037772" w:rsidRDefault="004473A5" w:rsidP="00037772">
      <w:pPr>
        <w:pStyle w:val="SectionList"/>
      </w:pPr>
      <w:r w:rsidRPr="00037772">
        <w:t>Purpose and general description of the PoA</w:t>
      </w:r>
    </w:p>
    <w:p w14:paraId="08F35F01" w14:textId="77777777" w:rsidR="004473A5" w:rsidRDefault="004473A5" w:rsidP="004473A5">
      <w:pPr>
        <w:rPr>
          <w:lang w:eastAsia="de-DE"/>
        </w:rPr>
      </w:pPr>
      <w:r w:rsidRPr="000C5DE6">
        <w:rPr>
          <w:lang w:eastAsia="de-DE"/>
        </w:rPr>
        <w:t>&gt;&gt;</w:t>
      </w:r>
    </w:p>
    <w:p w14:paraId="4ABE02F0" w14:textId="77777777" w:rsidR="003D2DF0" w:rsidRDefault="003D2DF0" w:rsidP="00EF2230">
      <w:pPr>
        <w:jc w:val="both"/>
        <w:rPr>
          <w:lang w:eastAsia="de-DE"/>
        </w:rPr>
      </w:pPr>
      <w:r>
        <w:rPr>
          <w:lang w:eastAsia="de-DE"/>
        </w:rPr>
        <w:t>The purpose of the programme is the dissemination of improved biomass cookstoves (ICS) in Uganda. The PoA by dissemination of ICS replaces existing, less efficient traditional cooking stoves using biomass (charcoal or wood-fuel) fuel for cooking. Each VPA under the programme will support the project goals of reducing fuel consumption, improving health, and reducing deforestation in Uganda.</w:t>
      </w:r>
    </w:p>
    <w:p w14:paraId="768399EF" w14:textId="77777777" w:rsidR="003D2DF0" w:rsidRDefault="003D2DF0" w:rsidP="00EF2230">
      <w:pPr>
        <w:jc w:val="both"/>
        <w:rPr>
          <w:lang w:eastAsia="de-DE"/>
        </w:rPr>
      </w:pPr>
    </w:p>
    <w:p w14:paraId="31B5637B" w14:textId="425D5E6B" w:rsidR="003D2DF0" w:rsidRDefault="003D2DF0" w:rsidP="00EF2230">
      <w:pPr>
        <w:jc w:val="both"/>
        <w:rPr>
          <w:lang w:eastAsia="de-DE"/>
        </w:rPr>
      </w:pPr>
      <w:r>
        <w:rPr>
          <w:lang w:eastAsia="de-DE"/>
        </w:rPr>
        <w:t>This PoA targets residential users of biomass fuels in traditional stoves and classifies the target users as:</w:t>
      </w:r>
    </w:p>
    <w:p w14:paraId="6676A2F5" w14:textId="6AA1D761" w:rsidR="003D2DF0" w:rsidRDefault="003D2DF0" w:rsidP="00EF2230">
      <w:pPr>
        <w:jc w:val="both"/>
        <w:rPr>
          <w:lang w:eastAsia="de-DE"/>
        </w:rPr>
      </w:pPr>
      <w:r>
        <w:rPr>
          <w:lang w:eastAsia="de-DE"/>
        </w:rPr>
        <w:t>•</w:t>
      </w:r>
      <w:r>
        <w:rPr>
          <w:lang w:eastAsia="de-DE"/>
        </w:rPr>
        <w:tab/>
        <w:t>“Residential” Biomass Users: In rural areas, users are typically reliant on wood fuel and use both traditional fixed and portable stoves. In urban and peri-urban households the users typically but not exclusively rely on charcoal and are usually employing traditional portable stoves.</w:t>
      </w:r>
    </w:p>
    <w:p w14:paraId="705674BB" w14:textId="42CABED8" w:rsidR="003D2DF0" w:rsidRDefault="003D2DF0" w:rsidP="00EF2230">
      <w:pPr>
        <w:jc w:val="both"/>
        <w:rPr>
          <w:lang w:eastAsia="de-DE"/>
        </w:rPr>
      </w:pPr>
      <w:r>
        <w:rPr>
          <w:lang w:eastAsia="de-DE"/>
        </w:rPr>
        <w:t>One of the major causes of deforestation in Uganda is the use of solid biomass for domestic and institutional cooking. Over 90% of households in Uganda use firewood and/or charcoal for cooking, typically charcoal for urban dwellers, and wood for rural households using traditional cooking stoves</w:t>
      </w:r>
      <w:r w:rsidR="0016094E">
        <w:rPr>
          <w:rStyle w:val="FootnoteReference"/>
          <w:lang w:eastAsia="de-DE"/>
        </w:rPr>
        <w:footnoteReference w:id="2"/>
      </w:r>
      <w:r>
        <w:rPr>
          <w:lang w:eastAsia="de-DE"/>
        </w:rPr>
        <w:t>.</w:t>
      </w:r>
    </w:p>
    <w:p w14:paraId="3FC92112" w14:textId="77777777" w:rsidR="003D2DF0" w:rsidRDefault="003D2DF0" w:rsidP="00EF2230">
      <w:pPr>
        <w:jc w:val="both"/>
        <w:rPr>
          <w:lang w:eastAsia="de-DE"/>
        </w:rPr>
      </w:pPr>
    </w:p>
    <w:p w14:paraId="22068230" w14:textId="77777777" w:rsidR="003D2DF0" w:rsidRPr="00E67E86" w:rsidRDefault="003D2DF0" w:rsidP="00EF2230">
      <w:pPr>
        <w:jc w:val="both"/>
        <w:rPr>
          <w:rFonts w:asciiTheme="minorHAnsi" w:hAnsiTheme="minorHAnsi"/>
          <w:szCs w:val="22"/>
          <w:lang w:eastAsia="de-DE"/>
        </w:rPr>
      </w:pPr>
      <w:r>
        <w:rPr>
          <w:lang w:eastAsia="de-DE"/>
        </w:rPr>
        <w:lastRenderedPageBreak/>
        <w:t xml:space="preserve">This is further corroborated by the Malaria Indicator survey report for Uganda </w:t>
      </w:r>
      <w:r w:rsidRPr="00E67E86">
        <w:rPr>
          <w:rFonts w:asciiTheme="minorHAnsi" w:hAnsiTheme="minorHAnsi"/>
          <w:szCs w:val="22"/>
          <w:lang w:eastAsia="de-DE"/>
        </w:rPr>
        <w:t>which states the following:</w:t>
      </w:r>
    </w:p>
    <w:p w14:paraId="31F99A41" w14:textId="77777777" w:rsidR="00E67E86" w:rsidRPr="00E67E86" w:rsidRDefault="00E67E86" w:rsidP="00E67E86">
      <w:pPr>
        <w:jc w:val="both"/>
        <w:rPr>
          <w:rFonts w:asciiTheme="minorHAnsi" w:hAnsiTheme="minorHAnsi" w:cs="Arial"/>
          <w:szCs w:val="22"/>
        </w:rPr>
      </w:pPr>
      <w:r w:rsidRPr="00E67E86">
        <w:rPr>
          <w:rFonts w:asciiTheme="minorHAnsi" w:hAnsiTheme="minorHAnsi" w:cs="Arial"/>
          <w:szCs w:val="22"/>
        </w:rPr>
        <w:t>As per the study (2020) 71.49% of the Ugandan Household use traditional fuel (Firewood) and 27.2% use transitional fuel for cooking. Only 1.31% households use Modern fuels (Natural gas and electricity) for cooking</w:t>
      </w:r>
      <w:r w:rsidRPr="00E67E86">
        <w:rPr>
          <w:rStyle w:val="FootnoteReference"/>
          <w:rFonts w:asciiTheme="minorHAnsi" w:hAnsiTheme="minorHAnsi" w:cs="Arial"/>
          <w:szCs w:val="22"/>
        </w:rPr>
        <w:footnoteReference w:id="3"/>
      </w:r>
      <w:r w:rsidRPr="00E67E86">
        <w:rPr>
          <w:rFonts w:asciiTheme="minorHAnsi" w:hAnsiTheme="minorHAnsi" w:cs="Arial"/>
          <w:szCs w:val="22"/>
        </w:rPr>
        <w:t>. According to the MECS out of the 94% of Ugandan households relying predominantly on biomass, 73% utilize firewood, while 21% opt for charcoal in their cooking practices. The remaining encompasses various sources such as electricity (1.4%), kerosene (0.6%), and others, including LPG and bio-fuels (3.9%)</w:t>
      </w:r>
      <w:r w:rsidRPr="00E67E86">
        <w:rPr>
          <w:rStyle w:val="FootnoteReference"/>
          <w:rFonts w:asciiTheme="minorHAnsi" w:hAnsiTheme="minorHAnsi" w:cs="Arial"/>
          <w:szCs w:val="22"/>
        </w:rPr>
        <w:footnoteReference w:id="4"/>
      </w:r>
      <w:r w:rsidRPr="00E67E86">
        <w:rPr>
          <w:rFonts w:asciiTheme="minorHAnsi" w:hAnsiTheme="minorHAnsi" w:cs="Arial"/>
          <w:szCs w:val="22"/>
        </w:rPr>
        <w:t>.</w:t>
      </w:r>
    </w:p>
    <w:p w14:paraId="4F9F8C13" w14:textId="0222266D" w:rsidR="00E67E86" w:rsidRPr="00E67E86" w:rsidRDefault="00E67E86" w:rsidP="00E67E86">
      <w:pPr>
        <w:jc w:val="both"/>
        <w:rPr>
          <w:rFonts w:asciiTheme="minorHAnsi" w:hAnsiTheme="minorHAnsi" w:cs="Arial"/>
          <w:szCs w:val="22"/>
        </w:rPr>
      </w:pPr>
      <w:r w:rsidRPr="00E67E86">
        <w:rPr>
          <w:rFonts w:asciiTheme="minorHAnsi" w:hAnsiTheme="minorHAnsi" w:cs="Arial"/>
          <w:szCs w:val="22"/>
        </w:rPr>
        <w:t>According to research carried out in 2020, 18.9% of children in urban households, dependent on wood fuel for cooking experience respiratory difficulties</w:t>
      </w:r>
      <w:r w:rsidRPr="00E67E86">
        <w:rPr>
          <w:rStyle w:val="FootnoteReference"/>
          <w:rFonts w:asciiTheme="minorHAnsi" w:hAnsiTheme="minorHAnsi" w:cs="Arial"/>
          <w:szCs w:val="22"/>
        </w:rPr>
        <w:footnoteReference w:id="5"/>
      </w:r>
      <w:r w:rsidRPr="00E67E86">
        <w:rPr>
          <w:rFonts w:asciiTheme="minorHAnsi" w:hAnsiTheme="minorHAnsi" w:cs="Arial"/>
          <w:szCs w:val="22"/>
        </w:rPr>
        <w:t xml:space="preserve">. </w:t>
      </w:r>
    </w:p>
    <w:p w14:paraId="1B5B9474" w14:textId="77777777" w:rsidR="003D2DF0" w:rsidRDefault="003D2DF0" w:rsidP="00EF2230">
      <w:pPr>
        <w:jc w:val="both"/>
        <w:rPr>
          <w:lang w:eastAsia="de-DE"/>
        </w:rPr>
      </w:pPr>
      <w:r>
        <w:rPr>
          <w:lang w:eastAsia="de-DE"/>
        </w:rPr>
        <w:t>With this practice pervasive, the health and environmental impacts are widespread and severe: it results in significant greenhouse gas (GHG) emissions, causes deforestation if non-renewable biomass is utilized to yield thermal energy, threatens biodiversity, and can create an economic hardship for families to access clean cooking. Families that use traditional biomass on inefficient cookstoves are left vulnerable to the negative effects of poor indoor air quality.</w:t>
      </w:r>
    </w:p>
    <w:p w14:paraId="235AE814" w14:textId="77777777" w:rsidR="003D2DF0" w:rsidRDefault="003D2DF0" w:rsidP="00EF2230">
      <w:pPr>
        <w:jc w:val="both"/>
        <w:rPr>
          <w:lang w:eastAsia="de-DE"/>
        </w:rPr>
      </w:pPr>
    </w:p>
    <w:p w14:paraId="71861B1C" w14:textId="77777777" w:rsidR="003D2DF0" w:rsidRDefault="003D2DF0" w:rsidP="00EF2230">
      <w:pPr>
        <w:jc w:val="both"/>
        <w:rPr>
          <w:lang w:eastAsia="de-DE"/>
        </w:rPr>
      </w:pPr>
      <w:r>
        <w:rPr>
          <w:lang w:eastAsia="de-DE"/>
        </w:rPr>
        <w:t>The project ICS combust fuels more efficiently, reducing the greenhouse gas (GHG) emissions and particulate emissions (PM), thus improving the indoor air quality in project households/SMEs. Due to the higher thermal efficiency of the ICS relative to the traditional/baseline stoves, the ICS will reduce the amount of non-renewable biomass fuel required for meeting similar thermal energy needs.</w:t>
      </w:r>
    </w:p>
    <w:p w14:paraId="40CAE4D4" w14:textId="77777777" w:rsidR="003D2DF0" w:rsidRDefault="003D2DF0" w:rsidP="00EF2230">
      <w:pPr>
        <w:jc w:val="both"/>
        <w:rPr>
          <w:lang w:eastAsia="de-DE"/>
        </w:rPr>
      </w:pPr>
    </w:p>
    <w:p w14:paraId="42B962F8" w14:textId="77777777" w:rsidR="003D2DF0" w:rsidRDefault="003D2DF0" w:rsidP="00EF2230">
      <w:pPr>
        <w:jc w:val="both"/>
        <w:rPr>
          <w:lang w:eastAsia="de-DE"/>
        </w:rPr>
      </w:pPr>
      <w:r>
        <w:rPr>
          <w:lang w:eastAsia="de-DE"/>
        </w:rPr>
        <w:t>Thus, efficient cookstoves will reduce non-renewable biomass use relative to the baseline scenario, thereby achieving equivalent GHG emission reductions.</w:t>
      </w:r>
    </w:p>
    <w:p w14:paraId="173A8B03" w14:textId="77777777" w:rsidR="00B869C2" w:rsidRDefault="00B869C2" w:rsidP="00EF2230">
      <w:pPr>
        <w:jc w:val="both"/>
        <w:rPr>
          <w:lang w:eastAsia="de-DE"/>
        </w:rPr>
      </w:pPr>
    </w:p>
    <w:p w14:paraId="5D16A8A5" w14:textId="77777777" w:rsidR="003D2DF0" w:rsidRDefault="003D2DF0" w:rsidP="00EF2230">
      <w:pPr>
        <w:jc w:val="both"/>
        <w:rPr>
          <w:lang w:eastAsia="de-DE"/>
        </w:rPr>
      </w:pPr>
      <w:r>
        <w:rPr>
          <w:lang w:eastAsia="de-DE"/>
        </w:rPr>
        <w:t>b)</w:t>
      </w:r>
      <w:r>
        <w:rPr>
          <w:lang w:eastAsia="de-DE"/>
        </w:rPr>
        <w:tab/>
        <w:t>Implementing Framework of the PoA</w:t>
      </w:r>
    </w:p>
    <w:p w14:paraId="4950B901" w14:textId="77777777" w:rsidR="003D2DF0" w:rsidRDefault="003D2DF0" w:rsidP="00EF2230">
      <w:pPr>
        <w:jc w:val="both"/>
        <w:rPr>
          <w:lang w:eastAsia="de-DE"/>
        </w:rPr>
      </w:pPr>
      <w:r>
        <w:rPr>
          <w:lang w:eastAsia="de-DE"/>
        </w:rPr>
        <w:t xml:space="preserve">The PoA will be coordinated by UpEnergy Group (hereby UpEnergy), the Coordinating Managing Entity (hereby CME), which is the project participant </w:t>
      </w:r>
      <w:r>
        <w:rPr>
          <w:lang w:eastAsia="de-DE"/>
        </w:rPr>
        <w:lastRenderedPageBreak/>
        <w:t>providing the framework and incentives for the rest of the parties involved to achieve the emission reductions. The CME will communicate with the Executive Board and/or the pertinent DOE on all matters, including submission of the PoA and planning for the distribution of certified emission reductions.</w:t>
      </w:r>
    </w:p>
    <w:p w14:paraId="38D626E4" w14:textId="77777777" w:rsidR="003D2DF0" w:rsidRDefault="003D2DF0" w:rsidP="00EF2230">
      <w:pPr>
        <w:jc w:val="both"/>
        <w:rPr>
          <w:lang w:eastAsia="de-DE"/>
        </w:rPr>
      </w:pPr>
    </w:p>
    <w:p w14:paraId="0A9ED644" w14:textId="77777777" w:rsidR="003D2DF0" w:rsidRDefault="003D2DF0" w:rsidP="00EF2230">
      <w:pPr>
        <w:jc w:val="both"/>
        <w:rPr>
          <w:lang w:eastAsia="de-DE"/>
        </w:rPr>
      </w:pPr>
      <w:r>
        <w:rPr>
          <w:lang w:eastAsia="de-DE"/>
        </w:rPr>
        <w:t>The CME will also ensure double-counting does not occur by verifying that emission reductions activities in the program are not registered as a separate project activity, or as part of another registered program.</w:t>
      </w:r>
    </w:p>
    <w:p w14:paraId="0A8EB597" w14:textId="77777777" w:rsidR="003D2DF0" w:rsidRDefault="003D2DF0" w:rsidP="00EF2230">
      <w:pPr>
        <w:jc w:val="both"/>
        <w:rPr>
          <w:lang w:eastAsia="de-DE"/>
        </w:rPr>
      </w:pPr>
    </w:p>
    <w:p w14:paraId="1FD90EE4" w14:textId="77777777" w:rsidR="003D2DF0" w:rsidRDefault="003D2DF0" w:rsidP="00EF2230">
      <w:pPr>
        <w:jc w:val="both"/>
        <w:rPr>
          <w:lang w:eastAsia="de-DE"/>
        </w:rPr>
      </w:pPr>
      <w:r>
        <w:rPr>
          <w:lang w:eastAsia="de-DE"/>
        </w:rPr>
        <w:t>Additional distribution partners and networks will be progressively added to the project activities. Different partners act as conduits for technologies to penetrate rural, peri- urban, and urban communities. The project actively seeks local partnerships to enable access for communities that previously have had limited access to new technologies.</w:t>
      </w:r>
    </w:p>
    <w:p w14:paraId="651CFAAC" w14:textId="047FFB19" w:rsidR="003D2DF0" w:rsidRDefault="003D2DF0" w:rsidP="00EF2230">
      <w:pPr>
        <w:jc w:val="both"/>
        <w:rPr>
          <w:lang w:eastAsia="de-DE"/>
        </w:rPr>
      </w:pPr>
      <w:r>
        <w:rPr>
          <w:lang w:eastAsia="de-DE"/>
        </w:rPr>
        <w:t xml:space="preserve">Target distribution channels </w:t>
      </w:r>
      <w:r w:rsidR="00B869C2">
        <w:rPr>
          <w:lang w:eastAsia="de-DE"/>
        </w:rPr>
        <w:t xml:space="preserve">may </w:t>
      </w:r>
      <w:r>
        <w:rPr>
          <w:lang w:eastAsia="de-DE"/>
        </w:rPr>
        <w:t>include:</w:t>
      </w:r>
    </w:p>
    <w:p w14:paraId="23C97B04" w14:textId="77777777" w:rsidR="003D2DF0" w:rsidRDefault="003D2DF0" w:rsidP="00EF2230">
      <w:pPr>
        <w:jc w:val="both"/>
        <w:rPr>
          <w:lang w:eastAsia="de-DE"/>
        </w:rPr>
      </w:pPr>
      <w:r>
        <w:rPr>
          <w:lang w:eastAsia="de-DE"/>
        </w:rPr>
        <w:t>•</w:t>
      </w:r>
      <w:r>
        <w:rPr>
          <w:lang w:eastAsia="de-DE"/>
        </w:rPr>
        <w:tab/>
        <w:t>Direct sales through micro-entrepreneurs</w:t>
      </w:r>
    </w:p>
    <w:p w14:paraId="03811CD4" w14:textId="77777777" w:rsidR="003D2DF0" w:rsidRDefault="003D2DF0" w:rsidP="00EF2230">
      <w:pPr>
        <w:jc w:val="both"/>
        <w:rPr>
          <w:lang w:eastAsia="de-DE"/>
        </w:rPr>
      </w:pPr>
      <w:r>
        <w:rPr>
          <w:lang w:eastAsia="de-DE"/>
        </w:rPr>
        <w:t>•</w:t>
      </w:r>
      <w:r>
        <w:rPr>
          <w:lang w:eastAsia="de-DE"/>
        </w:rPr>
        <w:tab/>
        <w:t>Sales through retail networks</w:t>
      </w:r>
    </w:p>
    <w:p w14:paraId="0B3B925D" w14:textId="77777777" w:rsidR="003D2DF0" w:rsidRDefault="003D2DF0" w:rsidP="00EF2230">
      <w:pPr>
        <w:jc w:val="both"/>
        <w:rPr>
          <w:lang w:eastAsia="de-DE"/>
        </w:rPr>
      </w:pPr>
      <w:r>
        <w:rPr>
          <w:lang w:eastAsia="de-DE"/>
        </w:rPr>
        <w:t>•</w:t>
      </w:r>
      <w:r>
        <w:rPr>
          <w:lang w:eastAsia="de-DE"/>
        </w:rPr>
        <w:tab/>
        <w:t>Sales through NGOs</w:t>
      </w:r>
    </w:p>
    <w:p w14:paraId="076AA6BF" w14:textId="77777777" w:rsidR="003D2DF0" w:rsidRDefault="003D2DF0" w:rsidP="00EF2230">
      <w:pPr>
        <w:jc w:val="both"/>
        <w:rPr>
          <w:lang w:eastAsia="de-DE"/>
        </w:rPr>
      </w:pPr>
      <w:r>
        <w:rPr>
          <w:lang w:eastAsia="de-DE"/>
        </w:rPr>
        <w:t>•</w:t>
      </w:r>
      <w:r>
        <w:rPr>
          <w:lang w:eastAsia="de-DE"/>
        </w:rPr>
        <w:tab/>
        <w:t>Sales through financial institutions</w:t>
      </w:r>
    </w:p>
    <w:p w14:paraId="218BA044" w14:textId="77777777" w:rsidR="003D2DF0" w:rsidRDefault="003D2DF0" w:rsidP="00EF2230">
      <w:pPr>
        <w:jc w:val="both"/>
        <w:rPr>
          <w:lang w:eastAsia="de-DE"/>
        </w:rPr>
      </w:pPr>
      <w:r>
        <w:rPr>
          <w:lang w:eastAsia="de-DE"/>
        </w:rPr>
        <w:t>•</w:t>
      </w:r>
      <w:r>
        <w:rPr>
          <w:lang w:eastAsia="de-DE"/>
        </w:rPr>
        <w:tab/>
        <w:t>Sales through local stove distribution partners</w:t>
      </w:r>
    </w:p>
    <w:p w14:paraId="6EE6FFE1" w14:textId="77777777" w:rsidR="00B869C2" w:rsidRDefault="00B869C2" w:rsidP="00EF2230">
      <w:pPr>
        <w:jc w:val="both"/>
        <w:rPr>
          <w:lang w:eastAsia="de-DE"/>
        </w:rPr>
      </w:pPr>
    </w:p>
    <w:p w14:paraId="049010FF" w14:textId="217B9072" w:rsidR="003D2DF0" w:rsidRDefault="003D2DF0" w:rsidP="00EF2230">
      <w:pPr>
        <w:jc w:val="both"/>
        <w:rPr>
          <w:lang w:eastAsia="de-DE"/>
        </w:rPr>
      </w:pPr>
      <w:r>
        <w:rPr>
          <w:lang w:eastAsia="de-DE"/>
        </w:rPr>
        <w:t>The PoA</w:t>
      </w:r>
      <w:r w:rsidR="00B869C2">
        <w:rPr>
          <w:lang w:eastAsia="de-DE"/>
        </w:rPr>
        <w:t xml:space="preserve"> </w:t>
      </w:r>
      <w:r>
        <w:rPr>
          <w:lang w:eastAsia="de-DE"/>
        </w:rPr>
        <w:t>at the program level will provide the organizational,</w:t>
      </w:r>
      <w:r w:rsidR="00B869C2">
        <w:rPr>
          <w:lang w:eastAsia="de-DE"/>
        </w:rPr>
        <w:t xml:space="preserve"> </w:t>
      </w:r>
      <w:r>
        <w:rPr>
          <w:lang w:eastAsia="de-DE"/>
        </w:rPr>
        <w:t>financial,</w:t>
      </w:r>
      <w:r>
        <w:rPr>
          <w:lang w:eastAsia="de-DE"/>
        </w:rPr>
        <w:tab/>
        <w:t>and methodological framework for the emissions reductions at the VPA level.</w:t>
      </w:r>
    </w:p>
    <w:p w14:paraId="642E5DC1" w14:textId="77777777" w:rsidR="00D13022" w:rsidRDefault="00D13022" w:rsidP="00EF2230">
      <w:pPr>
        <w:jc w:val="both"/>
        <w:rPr>
          <w:lang w:eastAsia="de-DE"/>
        </w:rPr>
      </w:pPr>
    </w:p>
    <w:p w14:paraId="25E8B445" w14:textId="77777777" w:rsidR="003D2DF0" w:rsidRDefault="003D2DF0" w:rsidP="00EF2230">
      <w:pPr>
        <w:jc w:val="both"/>
        <w:rPr>
          <w:lang w:eastAsia="de-DE"/>
        </w:rPr>
      </w:pPr>
      <w:r>
        <w:rPr>
          <w:lang w:eastAsia="de-DE"/>
        </w:rPr>
        <w:t>c)</w:t>
      </w:r>
      <w:r>
        <w:rPr>
          <w:lang w:eastAsia="de-DE"/>
        </w:rPr>
        <w:tab/>
        <w:t>Contribution of the proposed programme to sustainable development</w:t>
      </w:r>
    </w:p>
    <w:p w14:paraId="6B58864B" w14:textId="77777777" w:rsidR="003D2DF0" w:rsidRDefault="003D2DF0" w:rsidP="00EF2230">
      <w:pPr>
        <w:jc w:val="both"/>
        <w:rPr>
          <w:lang w:eastAsia="de-DE"/>
        </w:rPr>
      </w:pPr>
      <w:r>
        <w:rPr>
          <w:lang w:eastAsia="de-DE"/>
        </w:rPr>
        <w:t>The proposed programme makes significant positive contributions towards sustainable development. The programme shall reduce the level of IAP in project households and reduce the use of non-renewable biomass for cooking by introducing ICS. The following gives an elaborate description of the same:</w:t>
      </w:r>
    </w:p>
    <w:p w14:paraId="3E24D32C" w14:textId="77777777" w:rsidR="003D2DF0" w:rsidRDefault="003D2DF0" w:rsidP="00EF2230">
      <w:pPr>
        <w:jc w:val="both"/>
        <w:rPr>
          <w:lang w:eastAsia="de-DE"/>
        </w:rPr>
      </w:pPr>
      <w:r>
        <w:rPr>
          <w:lang w:eastAsia="de-DE"/>
        </w:rPr>
        <w:t>•</w:t>
      </w:r>
      <w:r>
        <w:rPr>
          <w:lang w:eastAsia="de-DE"/>
        </w:rPr>
        <w:tab/>
        <w:t>Environmental Benefits:</w:t>
      </w:r>
    </w:p>
    <w:p w14:paraId="25C6166D" w14:textId="77777777" w:rsidR="003D2DF0" w:rsidRDefault="003D2DF0" w:rsidP="00EF2230">
      <w:pPr>
        <w:jc w:val="both"/>
        <w:rPr>
          <w:lang w:eastAsia="de-DE"/>
        </w:rPr>
      </w:pPr>
      <w:r>
        <w:rPr>
          <w:lang w:eastAsia="de-DE"/>
        </w:rPr>
        <w:t>The project reduces the demand for non-renewable biomass fuels required for cooking thus reducing the rate of deforestation connected to biomass fuel consumption. In addition, the reduced fuel use reduces emissions from fuel combustion thus improving indoor air quality and reducing the expulsion of harmful gases that contribute to climate change.</w:t>
      </w:r>
    </w:p>
    <w:p w14:paraId="3B572C77" w14:textId="77777777" w:rsidR="003D2DF0" w:rsidRDefault="003D2DF0" w:rsidP="00EF2230">
      <w:pPr>
        <w:jc w:val="both"/>
        <w:rPr>
          <w:lang w:eastAsia="de-DE"/>
        </w:rPr>
      </w:pPr>
      <w:r>
        <w:rPr>
          <w:lang w:eastAsia="de-DE"/>
        </w:rPr>
        <w:lastRenderedPageBreak/>
        <w:t>•</w:t>
      </w:r>
      <w:r>
        <w:rPr>
          <w:lang w:eastAsia="de-DE"/>
        </w:rPr>
        <w:tab/>
        <w:t>Social and economic benefits:</w:t>
      </w:r>
    </w:p>
    <w:p w14:paraId="22D08C27" w14:textId="58D01D47" w:rsidR="003D2DF0" w:rsidRDefault="003D2DF0" w:rsidP="00EF2230">
      <w:pPr>
        <w:jc w:val="both"/>
        <w:rPr>
          <w:lang w:eastAsia="de-DE"/>
        </w:rPr>
      </w:pPr>
      <w:r>
        <w:rPr>
          <w:lang w:eastAsia="de-DE"/>
        </w:rPr>
        <w:t xml:space="preserve"> Households and institutions using efficient cookstove technologies will reduce their biomass demand, prepare food faster, and reduce their exposure to harmful indoor air pollutants. At the regional level, widespread adoption will reduce deforestation, improve livelihoods, and protect wildlife habitats.</w:t>
      </w:r>
    </w:p>
    <w:p w14:paraId="359D8757" w14:textId="77777777" w:rsidR="003D2DF0" w:rsidRDefault="003D2DF0" w:rsidP="00EF2230">
      <w:pPr>
        <w:jc w:val="both"/>
        <w:rPr>
          <w:lang w:eastAsia="de-DE"/>
        </w:rPr>
      </w:pPr>
    </w:p>
    <w:p w14:paraId="775DDFE8" w14:textId="77777777" w:rsidR="003D2DF0" w:rsidRDefault="003D2DF0" w:rsidP="00EF2230">
      <w:pPr>
        <w:jc w:val="both"/>
        <w:rPr>
          <w:lang w:eastAsia="de-DE"/>
        </w:rPr>
      </w:pPr>
      <w:r>
        <w:rPr>
          <w:lang w:eastAsia="de-DE"/>
        </w:rPr>
        <w:t>Together, the reduction in fuel needs will also save time and income. Families who gather fuel will see a significant reduction in the amount that they have to collect, leaving that time available for other activities. Households and institutions that purchase fuel will be able to direct more of their income to other household needs.</w:t>
      </w:r>
    </w:p>
    <w:p w14:paraId="6763B62C" w14:textId="77777777" w:rsidR="003D2DF0" w:rsidRDefault="003D2DF0" w:rsidP="00EF2230">
      <w:pPr>
        <w:jc w:val="both"/>
        <w:rPr>
          <w:lang w:eastAsia="de-DE"/>
        </w:rPr>
      </w:pPr>
    </w:p>
    <w:p w14:paraId="02E6C592" w14:textId="48FB3BC4" w:rsidR="00D13022" w:rsidRDefault="003D2DF0" w:rsidP="00EF2230">
      <w:pPr>
        <w:jc w:val="both"/>
        <w:rPr>
          <w:lang w:eastAsia="de-DE"/>
        </w:rPr>
      </w:pPr>
      <w:r>
        <w:rPr>
          <w:lang w:eastAsia="de-DE"/>
        </w:rPr>
        <w:t>Also, from the economic perspective, the project will contribute to the scale-up of local businesses and organizations, with the potential to create jobs in assembly, retail, marketing, and distribution of ICS. As most of the materials are locally manufactured, jobs could be created on the production side as well. The open nature of the project will allow for other product distributors to be included as the project evolves, making the opportunities for scale-up and economic advancement available to additional partners over time.</w:t>
      </w:r>
    </w:p>
    <w:p w14:paraId="6D6D2C7D" w14:textId="77777777" w:rsidR="003D2DF0" w:rsidRDefault="003D2DF0" w:rsidP="00EF2230">
      <w:pPr>
        <w:jc w:val="both"/>
        <w:rPr>
          <w:lang w:eastAsia="de-DE"/>
        </w:rPr>
      </w:pPr>
      <w:r>
        <w:rPr>
          <w:lang w:eastAsia="de-DE"/>
        </w:rPr>
        <w:t>d)</w:t>
      </w:r>
      <w:r>
        <w:rPr>
          <w:lang w:eastAsia="de-DE"/>
        </w:rPr>
        <w:tab/>
        <w:t>Confirmation that it is voluntary</w:t>
      </w:r>
    </w:p>
    <w:p w14:paraId="0D010162" w14:textId="1050A256" w:rsidR="003D2DF0" w:rsidRDefault="003D2DF0" w:rsidP="00EF2230">
      <w:pPr>
        <w:jc w:val="both"/>
        <w:rPr>
          <w:lang w:eastAsia="de-DE"/>
        </w:rPr>
      </w:pPr>
      <w:r>
        <w:rPr>
          <w:lang w:eastAsia="de-DE"/>
        </w:rPr>
        <w:t>The implementation of the PoA is a voluntary action by the CME. There are no laws or regulations in place, which require the measures or goals of the PoA.</w:t>
      </w:r>
    </w:p>
    <w:p w14:paraId="3864D936" w14:textId="3A0B48C2" w:rsidR="00A23B90" w:rsidRDefault="00A23B90" w:rsidP="004C7B23">
      <w:pPr>
        <w:jc w:val="both"/>
        <w:rPr>
          <w:b/>
          <w:bCs/>
          <w:lang w:eastAsia="de-DE"/>
        </w:rPr>
      </w:pPr>
    </w:p>
    <w:p w14:paraId="13E047AC" w14:textId="5C353050" w:rsidR="0051189C" w:rsidRPr="000C5DE6" w:rsidRDefault="0051189C" w:rsidP="00EF2230">
      <w:pPr>
        <w:jc w:val="both"/>
        <w:rPr>
          <w:lang w:eastAsia="de-DE"/>
        </w:rPr>
      </w:pPr>
    </w:p>
    <w:p w14:paraId="7B906275" w14:textId="13949D56" w:rsidR="004473A5" w:rsidRPr="004D06CA" w:rsidRDefault="004473A5" w:rsidP="00EF2230">
      <w:pPr>
        <w:pStyle w:val="SectionList"/>
        <w:jc w:val="both"/>
      </w:pPr>
      <w:r w:rsidRPr="004D06CA">
        <w:t>Physical/ Geographical boundary of the PoA</w:t>
      </w:r>
    </w:p>
    <w:p w14:paraId="6D1E0C13" w14:textId="77777777" w:rsidR="004473A5" w:rsidRDefault="004473A5" w:rsidP="00EF2230">
      <w:pPr>
        <w:jc w:val="both"/>
        <w:rPr>
          <w:lang w:eastAsia="de-DE"/>
        </w:rPr>
      </w:pPr>
      <w:r w:rsidRPr="000C5DE6">
        <w:rPr>
          <w:lang w:eastAsia="de-DE"/>
        </w:rPr>
        <w:t>&gt;&gt;</w:t>
      </w:r>
      <w:r>
        <w:rPr>
          <w:lang w:eastAsia="de-DE"/>
        </w:rPr>
        <w:t xml:space="preserve"> </w:t>
      </w:r>
    </w:p>
    <w:p w14:paraId="4C567D34" w14:textId="77777777" w:rsidR="003D2DF0" w:rsidRDefault="003D2DF0" w:rsidP="00EF2230">
      <w:pPr>
        <w:jc w:val="both"/>
        <w:rPr>
          <w:lang w:eastAsia="de-DE"/>
        </w:rPr>
      </w:pPr>
      <w:r>
        <w:rPr>
          <w:lang w:eastAsia="de-DE"/>
        </w:rPr>
        <w:t>Host Country: Uganda</w:t>
      </w:r>
    </w:p>
    <w:p w14:paraId="2D0E1AFE" w14:textId="77777777" w:rsidR="003D2DF0" w:rsidRDefault="003D2DF0" w:rsidP="00EF2230">
      <w:pPr>
        <w:jc w:val="both"/>
        <w:rPr>
          <w:lang w:eastAsia="de-DE"/>
        </w:rPr>
      </w:pPr>
    </w:p>
    <w:p w14:paraId="3A349A59" w14:textId="43000B34" w:rsidR="003D2DF0" w:rsidRDefault="003D2DF0" w:rsidP="00EF2230">
      <w:pPr>
        <w:jc w:val="both"/>
        <w:rPr>
          <w:lang w:eastAsia="de-DE"/>
        </w:rPr>
      </w:pPr>
      <w:r>
        <w:rPr>
          <w:lang w:eastAsia="de-DE"/>
        </w:rPr>
        <w:t>Region/State/Province etc.: All regions of Uganda</w:t>
      </w:r>
    </w:p>
    <w:p w14:paraId="3B45B732" w14:textId="73BA9EA2" w:rsidR="00D13022" w:rsidRDefault="003D2DF0" w:rsidP="00EF2230">
      <w:pPr>
        <w:rPr>
          <w:lang w:eastAsia="de-DE"/>
        </w:rPr>
      </w:pPr>
      <w:r>
        <w:rPr>
          <w:lang w:eastAsia="de-DE"/>
        </w:rPr>
        <w:t>City/Town/Community etc.: All cities and towns in Uganda</w:t>
      </w:r>
    </w:p>
    <w:p w14:paraId="27C5C4A7" w14:textId="6915FD47" w:rsidR="003D2DF0" w:rsidRDefault="003D2DF0" w:rsidP="00EF2230">
      <w:pPr>
        <w:rPr>
          <w:lang w:eastAsia="de-DE"/>
        </w:rPr>
      </w:pPr>
      <w:r>
        <w:rPr>
          <w:lang w:eastAsia="de-DE"/>
        </w:rPr>
        <w:t>Physical/Geographical location: The PoA promotes sales of biomass-fired ICS within the national borders of the Republic of Uganda, geographical boundary shown below:</w:t>
      </w:r>
    </w:p>
    <w:p w14:paraId="3A0B6159" w14:textId="57D87575" w:rsidR="003D2DF0" w:rsidRDefault="008E2B24" w:rsidP="008E2B24">
      <w:pPr>
        <w:jc w:val="center"/>
        <w:rPr>
          <w:lang w:eastAsia="de-DE"/>
        </w:rPr>
      </w:pPr>
      <w:r>
        <w:rPr>
          <w:noProof/>
        </w:rPr>
        <w:lastRenderedPageBreak/>
        <w:drawing>
          <wp:inline distT="0" distB="0" distL="0" distR="0" wp14:anchorId="66BB5DB3" wp14:editId="76AB760F">
            <wp:extent cx="3634740" cy="4434544"/>
            <wp:effectExtent l="0" t="0" r="3810" b="4445"/>
            <wp:docPr id="228347008"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3645117" cy="4447204"/>
                    </a:xfrm>
                    <a:prstGeom prst="rect">
                      <a:avLst/>
                    </a:prstGeom>
                    <a:noFill/>
                    <a:ln>
                      <a:noFill/>
                    </a:ln>
                  </pic:spPr>
                </pic:pic>
              </a:graphicData>
            </a:graphic>
          </wp:inline>
        </w:drawing>
      </w:r>
    </w:p>
    <w:p w14:paraId="4C4DC26F" w14:textId="0D1265B4" w:rsidR="008E2B24" w:rsidRDefault="003D2DF0" w:rsidP="008E2B24">
      <w:pPr>
        <w:jc w:val="center"/>
        <w:rPr>
          <w:lang w:eastAsia="de-DE"/>
        </w:rPr>
      </w:pPr>
      <w:r>
        <w:rPr>
          <w:lang w:eastAsia="de-DE"/>
        </w:rPr>
        <w:t>Figure A.2.1: Map of Uganda</w:t>
      </w:r>
      <w:r w:rsidR="008E2B24">
        <w:rPr>
          <w:rStyle w:val="FootnoteReference"/>
          <w:lang w:eastAsia="de-DE"/>
        </w:rPr>
        <w:footnoteReference w:id="6"/>
      </w:r>
    </w:p>
    <w:p w14:paraId="49C3ABFE" w14:textId="7C8E8AFD" w:rsidR="0016094E" w:rsidRDefault="0016094E" w:rsidP="00EF2230">
      <w:pPr>
        <w:jc w:val="both"/>
        <w:rPr>
          <w:lang w:eastAsia="de-DE"/>
        </w:rPr>
      </w:pPr>
      <w:r>
        <w:rPr>
          <w:lang w:eastAsia="de-DE"/>
        </w:rPr>
        <w:t>The location of Uganda is between latitudes 4°N and 2°S and longitudes 29° and 35°E. Kampala is the national capital of Uganda and is located at 00°20’N and 32°30’E</w:t>
      </w:r>
      <w:r>
        <w:rPr>
          <w:rStyle w:val="FootnoteReference"/>
          <w:lang w:eastAsia="de-DE"/>
        </w:rPr>
        <w:footnoteReference w:id="7"/>
      </w:r>
      <w:r>
        <w:rPr>
          <w:lang w:eastAsia="de-DE"/>
        </w:rPr>
        <w:t>.</w:t>
      </w:r>
    </w:p>
    <w:p w14:paraId="4B4FFD0A" w14:textId="72AA1326" w:rsidR="0016094E" w:rsidRPr="000C5DE6" w:rsidRDefault="0016094E" w:rsidP="00EF2230">
      <w:pPr>
        <w:jc w:val="both"/>
        <w:rPr>
          <w:lang w:eastAsia="de-DE"/>
        </w:rPr>
      </w:pPr>
      <w:r>
        <w:rPr>
          <w:lang w:eastAsia="de-DE"/>
        </w:rPr>
        <w:t>All VPAs included in the PoA will be implemented within the territorial boundary of the host country in which it is located.</w:t>
      </w:r>
    </w:p>
    <w:p w14:paraId="34C2328F" w14:textId="5D805990" w:rsidR="004473A5" w:rsidRPr="00A34209" w:rsidRDefault="004473A5" w:rsidP="00EF2230">
      <w:pPr>
        <w:pStyle w:val="SectionList"/>
        <w:jc w:val="both"/>
      </w:pPr>
      <w:r w:rsidRPr="00A34209">
        <w:t xml:space="preserve">Technologies/measures </w:t>
      </w:r>
    </w:p>
    <w:p w14:paraId="191A62F5" w14:textId="77777777" w:rsidR="004473A5" w:rsidRDefault="004473A5" w:rsidP="00EF2230">
      <w:pPr>
        <w:jc w:val="both"/>
        <w:rPr>
          <w:lang w:eastAsia="de-DE"/>
        </w:rPr>
      </w:pPr>
      <w:r w:rsidRPr="002B7163">
        <w:rPr>
          <w:lang w:eastAsia="de-DE"/>
        </w:rPr>
        <w:t>&gt;&gt;</w:t>
      </w:r>
    </w:p>
    <w:p w14:paraId="27DDEB33" w14:textId="37136C7C" w:rsidR="00DD0754" w:rsidRDefault="00DD0754" w:rsidP="00EF2230">
      <w:pPr>
        <w:jc w:val="both"/>
        <w:rPr>
          <w:lang w:eastAsia="de-DE"/>
        </w:rPr>
      </w:pPr>
      <w:r w:rsidRPr="003D2DF0">
        <w:rPr>
          <w:b/>
          <w:bCs/>
          <w:lang w:eastAsia="de-DE"/>
        </w:rPr>
        <w:t>Eligibility</w:t>
      </w:r>
      <w:r w:rsidRPr="003D2DF0">
        <w:rPr>
          <w:b/>
          <w:bCs/>
          <w:lang w:eastAsia="de-DE"/>
        </w:rPr>
        <w:tab/>
        <w:t>under</w:t>
      </w:r>
      <w:r w:rsidRPr="00DD0754">
        <w:rPr>
          <w:lang w:eastAsia="de-DE"/>
        </w:rPr>
        <w:t xml:space="preserve"> </w:t>
      </w:r>
      <w:r w:rsidRPr="00DD0754">
        <w:rPr>
          <w:b/>
          <w:bCs/>
          <w:lang w:eastAsia="de-DE"/>
        </w:rPr>
        <w:t>GS4GG Principles &amp; Requirements</w:t>
      </w:r>
      <w:r>
        <w:rPr>
          <w:b/>
          <w:bCs/>
          <w:lang w:eastAsia="de-DE"/>
        </w:rPr>
        <w:t xml:space="preserve"> </w:t>
      </w:r>
      <w:r>
        <w:rPr>
          <w:lang w:eastAsia="de-DE"/>
        </w:rPr>
        <w:t>is defined below:</w:t>
      </w:r>
    </w:p>
    <w:p w14:paraId="73B4A06B" w14:textId="77777777" w:rsidR="00BA2F83" w:rsidRDefault="00BA2F83" w:rsidP="00EF2230">
      <w:pPr>
        <w:jc w:val="both"/>
        <w:rPr>
          <w:lang w:eastAsia="de-DE"/>
        </w:rPr>
      </w:pPr>
    </w:p>
    <w:tbl>
      <w:tblPr>
        <w:tblStyle w:val="TableGrid"/>
        <w:tblW w:w="0" w:type="auto"/>
        <w:tblLook w:val="04A0" w:firstRow="1" w:lastRow="0" w:firstColumn="1" w:lastColumn="0" w:noHBand="0" w:noVBand="1"/>
      </w:tblPr>
      <w:tblGrid>
        <w:gridCol w:w="2620"/>
        <w:gridCol w:w="2901"/>
        <w:gridCol w:w="3499"/>
      </w:tblGrid>
      <w:tr w:rsidR="003D2DF0" w14:paraId="3BDF10CB" w14:textId="77777777" w:rsidTr="003D2DF0">
        <w:tc>
          <w:tcPr>
            <w:tcW w:w="2620" w:type="dxa"/>
          </w:tcPr>
          <w:p w14:paraId="54123C3D" w14:textId="473D8B84" w:rsidR="003D2DF0" w:rsidRDefault="003D2DF0" w:rsidP="00EF2230">
            <w:pPr>
              <w:jc w:val="both"/>
              <w:rPr>
                <w:lang w:eastAsia="de-DE"/>
              </w:rPr>
            </w:pPr>
            <w:r>
              <w:rPr>
                <w:b/>
                <w:color w:val="4D4D4B"/>
              </w:rPr>
              <w:t>Eligibility</w:t>
            </w:r>
            <w:r>
              <w:rPr>
                <w:b/>
                <w:color w:val="4D4D4B"/>
                <w:spacing w:val="-2"/>
              </w:rPr>
              <w:t xml:space="preserve"> </w:t>
            </w:r>
            <w:r>
              <w:rPr>
                <w:b/>
                <w:color w:val="4D4D4B"/>
              </w:rPr>
              <w:t xml:space="preserve">Criteria </w:t>
            </w:r>
            <w:r>
              <w:rPr>
                <w:b/>
                <w:color w:val="4D4D4B"/>
                <w:spacing w:val="-2"/>
              </w:rPr>
              <w:t>Category</w:t>
            </w:r>
          </w:p>
        </w:tc>
        <w:tc>
          <w:tcPr>
            <w:tcW w:w="2901" w:type="dxa"/>
          </w:tcPr>
          <w:p w14:paraId="5A9DC1D5" w14:textId="1F1E23CB" w:rsidR="003D2DF0" w:rsidRDefault="003D2DF0" w:rsidP="00EF2230">
            <w:pPr>
              <w:jc w:val="both"/>
              <w:rPr>
                <w:lang w:eastAsia="de-DE"/>
              </w:rPr>
            </w:pPr>
            <w:r>
              <w:rPr>
                <w:b/>
                <w:color w:val="4D4D4B"/>
              </w:rPr>
              <w:t>Eligibility</w:t>
            </w:r>
            <w:r>
              <w:rPr>
                <w:b/>
                <w:color w:val="4D4D4B"/>
                <w:spacing w:val="-19"/>
              </w:rPr>
              <w:t xml:space="preserve"> </w:t>
            </w:r>
            <w:r>
              <w:rPr>
                <w:b/>
                <w:color w:val="4D4D4B"/>
              </w:rPr>
              <w:t>criterion</w:t>
            </w:r>
            <w:r>
              <w:rPr>
                <w:b/>
                <w:color w:val="4D4D4B"/>
                <w:spacing w:val="-19"/>
              </w:rPr>
              <w:t xml:space="preserve"> </w:t>
            </w:r>
            <w:r>
              <w:rPr>
                <w:b/>
                <w:color w:val="4D4D4B"/>
              </w:rPr>
              <w:t>- Required condition</w:t>
            </w:r>
          </w:p>
        </w:tc>
        <w:tc>
          <w:tcPr>
            <w:tcW w:w="3499" w:type="dxa"/>
          </w:tcPr>
          <w:p w14:paraId="7121E1C4" w14:textId="624FD83E" w:rsidR="003D2DF0" w:rsidRDefault="003D2DF0" w:rsidP="00EF2230">
            <w:pPr>
              <w:jc w:val="both"/>
              <w:rPr>
                <w:lang w:eastAsia="de-DE"/>
              </w:rPr>
            </w:pPr>
            <w:r>
              <w:rPr>
                <w:b/>
                <w:color w:val="4D4D4B"/>
                <w:spacing w:val="-2"/>
              </w:rPr>
              <w:t>Justification</w:t>
            </w:r>
          </w:p>
        </w:tc>
      </w:tr>
      <w:tr w:rsidR="003D2DF0" w14:paraId="438BB127" w14:textId="77777777" w:rsidTr="003D2DF0">
        <w:tc>
          <w:tcPr>
            <w:tcW w:w="2620" w:type="dxa"/>
          </w:tcPr>
          <w:p w14:paraId="7794077F" w14:textId="37E8DA18" w:rsidR="003D2DF0" w:rsidRDefault="003D2DF0" w:rsidP="00EF2230">
            <w:pPr>
              <w:jc w:val="both"/>
              <w:rPr>
                <w:lang w:eastAsia="de-DE"/>
              </w:rPr>
            </w:pPr>
            <w:r>
              <w:rPr>
                <w:b/>
                <w:color w:val="4D4D4B"/>
              </w:rPr>
              <w:lastRenderedPageBreak/>
              <w:t>1.</w:t>
            </w:r>
            <w:r>
              <w:rPr>
                <w:b/>
                <w:color w:val="4D4D4B"/>
                <w:spacing w:val="40"/>
              </w:rPr>
              <w:t xml:space="preserve"> </w:t>
            </w:r>
            <w:r>
              <w:rPr>
                <w:b/>
                <w:color w:val="4D4D4B"/>
              </w:rPr>
              <w:t>Types</w:t>
            </w:r>
            <w:r>
              <w:rPr>
                <w:b/>
                <w:color w:val="4D4D4B"/>
              </w:rPr>
              <w:tab/>
            </w:r>
            <w:r>
              <w:rPr>
                <w:b/>
                <w:color w:val="4D4D4B"/>
                <w:spacing w:val="-6"/>
              </w:rPr>
              <w:t xml:space="preserve">of </w:t>
            </w:r>
            <w:r>
              <w:rPr>
                <w:b/>
                <w:color w:val="4D4D4B"/>
                <w:spacing w:val="-2"/>
              </w:rPr>
              <w:t>Project</w:t>
            </w:r>
          </w:p>
        </w:tc>
        <w:tc>
          <w:tcPr>
            <w:tcW w:w="2901" w:type="dxa"/>
          </w:tcPr>
          <w:p w14:paraId="04F0857B" w14:textId="7B038D40" w:rsidR="003D2DF0" w:rsidRDefault="003D2DF0" w:rsidP="00EF2230">
            <w:pPr>
              <w:jc w:val="both"/>
              <w:rPr>
                <w:lang w:eastAsia="de-DE"/>
              </w:rPr>
            </w:pPr>
            <w:r w:rsidRPr="008650EE">
              <w:rPr>
                <w:lang w:eastAsia="de-DE"/>
              </w:rPr>
              <w:t>Eligible projects shall include physical action/implementation on the ground. Pre-identified eligible project types are identified in the Eligibility Principles and Requirements section.</w:t>
            </w:r>
          </w:p>
        </w:tc>
        <w:tc>
          <w:tcPr>
            <w:tcW w:w="3499" w:type="dxa"/>
          </w:tcPr>
          <w:p w14:paraId="1A3D7A5B" w14:textId="5C4E8D3E" w:rsidR="003D2DF0" w:rsidRPr="00E67E86" w:rsidRDefault="003D2DF0" w:rsidP="00D13022">
            <w:pPr>
              <w:pStyle w:val="TableParagraph"/>
              <w:ind w:right="96"/>
              <w:jc w:val="both"/>
              <w:rPr>
                <w:highlight w:val="yellow"/>
                <w:lang w:eastAsia="de-DE"/>
              </w:rPr>
            </w:pPr>
            <w:r w:rsidRPr="003F3A56">
              <w:rPr>
                <w:rFonts w:eastAsiaTheme="minorHAnsi" w:cs="Times New Roman (Body CS)"/>
                <w:color w:val="4D4D4C"/>
                <w:szCs w:val="24"/>
                <w:lang w:eastAsia="de-DE"/>
                <w14:cntxtAlts/>
              </w:rPr>
              <w:t xml:space="preserve">PoA </w:t>
            </w:r>
            <w:r w:rsidR="006F1717" w:rsidRPr="003F3A56">
              <w:rPr>
                <w:rFonts w:eastAsiaTheme="minorHAnsi" w:cs="Times New Roman (Body CS)"/>
                <w:color w:val="4D4D4C"/>
                <w:szCs w:val="24"/>
                <w:lang w:eastAsia="de-DE"/>
                <w14:cntxtAlts/>
              </w:rPr>
              <w:t>was</w:t>
            </w:r>
            <w:r w:rsidRPr="003F3A56">
              <w:rPr>
                <w:rFonts w:eastAsiaTheme="minorHAnsi" w:cs="Times New Roman (Body CS)"/>
                <w:color w:val="4D4D4C"/>
                <w:szCs w:val="24"/>
                <w:lang w:eastAsia="de-DE"/>
                <w14:cntxtAlts/>
              </w:rPr>
              <w:t xml:space="preserve"> implemented since 02/01/2013 </w:t>
            </w:r>
            <w:r w:rsidR="00D13022">
              <w:rPr>
                <w:rFonts w:eastAsiaTheme="minorHAnsi" w:cs="Times New Roman (Body CS)"/>
                <w:color w:val="4D4D4C"/>
                <w:szCs w:val="24"/>
                <w:lang w:eastAsia="de-DE"/>
                <w14:cntxtAlts/>
              </w:rPr>
              <w:t>under</w:t>
            </w:r>
            <w:r w:rsidRPr="003F3A56">
              <w:rPr>
                <w:rFonts w:eastAsiaTheme="minorHAnsi" w:cs="Times New Roman (Body CS)"/>
                <w:color w:val="4D4D4C"/>
                <w:szCs w:val="24"/>
                <w:lang w:eastAsia="de-DE"/>
                <w14:cntxtAlts/>
              </w:rPr>
              <w:t xml:space="preserve"> CDM</w:t>
            </w:r>
            <w:r w:rsidR="006F1717" w:rsidRPr="003F3A56">
              <w:rPr>
                <w:rFonts w:eastAsiaTheme="minorHAnsi" w:cs="Times New Roman (Body CS)"/>
                <w:color w:val="4D4D4C"/>
                <w:szCs w:val="24"/>
                <w:lang w:eastAsia="de-DE"/>
                <w14:cntxtAlts/>
              </w:rPr>
              <w:t xml:space="preserve"> which later got transferred to GS in</w:t>
            </w:r>
            <w:r w:rsidRPr="003F3A56">
              <w:rPr>
                <w:rFonts w:eastAsiaTheme="minorHAnsi" w:cs="Times New Roman (Body CS)"/>
                <w:color w:val="4D4D4C"/>
                <w:szCs w:val="24"/>
                <w:lang w:eastAsia="de-DE"/>
                <w14:cntxtAlts/>
              </w:rPr>
              <w:t xml:space="preserve"> </w:t>
            </w:r>
            <w:r w:rsidR="006F1717" w:rsidRPr="003F3A56">
              <w:rPr>
                <w:rFonts w:eastAsiaTheme="minorHAnsi" w:cs="Times New Roman (Body CS)"/>
                <w:color w:val="4D4D4C"/>
                <w:szCs w:val="24"/>
                <w:lang w:eastAsia="de-DE"/>
                <w14:cntxtAlts/>
              </w:rPr>
              <w:t xml:space="preserve">29/12/2020. </w:t>
            </w:r>
            <w:r w:rsidRPr="003F3A56">
              <w:rPr>
                <w:rFonts w:eastAsiaTheme="minorHAnsi" w:cs="Times New Roman (Body CS)"/>
                <w:color w:val="4D4D4C"/>
                <w:szCs w:val="24"/>
                <w:lang w:eastAsia="de-DE"/>
                <w14:cntxtAlts/>
              </w:rPr>
              <w:t>Project is already one of the pre-identified types as per section 3.1.1 (b) and automatically eligible for Gold Standard Certification as per section</w:t>
            </w:r>
            <w:r w:rsidR="00D13022">
              <w:rPr>
                <w:rFonts w:eastAsiaTheme="minorHAnsi" w:cs="Times New Roman (Body CS)"/>
                <w:color w:val="4D4D4C"/>
                <w:szCs w:val="24"/>
                <w:lang w:eastAsia="de-DE"/>
                <w14:cntxtAlts/>
              </w:rPr>
              <w:t xml:space="preserve"> </w:t>
            </w:r>
            <w:r w:rsidRPr="003F3A56">
              <w:rPr>
                <w:lang w:eastAsia="de-DE"/>
              </w:rPr>
              <w:t>4.1.3 of GS4GG Principles &amp;</w:t>
            </w:r>
            <w:r w:rsidR="003F3A56">
              <w:rPr>
                <w:lang w:eastAsia="de-DE"/>
              </w:rPr>
              <w:t xml:space="preserve"> </w:t>
            </w:r>
            <w:r w:rsidRPr="003F3A56">
              <w:rPr>
                <w:lang w:eastAsia="de-DE"/>
              </w:rPr>
              <w:t>Requirements.</w:t>
            </w:r>
          </w:p>
        </w:tc>
      </w:tr>
      <w:tr w:rsidR="003D2DF0" w14:paraId="1E08C50F" w14:textId="77777777" w:rsidTr="003D2DF0">
        <w:tc>
          <w:tcPr>
            <w:tcW w:w="2620" w:type="dxa"/>
          </w:tcPr>
          <w:p w14:paraId="6117F291" w14:textId="69F99B34" w:rsidR="003D2DF0" w:rsidRDefault="003D2DF0" w:rsidP="00EF2230">
            <w:pPr>
              <w:jc w:val="both"/>
              <w:rPr>
                <w:lang w:eastAsia="de-DE"/>
              </w:rPr>
            </w:pPr>
            <w:r>
              <w:rPr>
                <w:b/>
                <w:color w:val="4D4D4B"/>
              </w:rPr>
              <w:t>2.</w:t>
            </w:r>
            <w:r>
              <w:rPr>
                <w:b/>
                <w:color w:val="4D4D4B"/>
                <w:spacing w:val="40"/>
              </w:rPr>
              <w:t xml:space="preserve"> </w:t>
            </w:r>
            <w:r>
              <w:rPr>
                <w:b/>
                <w:color w:val="4D4D4B"/>
              </w:rPr>
              <w:t>Location</w:t>
            </w:r>
            <w:r>
              <w:rPr>
                <w:b/>
                <w:color w:val="4D4D4B"/>
              </w:rPr>
              <w:tab/>
            </w:r>
            <w:r>
              <w:rPr>
                <w:b/>
                <w:color w:val="4D4D4B"/>
                <w:spacing w:val="-6"/>
              </w:rPr>
              <w:t xml:space="preserve">of </w:t>
            </w:r>
            <w:r>
              <w:rPr>
                <w:b/>
                <w:color w:val="4D4D4B"/>
                <w:spacing w:val="-2"/>
              </w:rPr>
              <w:t>Project</w:t>
            </w:r>
          </w:p>
        </w:tc>
        <w:tc>
          <w:tcPr>
            <w:tcW w:w="2901" w:type="dxa"/>
          </w:tcPr>
          <w:p w14:paraId="6EC196DD" w14:textId="27C3F694" w:rsidR="003D2DF0" w:rsidRDefault="003D2DF0" w:rsidP="008650EE">
            <w:pPr>
              <w:jc w:val="both"/>
              <w:rPr>
                <w:lang w:eastAsia="de-DE"/>
              </w:rPr>
            </w:pPr>
            <w:r w:rsidRPr="008650EE">
              <w:rPr>
                <w:lang w:eastAsia="de-DE"/>
              </w:rPr>
              <w:t>Projects may be located in any part of the world.</w:t>
            </w:r>
          </w:p>
        </w:tc>
        <w:tc>
          <w:tcPr>
            <w:tcW w:w="3499" w:type="dxa"/>
          </w:tcPr>
          <w:p w14:paraId="13C59599" w14:textId="23D759B1" w:rsidR="003D2DF0" w:rsidRDefault="003D2DF0" w:rsidP="008650EE">
            <w:pPr>
              <w:jc w:val="both"/>
              <w:rPr>
                <w:lang w:eastAsia="de-DE"/>
              </w:rPr>
            </w:pPr>
            <w:r w:rsidRPr="008650EE">
              <w:rPr>
                <w:lang w:eastAsia="de-DE"/>
              </w:rPr>
              <w:t>The location of the PoA is the Republic of Uganda.</w:t>
            </w:r>
          </w:p>
        </w:tc>
      </w:tr>
      <w:tr w:rsidR="003D2DF0" w14:paraId="66106CB4" w14:textId="77777777" w:rsidTr="003D2DF0">
        <w:tc>
          <w:tcPr>
            <w:tcW w:w="2620" w:type="dxa"/>
          </w:tcPr>
          <w:p w14:paraId="517C85F3" w14:textId="1798B18C" w:rsidR="003D2DF0" w:rsidRDefault="003D2DF0" w:rsidP="00EF2230">
            <w:pPr>
              <w:jc w:val="both"/>
              <w:rPr>
                <w:lang w:eastAsia="de-DE"/>
              </w:rPr>
            </w:pPr>
            <w:r>
              <w:rPr>
                <w:b/>
                <w:color w:val="4D4D4B"/>
              </w:rPr>
              <w:t>3.</w:t>
            </w:r>
            <w:r>
              <w:rPr>
                <w:b/>
                <w:color w:val="4D4D4B"/>
                <w:spacing w:val="40"/>
              </w:rPr>
              <w:t xml:space="preserve"> </w:t>
            </w:r>
            <w:r>
              <w:rPr>
                <w:b/>
                <w:color w:val="4D4D4B"/>
              </w:rPr>
              <w:t>Project</w:t>
            </w:r>
            <w:r>
              <w:rPr>
                <w:b/>
                <w:color w:val="4D4D4B"/>
              </w:rPr>
              <w:tab/>
            </w:r>
            <w:r>
              <w:rPr>
                <w:b/>
                <w:color w:val="4D4D4B"/>
                <w:spacing w:val="-2"/>
              </w:rPr>
              <w:t xml:space="preserve">Area, Project </w:t>
            </w:r>
            <w:r>
              <w:rPr>
                <w:b/>
                <w:color w:val="4D4D4B"/>
              </w:rPr>
              <w:t>Boundary</w:t>
            </w:r>
            <w:r>
              <w:rPr>
                <w:b/>
                <w:color w:val="4D4D4B"/>
                <w:spacing w:val="72"/>
              </w:rPr>
              <w:t xml:space="preserve"> </w:t>
            </w:r>
            <w:r>
              <w:rPr>
                <w:b/>
                <w:color w:val="4D4D4B"/>
              </w:rPr>
              <w:t xml:space="preserve">and </w:t>
            </w:r>
            <w:r>
              <w:rPr>
                <w:b/>
                <w:color w:val="4D4D4B"/>
                <w:spacing w:val="-2"/>
              </w:rPr>
              <w:t>Scale</w:t>
            </w:r>
          </w:p>
        </w:tc>
        <w:tc>
          <w:tcPr>
            <w:tcW w:w="2901" w:type="dxa"/>
          </w:tcPr>
          <w:p w14:paraId="57DFFDF5" w14:textId="4C8D60BC" w:rsidR="003D2DF0" w:rsidRPr="008650EE" w:rsidRDefault="003D2DF0" w:rsidP="008650EE">
            <w:pPr>
              <w:pStyle w:val="TableParagraph"/>
              <w:tabs>
                <w:tab w:val="left" w:pos="2042"/>
                <w:tab w:val="left" w:pos="2487"/>
              </w:tabs>
              <w:spacing w:before="1"/>
              <w:ind w:left="106" w:right="95"/>
              <w:jc w:val="both"/>
              <w:rPr>
                <w:rFonts w:eastAsiaTheme="minorHAnsi" w:cs="Times New Roman (Body CS)"/>
                <w:color w:val="4D4D4C"/>
                <w:szCs w:val="24"/>
                <w:lang w:eastAsia="de-DE"/>
                <w14:cntxtAlts/>
              </w:rPr>
            </w:pPr>
            <w:r w:rsidRPr="008650EE">
              <w:rPr>
                <w:rFonts w:eastAsiaTheme="minorHAnsi" w:cs="Times New Roman (Body CS)"/>
                <w:color w:val="4D4D4C"/>
                <w:szCs w:val="24"/>
                <w:lang w:eastAsia="de-DE"/>
                <w14:cntxtAlts/>
              </w:rPr>
              <w:t>The Project Area and Project Boundary shall be defined. Projects may be developed at any scale although certain rules, requirements and limitations may apply under specific Activity Requirements, Impact</w:t>
            </w:r>
            <w:r w:rsidR="00D13022">
              <w:rPr>
                <w:rFonts w:eastAsiaTheme="minorHAnsi" w:cs="Times New Roman (Body CS)"/>
                <w:color w:val="4D4D4C"/>
                <w:szCs w:val="24"/>
                <w:lang w:eastAsia="de-DE"/>
                <w14:cntxtAlts/>
              </w:rPr>
              <w:t xml:space="preserve"> </w:t>
            </w:r>
            <w:r w:rsidRPr="008650EE">
              <w:rPr>
                <w:rFonts w:eastAsiaTheme="minorHAnsi" w:cs="Times New Roman (Body CS)"/>
                <w:color w:val="4D4D4C"/>
                <w:szCs w:val="24"/>
                <w:lang w:eastAsia="de-DE"/>
                <w14:cntxtAlts/>
              </w:rPr>
              <w:t>Quantification Methodologies and Products Requirements. In order to avoid double counting, the Project shall not be included in any other voluntary or compliance</w:t>
            </w:r>
            <w:r w:rsidR="008650EE" w:rsidRPr="008650EE">
              <w:rPr>
                <w:rFonts w:eastAsiaTheme="minorHAnsi" w:cs="Times New Roman (Body CS)"/>
                <w:color w:val="4D4D4C"/>
                <w:szCs w:val="24"/>
                <w:lang w:eastAsia="de-DE"/>
                <w14:cntxtAlts/>
              </w:rPr>
              <w:t xml:space="preserve"> </w:t>
            </w:r>
            <w:r w:rsidRPr="008650EE">
              <w:rPr>
                <w:rFonts w:eastAsiaTheme="minorHAnsi" w:cs="Times New Roman (Body CS)"/>
                <w:color w:val="4D4D4C"/>
                <w:szCs w:val="24"/>
                <w:lang w:eastAsia="de-DE"/>
                <w14:cntxtAlts/>
              </w:rPr>
              <w:t>standards programme unless approved by Gold Standard (for example through dual certification). Also, if the Project Area overlaps with that of another Gold  Standard  or  other</w:t>
            </w:r>
          </w:p>
          <w:p w14:paraId="663AB922" w14:textId="77777777" w:rsidR="003D2DF0" w:rsidRPr="008650EE" w:rsidRDefault="003D2DF0" w:rsidP="008650EE">
            <w:pPr>
              <w:pStyle w:val="TableParagraph"/>
              <w:ind w:left="106" w:right="98"/>
              <w:jc w:val="both"/>
              <w:rPr>
                <w:rFonts w:eastAsiaTheme="minorHAnsi" w:cs="Times New Roman (Body CS)"/>
                <w:color w:val="4D4D4C"/>
                <w:szCs w:val="24"/>
                <w:lang w:eastAsia="de-DE"/>
                <w14:cntxtAlts/>
              </w:rPr>
            </w:pPr>
            <w:r w:rsidRPr="008650EE">
              <w:rPr>
                <w:rFonts w:eastAsiaTheme="minorHAnsi" w:cs="Times New Roman (Body CS)"/>
                <w:color w:val="4D4D4C"/>
                <w:szCs w:val="24"/>
                <w:lang w:eastAsia="de-DE"/>
                <w14:cntxtAlts/>
              </w:rPr>
              <w:t xml:space="preserve">voluntary   or   compliance standard programme of a similar nature, the Project shall demonstrate that there is no double </w:t>
            </w:r>
            <w:r w:rsidRPr="008650EE">
              <w:rPr>
                <w:rFonts w:eastAsiaTheme="minorHAnsi" w:cs="Times New Roman (Body CS)"/>
                <w:color w:val="4D4D4C"/>
                <w:szCs w:val="24"/>
                <w:lang w:eastAsia="de-DE"/>
                <w14:cntxtAlts/>
              </w:rPr>
              <w:lastRenderedPageBreak/>
              <w:t>counting of impacts at design and performance certification (for example use of similar technology or practices through which the potential arises for double counting or misestimation   of   impacts</w:t>
            </w:r>
          </w:p>
          <w:p w14:paraId="312B8947" w14:textId="75DD4D1A" w:rsidR="003D2DF0" w:rsidRDefault="003D2DF0" w:rsidP="008650EE">
            <w:pPr>
              <w:jc w:val="both"/>
              <w:rPr>
                <w:lang w:eastAsia="de-DE"/>
              </w:rPr>
            </w:pPr>
            <w:r w:rsidRPr="008650EE">
              <w:rPr>
                <w:lang w:eastAsia="de-DE"/>
              </w:rPr>
              <w:t>amongst projects)</w:t>
            </w:r>
          </w:p>
        </w:tc>
        <w:tc>
          <w:tcPr>
            <w:tcW w:w="3499" w:type="dxa"/>
          </w:tcPr>
          <w:p w14:paraId="6E3E4600" w14:textId="29F1CF8B" w:rsidR="003D2DF0" w:rsidRDefault="003D2DF0" w:rsidP="008650EE">
            <w:pPr>
              <w:jc w:val="both"/>
              <w:rPr>
                <w:lang w:eastAsia="de-DE"/>
              </w:rPr>
            </w:pPr>
            <w:r w:rsidRPr="008650EE">
              <w:rPr>
                <w:lang w:eastAsia="de-DE"/>
              </w:rPr>
              <w:lastRenderedPageBreak/>
              <w:t>The boundary for the PoA in terms of a geographical area is defined as the territorial boundary of the Republic of Uganda.</w:t>
            </w:r>
            <w:r w:rsidRPr="008650EE">
              <w:rPr>
                <w:lang w:eastAsia="de-DE"/>
              </w:rPr>
              <w:tab/>
              <w:t>All</w:t>
            </w:r>
            <w:r w:rsidRPr="008650EE">
              <w:rPr>
                <w:lang w:eastAsia="de-DE"/>
              </w:rPr>
              <w:tab/>
              <w:t>voluntary</w:t>
            </w:r>
            <w:r w:rsidR="002D3F6A" w:rsidRPr="008650EE">
              <w:rPr>
                <w:lang w:eastAsia="de-DE"/>
              </w:rPr>
              <w:t xml:space="preserve"> </w:t>
            </w:r>
            <w:r w:rsidRPr="008650EE">
              <w:rPr>
                <w:lang w:eastAsia="de-DE"/>
              </w:rPr>
              <w:t>programme activities (VPAs) associated with this PoA will be implemented within the geographical boundary of the PoA. To avoid inclusion of any stove which is a part of another registered carbon project/ programme, all ICS under this programme shall have a unique ID number / Tag number, either inscribed on the stove or retained by the buyer, to uniquely identify the ICS</w:t>
            </w:r>
            <w:r w:rsidRPr="008650EE">
              <w:rPr>
                <w:lang w:eastAsia="de-DE"/>
              </w:rPr>
              <w:tab/>
              <w:t>avoiding</w:t>
            </w:r>
            <w:r w:rsidR="002D3F6A" w:rsidRPr="008650EE">
              <w:rPr>
                <w:lang w:eastAsia="de-DE"/>
              </w:rPr>
              <w:t xml:space="preserve"> </w:t>
            </w:r>
            <w:r w:rsidRPr="008650EE">
              <w:rPr>
                <w:lang w:eastAsia="de-DE"/>
              </w:rPr>
              <w:t>any</w:t>
            </w:r>
            <w:r w:rsidR="008650EE">
              <w:rPr>
                <w:lang w:eastAsia="de-DE"/>
              </w:rPr>
              <w:t xml:space="preserve"> </w:t>
            </w:r>
            <w:r w:rsidRPr="008650EE">
              <w:rPr>
                <w:lang w:eastAsia="de-DE"/>
              </w:rPr>
              <w:t>double-counting and</w:t>
            </w:r>
            <w:r w:rsidR="008650EE">
              <w:rPr>
                <w:lang w:eastAsia="de-DE"/>
              </w:rPr>
              <w:t xml:space="preserve"> </w:t>
            </w:r>
            <w:r w:rsidRPr="008650EE">
              <w:rPr>
                <w:lang w:eastAsia="de-DE"/>
              </w:rPr>
              <w:t>trace</w:t>
            </w:r>
            <w:r w:rsidR="008650EE">
              <w:rPr>
                <w:lang w:eastAsia="de-DE"/>
              </w:rPr>
              <w:t xml:space="preserve"> </w:t>
            </w:r>
            <w:r w:rsidRPr="008650EE">
              <w:rPr>
                <w:lang w:eastAsia="de-DE"/>
              </w:rPr>
              <w:t>its</w:t>
            </w:r>
            <w:r w:rsidR="00D13022">
              <w:rPr>
                <w:lang w:eastAsia="de-DE"/>
              </w:rPr>
              <w:t xml:space="preserve"> </w:t>
            </w:r>
            <w:r w:rsidRPr="008650EE">
              <w:rPr>
                <w:lang w:eastAsia="de-DE"/>
              </w:rPr>
              <w:t>user,</w:t>
            </w:r>
            <w:r w:rsidR="008650EE">
              <w:rPr>
                <w:lang w:eastAsia="de-DE"/>
              </w:rPr>
              <w:t xml:space="preserve"> </w:t>
            </w:r>
            <w:r w:rsidRPr="008650EE">
              <w:rPr>
                <w:lang w:eastAsia="de-DE"/>
              </w:rPr>
              <w:t>later</w:t>
            </w:r>
            <w:r w:rsidRPr="008650EE">
              <w:rPr>
                <w:lang w:eastAsia="de-DE"/>
              </w:rPr>
              <w:tab/>
              <w:t>during</w:t>
            </w:r>
            <w:r w:rsidR="008650EE">
              <w:rPr>
                <w:lang w:eastAsia="de-DE"/>
              </w:rPr>
              <w:t xml:space="preserve"> </w:t>
            </w:r>
            <w:r w:rsidRPr="008650EE">
              <w:rPr>
                <w:lang w:eastAsia="de-DE"/>
              </w:rPr>
              <w:t>monitoring and verification.</w:t>
            </w:r>
          </w:p>
        </w:tc>
      </w:tr>
      <w:tr w:rsidR="003D2DF0" w14:paraId="4F50AFF9" w14:textId="77777777" w:rsidTr="003D2DF0">
        <w:tc>
          <w:tcPr>
            <w:tcW w:w="2620" w:type="dxa"/>
          </w:tcPr>
          <w:p w14:paraId="1F27153A" w14:textId="0089F960" w:rsidR="003D2DF0" w:rsidRDefault="003D2DF0" w:rsidP="00EF2230">
            <w:pPr>
              <w:jc w:val="both"/>
              <w:rPr>
                <w:lang w:eastAsia="de-DE"/>
              </w:rPr>
            </w:pPr>
            <w:r>
              <w:rPr>
                <w:b/>
                <w:color w:val="4D4D4B"/>
              </w:rPr>
              <w:t>4.</w:t>
            </w:r>
            <w:r>
              <w:rPr>
                <w:b/>
                <w:color w:val="4D4D4B"/>
                <w:spacing w:val="40"/>
              </w:rPr>
              <w:t xml:space="preserve"> </w:t>
            </w:r>
            <w:r>
              <w:rPr>
                <w:b/>
                <w:color w:val="4D4D4B"/>
              </w:rPr>
              <w:t>Host</w:t>
            </w:r>
            <w:r>
              <w:rPr>
                <w:b/>
                <w:color w:val="4D4D4B"/>
              </w:rPr>
              <w:tab/>
            </w:r>
            <w:r>
              <w:rPr>
                <w:b/>
                <w:color w:val="4D4D4B"/>
                <w:spacing w:val="-2"/>
              </w:rPr>
              <w:t>Country Requirements</w:t>
            </w:r>
          </w:p>
        </w:tc>
        <w:tc>
          <w:tcPr>
            <w:tcW w:w="2901" w:type="dxa"/>
          </w:tcPr>
          <w:p w14:paraId="396611C3" w14:textId="4830879B" w:rsidR="003D2DF0" w:rsidRDefault="003D2DF0" w:rsidP="00EF2230">
            <w:pPr>
              <w:jc w:val="both"/>
              <w:rPr>
                <w:lang w:eastAsia="de-DE"/>
              </w:rPr>
            </w:pPr>
            <w:r>
              <w:rPr>
                <w:color w:val="4D4D4B"/>
              </w:rPr>
              <w:t xml:space="preserve">Projects shall be in compliance with applicable Host Country’s </w:t>
            </w:r>
            <w:r>
              <w:rPr>
                <w:color w:val="4D4D4B"/>
                <w:spacing w:val="-2"/>
              </w:rPr>
              <w:t>legal,</w:t>
            </w:r>
            <w:r>
              <w:rPr>
                <w:color w:val="4D4D4B"/>
                <w:spacing w:val="-7"/>
              </w:rPr>
              <w:t xml:space="preserve"> </w:t>
            </w:r>
            <w:r>
              <w:rPr>
                <w:color w:val="4D4D4B"/>
                <w:spacing w:val="-2"/>
              </w:rPr>
              <w:t>environmental,</w:t>
            </w:r>
            <w:r>
              <w:rPr>
                <w:color w:val="4D4D4B"/>
                <w:spacing w:val="-6"/>
              </w:rPr>
              <w:t xml:space="preserve"> </w:t>
            </w:r>
            <w:r>
              <w:rPr>
                <w:color w:val="4D4D4B"/>
                <w:spacing w:val="-2"/>
              </w:rPr>
              <w:t xml:space="preserve">ecological </w:t>
            </w:r>
            <w:r>
              <w:rPr>
                <w:color w:val="4D4D4B"/>
              </w:rPr>
              <w:t>and social regulations.</w:t>
            </w:r>
          </w:p>
        </w:tc>
        <w:tc>
          <w:tcPr>
            <w:tcW w:w="3499" w:type="dxa"/>
          </w:tcPr>
          <w:p w14:paraId="1BC42874" w14:textId="62C10DB9" w:rsidR="003D2DF0" w:rsidRDefault="003D2DF0" w:rsidP="00EF2230">
            <w:pPr>
              <w:jc w:val="both"/>
              <w:rPr>
                <w:lang w:eastAsia="de-DE"/>
              </w:rPr>
            </w:pPr>
            <w:r>
              <w:rPr>
                <w:color w:val="4D4D4B"/>
              </w:rPr>
              <w:t>The PoA complies with Uganda’s</w:t>
            </w:r>
            <w:r w:rsidR="008650EE">
              <w:rPr>
                <w:color w:val="4D4D4B"/>
              </w:rPr>
              <w:t xml:space="preserve"> </w:t>
            </w:r>
            <w:r>
              <w:rPr>
                <w:color w:val="4D4D4B"/>
              </w:rPr>
              <w:t>legal, environmental and ecological, and social regulations.</w:t>
            </w:r>
          </w:p>
        </w:tc>
      </w:tr>
      <w:tr w:rsidR="003D2DF0" w14:paraId="7B3DAC17" w14:textId="77777777" w:rsidTr="003D2DF0">
        <w:tc>
          <w:tcPr>
            <w:tcW w:w="2620" w:type="dxa"/>
          </w:tcPr>
          <w:p w14:paraId="657BC862" w14:textId="0B38C579" w:rsidR="003D2DF0" w:rsidRDefault="003D2DF0" w:rsidP="00EF2230">
            <w:pPr>
              <w:jc w:val="both"/>
              <w:rPr>
                <w:lang w:eastAsia="de-DE"/>
              </w:rPr>
            </w:pPr>
            <w:r>
              <w:rPr>
                <w:b/>
                <w:color w:val="4D4D4B"/>
              </w:rPr>
              <w:t>5.</w:t>
            </w:r>
            <w:r>
              <w:rPr>
                <w:b/>
                <w:color w:val="4D4D4B"/>
                <w:spacing w:val="10"/>
              </w:rPr>
              <w:t xml:space="preserve"> </w:t>
            </w:r>
            <w:r>
              <w:rPr>
                <w:b/>
                <w:color w:val="4D4D4B"/>
              </w:rPr>
              <w:t xml:space="preserve">Contact </w:t>
            </w:r>
            <w:r>
              <w:rPr>
                <w:b/>
                <w:color w:val="4D4D4B"/>
                <w:spacing w:val="-2"/>
              </w:rPr>
              <w:t>Details</w:t>
            </w:r>
          </w:p>
        </w:tc>
        <w:tc>
          <w:tcPr>
            <w:tcW w:w="2901" w:type="dxa"/>
          </w:tcPr>
          <w:p w14:paraId="1BFC666F" w14:textId="77777777" w:rsidR="003D2DF0" w:rsidRDefault="003D2DF0" w:rsidP="00EF2230">
            <w:pPr>
              <w:pStyle w:val="TableParagraph"/>
              <w:ind w:left="106" w:right="97"/>
              <w:jc w:val="both"/>
            </w:pPr>
            <w:r>
              <w:rPr>
                <w:color w:val="4D4D4B"/>
              </w:rPr>
              <w:t>As part of the Project Documentation the Project Developer shall provide (i) name</w:t>
            </w:r>
            <w:r>
              <w:rPr>
                <w:color w:val="4D4D4B"/>
                <w:spacing w:val="-8"/>
              </w:rPr>
              <w:t xml:space="preserve"> </w:t>
            </w:r>
            <w:r>
              <w:rPr>
                <w:color w:val="4D4D4B"/>
              </w:rPr>
              <w:t>and</w:t>
            </w:r>
            <w:r>
              <w:rPr>
                <w:color w:val="4D4D4B"/>
                <w:spacing w:val="-9"/>
              </w:rPr>
              <w:t xml:space="preserve"> </w:t>
            </w:r>
            <w:r>
              <w:rPr>
                <w:color w:val="4D4D4B"/>
              </w:rPr>
              <w:t>(ii)</w:t>
            </w:r>
            <w:r>
              <w:rPr>
                <w:color w:val="4D4D4B"/>
                <w:spacing w:val="-9"/>
              </w:rPr>
              <w:t xml:space="preserve"> </w:t>
            </w:r>
            <w:r>
              <w:rPr>
                <w:color w:val="4D4D4B"/>
              </w:rPr>
              <w:t>contact</w:t>
            </w:r>
            <w:r>
              <w:rPr>
                <w:color w:val="4D4D4B"/>
                <w:spacing w:val="-8"/>
              </w:rPr>
              <w:t xml:space="preserve"> </w:t>
            </w:r>
            <w:r>
              <w:rPr>
                <w:color w:val="4D4D4B"/>
              </w:rPr>
              <w:t>details</w:t>
            </w:r>
            <w:r>
              <w:rPr>
                <w:color w:val="4D4D4B"/>
                <w:spacing w:val="-9"/>
              </w:rPr>
              <w:t xml:space="preserve"> </w:t>
            </w:r>
            <w:r>
              <w:rPr>
                <w:color w:val="4D4D4B"/>
              </w:rPr>
              <w:t>of all Project Participants; AND in case</w:t>
            </w:r>
            <w:r>
              <w:rPr>
                <w:color w:val="4D4D4B"/>
                <w:spacing w:val="-6"/>
              </w:rPr>
              <w:t xml:space="preserve"> </w:t>
            </w:r>
            <w:r>
              <w:rPr>
                <w:color w:val="4D4D4B"/>
              </w:rPr>
              <w:t>of</w:t>
            </w:r>
            <w:r>
              <w:rPr>
                <w:color w:val="4D4D4B"/>
                <w:spacing w:val="-7"/>
              </w:rPr>
              <w:t xml:space="preserve"> </w:t>
            </w:r>
            <w:r>
              <w:rPr>
                <w:color w:val="4D4D4B"/>
              </w:rPr>
              <w:t>an</w:t>
            </w:r>
            <w:r>
              <w:rPr>
                <w:color w:val="4D4D4B"/>
                <w:spacing w:val="-5"/>
              </w:rPr>
              <w:t xml:space="preserve"> </w:t>
            </w:r>
            <w:r>
              <w:rPr>
                <w:color w:val="4D4D4B"/>
              </w:rPr>
              <w:t>organisation</w:t>
            </w:r>
            <w:r>
              <w:rPr>
                <w:color w:val="4D4D4B"/>
                <w:spacing w:val="-7"/>
              </w:rPr>
              <w:t xml:space="preserve"> </w:t>
            </w:r>
            <w:r>
              <w:rPr>
                <w:color w:val="4D4D4B"/>
              </w:rPr>
              <w:t>(iii)</w:t>
            </w:r>
            <w:r>
              <w:rPr>
                <w:color w:val="4D4D4B"/>
                <w:spacing w:val="-6"/>
              </w:rPr>
              <w:t xml:space="preserve"> </w:t>
            </w:r>
            <w:r>
              <w:rPr>
                <w:color w:val="4D4D4B"/>
              </w:rPr>
              <w:t>the legal</w:t>
            </w:r>
            <w:r>
              <w:rPr>
                <w:color w:val="4D4D4B"/>
                <w:spacing w:val="54"/>
                <w:w w:val="150"/>
              </w:rPr>
              <w:t xml:space="preserve"> </w:t>
            </w:r>
            <w:r>
              <w:rPr>
                <w:color w:val="4D4D4B"/>
              </w:rPr>
              <w:t>registration</w:t>
            </w:r>
            <w:r>
              <w:rPr>
                <w:color w:val="4D4D4B"/>
                <w:spacing w:val="55"/>
                <w:w w:val="150"/>
              </w:rPr>
              <w:t xml:space="preserve"> </w:t>
            </w:r>
            <w:r>
              <w:rPr>
                <w:color w:val="4D4D4B"/>
              </w:rPr>
              <w:t>details</w:t>
            </w:r>
            <w:r>
              <w:rPr>
                <w:color w:val="4D4D4B"/>
                <w:spacing w:val="53"/>
                <w:w w:val="150"/>
              </w:rPr>
              <w:t xml:space="preserve"> </w:t>
            </w:r>
            <w:r>
              <w:rPr>
                <w:color w:val="4D4D4B"/>
                <w:spacing w:val="-5"/>
              </w:rPr>
              <w:t>and</w:t>
            </w:r>
          </w:p>
          <w:p w14:paraId="3CF281FF" w14:textId="77777777" w:rsidR="003D2DF0" w:rsidRDefault="003D2DF0" w:rsidP="00EF2230">
            <w:pPr>
              <w:pStyle w:val="TableParagraph"/>
              <w:ind w:left="106" w:right="97"/>
              <w:jc w:val="both"/>
            </w:pPr>
            <w:r>
              <w:rPr>
                <w:color w:val="4D4D4B"/>
              </w:rPr>
              <w:t>(iv) documentation by the governing jurisdiction that proves</w:t>
            </w:r>
            <w:r>
              <w:rPr>
                <w:color w:val="4D4D4B"/>
                <w:spacing w:val="-20"/>
              </w:rPr>
              <w:t xml:space="preserve"> </w:t>
            </w:r>
            <w:r>
              <w:rPr>
                <w:color w:val="4D4D4B"/>
              </w:rPr>
              <w:t>that</w:t>
            </w:r>
            <w:r>
              <w:rPr>
                <w:color w:val="4D4D4B"/>
                <w:spacing w:val="-19"/>
              </w:rPr>
              <w:t xml:space="preserve"> </w:t>
            </w:r>
            <w:r>
              <w:rPr>
                <w:color w:val="4D4D4B"/>
              </w:rPr>
              <w:t>the</w:t>
            </w:r>
            <w:r>
              <w:rPr>
                <w:color w:val="4D4D4B"/>
                <w:spacing w:val="-19"/>
              </w:rPr>
              <w:t xml:space="preserve"> </w:t>
            </w:r>
            <w:r>
              <w:rPr>
                <w:color w:val="4D4D4B"/>
              </w:rPr>
              <w:t>entity</w:t>
            </w:r>
            <w:r>
              <w:rPr>
                <w:color w:val="4D4D4B"/>
                <w:spacing w:val="-20"/>
              </w:rPr>
              <w:t xml:space="preserve"> </w:t>
            </w:r>
            <w:r>
              <w:rPr>
                <w:color w:val="4D4D4B"/>
              </w:rPr>
              <w:t>is</w:t>
            </w:r>
            <w:r>
              <w:rPr>
                <w:color w:val="4D4D4B"/>
                <w:spacing w:val="-19"/>
              </w:rPr>
              <w:t xml:space="preserve"> </w:t>
            </w:r>
            <w:r>
              <w:rPr>
                <w:color w:val="4D4D4B"/>
              </w:rPr>
              <w:t>in</w:t>
            </w:r>
            <w:r>
              <w:rPr>
                <w:color w:val="4D4D4B"/>
                <w:spacing w:val="-20"/>
              </w:rPr>
              <w:t xml:space="preserve"> </w:t>
            </w:r>
            <w:r>
              <w:rPr>
                <w:color w:val="4D4D4B"/>
              </w:rPr>
              <w:t xml:space="preserve">good standing (defined as being a legal or other appropriate entity registered in or allowed to operate within the required jurisdiction and with no evidence of insolvency or legal/criminal notices placed against it or any of its Directors). </w:t>
            </w:r>
            <w:r>
              <w:rPr>
                <w:color w:val="4D4D4B"/>
              </w:rPr>
              <w:lastRenderedPageBreak/>
              <w:t>Gold Standard retains the right (at its own discretion) to refuse use of the Standard</w:t>
            </w:r>
            <w:r>
              <w:rPr>
                <w:color w:val="4D4D4B"/>
                <w:spacing w:val="29"/>
              </w:rPr>
              <w:t xml:space="preserve">  </w:t>
            </w:r>
            <w:r>
              <w:rPr>
                <w:color w:val="4D4D4B"/>
              </w:rPr>
              <w:t>where</w:t>
            </w:r>
            <w:r>
              <w:rPr>
                <w:color w:val="4D4D4B"/>
                <w:spacing w:val="30"/>
              </w:rPr>
              <w:t xml:space="preserve">  </w:t>
            </w:r>
            <w:r>
              <w:rPr>
                <w:color w:val="4D4D4B"/>
                <w:spacing w:val="-2"/>
              </w:rPr>
              <w:t>reputational</w:t>
            </w:r>
          </w:p>
          <w:p w14:paraId="58C34B24" w14:textId="3E71ED07" w:rsidR="003D2DF0" w:rsidRDefault="003D2DF0" w:rsidP="00EF2230">
            <w:pPr>
              <w:jc w:val="both"/>
              <w:rPr>
                <w:lang w:eastAsia="de-DE"/>
              </w:rPr>
            </w:pPr>
            <w:r>
              <w:rPr>
                <w:color w:val="4D4D4B"/>
              </w:rPr>
              <w:t>concerns</w:t>
            </w:r>
            <w:r>
              <w:rPr>
                <w:color w:val="4D4D4B"/>
                <w:spacing w:val="-7"/>
              </w:rPr>
              <w:t xml:space="preserve"> </w:t>
            </w:r>
            <w:r>
              <w:rPr>
                <w:color w:val="4D4D4B"/>
              </w:rPr>
              <w:t>are</w:t>
            </w:r>
            <w:r>
              <w:rPr>
                <w:color w:val="4D4D4B"/>
                <w:spacing w:val="-8"/>
              </w:rPr>
              <w:t xml:space="preserve"> </w:t>
            </w:r>
            <w:r>
              <w:rPr>
                <w:color w:val="4D4D4B"/>
                <w:spacing w:val="-2"/>
              </w:rPr>
              <w:t>highlighted.</w:t>
            </w:r>
          </w:p>
        </w:tc>
        <w:tc>
          <w:tcPr>
            <w:tcW w:w="3499" w:type="dxa"/>
          </w:tcPr>
          <w:p w14:paraId="5726815D" w14:textId="339EF3C5" w:rsidR="003D2DF0" w:rsidRDefault="003D2DF0" w:rsidP="00EF2230">
            <w:pPr>
              <w:jc w:val="both"/>
              <w:rPr>
                <w:lang w:eastAsia="de-DE"/>
              </w:rPr>
            </w:pPr>
            <w:r>
              <w:rPr>
                <w:color w:val="4D4D4B"/>
              </w:rPr>
              <w:lastRenderedPageBreak/>
              <w:t>The name and Contact details of Project Participants are given in Appendix 1.</w:t>
            </w:r>
          </w:p>
        </w:tc>
      </w:tr>
      <w:tr w:rsidR="003D2DF0" w14:paraId="01D78B28" w14:textId="77777777" w:rsidTr="003D2DF0">
        <w:tc>
          <w:tcPr>
            <w:tcW w:w="2620" w:type="dxa"/>
          </w:tcPr>
          <w:p w14:paraId="34EFE197" w14:textId="77777777" w:rsidR="003D2DF0" w:rsidRDefault="003D2DF0" w:rsidP="00EF2230">
            <w:pPr>
              <w:pStyle w:val="TableParagraph"/>
              <w:ind w:left="107"/>
              <w:jc w:val="both"/>
              <w:rPr>
                <w:b/>
              </w:rPr>
            </w:pPr>
            <w:r>
              <w:rPr>
                <w:b/>
                <w:color w:val="4D4D4B"/>
              </w:rPr>
              <w:t>6.</w:t>
            </w:r>
            <w:r>
              <w:rPr>
                <w:b/>
                <w:color w:val="4D4D4B"/>
                <w:spacing w:val="45"/>
              </w:rPr>
              <w:t xml:space="preserve"> </w:t>
            </w:r>
            <w:r>
              <w:rPr>
                <w:b/>
                <w:color w:val="4D4D4B"/>
                <w:spacing w:val="-2"/>
              </w:rPr>
              <w:t>Legal</w:t>
            </w:r>
          </w:p>
          <w:p w14:paraId="07FFF05C" w14:textId="71AE3EA9" w:rsidR="003D2DF0" w:rsidRDefault="003D2DF0" w:rsidP="00EF2230">
            <w:pPr>
              <w:jc w:val="both"/>
              <w:rPr>
                <w:lang w:eastAsia="de-DE"/>
              </w:rPr>
            </w:pPr>
            <w:r>
              <w:rPr>
                <w:b/>
                <w:color w:val="4D4D4B"/>
                <w:spacing w:val="-2"/>
              </w:rPr>
              <w:t>Ownership</w:t>
            </w:r>
          </w:p>
        </w:tc>
        <w:tc>
          <w:tcPr>
            <w:tcW w:w="2901" w:type="dxa"/>
          </w:tcPr>
          <w:p w14:paraId="44A6CD4F" w14:textId="77777777" w:rsidR="003D2DF0" w:rsidRDefault="003D2DF0" w:rsidP="00EF2230">
            <w:pPr>
              <w:pStyle w:val="TableParagraph"/>
              <w:ind w:left="106" w:right="97"/>
              <w:jc w:val="both"/>
            </w:pPr>
            <w:r>
              <w:rPr>
                <w:color w:val="4D4D4B"/>
              </w:rPr>
              <w:t>Full and uncontested legal ownership</w:t>
            </w:r>
            <w:r>
              <w:rPr>
                <w:color w:val="4D4D4B"/>
                <w:spacing w:val="-3"/>
              </w:rPr>
              <w:t xml:space="preserve"> </w:t>
            </w:r>
            <w:r>
              <w:rPr>
                <w:color w:val="4D4D4B"/>
              </w:rPr>
              <w:t>of</w:t>
            </w:r>
            <w:r>
              <w:rPr>
                <w:color w:val="4D4D4B"/>
                <w:spacing w:val="-5"/>
              </w:rPr>
              <w:t xml:space="preserve"> </w:t>
            </w:r>
            <w:r>
              <w:rPr>
                <w:color w:val="4D4D4B"/>
              </w:rPr>
              <w:t>any</w:t>
            </w:r>
            <w:r>
              <w:rPr>
                <w:color w:val="4D4D4B"/>
                <w:spacing w:val="-5"/>
              </w:rPr>
              <w:t xml:space="preserve"> </w:t>
            </w:r>
            <w:r>
              <w:rPr>
                <w:color w:val="4D4D4B"/>
              </w:rPr>
              <w:t>Products</w:t>
            </w:r>
            <w:r>
              <w:rPr>
                <w:color w:val="4D4D4B"/>
                <w:spacing w:val="-4"/>
              </w:rPr>
              <w:t xml:space="preserve"> </w:t>
            </w:r>
            <w:r>
              <w:rPr>
                <w:color w:val="4D4D4B"/>
              </w:rPr>
              <w:t>that are generated under Gold Standard Certification, (for example carbon credits) shall be demonstrated. Where such ownership is transferred from project beneficiaries this must be</w:t>
            </w:r>
            <w:r>
              <w:rPr>
                <w:color w:val="4D4D4B"/>
                <w:spacing w:val="-2"/>
              </w:rPr>
              <w:t xml:space="preserve"> </w:t>
            </w:r>
            <w:r>
              <w:rPr>
                <w:color w:val="4D4D4B"/>
              </w:rPr>
              <w:t>demonstrated</w:t>
            </w:r>
            <w:r>
              <w:rPr>
                <w:color w:val="4D4D4B"/>
                <w:spacing w:val="-2"/>
              </w:rPr>
              <w:t xml:space="preserve"> </w:t>
            </w:r>
            <w:r>
              <w:rPr>
                <w:color w:val="4D4D4B"/>
              </w:rPr>
              <w:t>transparently and with full, prior and informed</w:t>
            </w:r>
            <w:r>
              <w:rPr>
                <w:color w:val="4D4D4B"/>
                <w:spacing w:val="21"/>
              </w:rPr>
              <w:t xml:space="preserve"> </w:t>
            </w:r>
            <w:r>
              <w:rPr>
                <w:color w:val="4D4D4B"/>
              </w:rPr>
              <w:t>consent</w:t>
            </w:r>
            <w:r>
              <w:rPr>
                <w:color w:val="4D4D4B"/>
                <w:spacing w:val="22"/>
              </w:rPr>
              <w:t xml:space="preserve"> </w:t>
            </w:r>
            <w:r>
              <w:rPr>
                <w:color w:val="4D4D4B"/>
              </w:rPr>
              <w:t>(FPIC).</w:t>
            </w:r>
            <w:r>
              <w:rPr>
                <w:color w:val="4D4D4B"/>
                <w:spacing w:val="21"/>
              </w:rPr>
              <w:t xml:space="preserve"> </w:t>
            </w:r>
            <w:r>
              <w:rPr>
                <w:color w:val="4D4D4B"/>
                <w:spacing w:val="-4"/>
              </w:rPr>
              <w:t>Note</w:t>
            </w:r>
          </w:p>
          <w:p w14:paraId="00B4B299" w14:textId="6AF0D95A" w:rsidR="003D2DF0" w:rsidRDefault="003D2DF0" w:rsidP="00EF2230">
            <w:pPr>
              <w:jc w:val="both"/>
              <w:rPr>
                <w:lang w:eastAsia="de-DE"/>
              </w:rPr>
            </w:pPr>
            <w:r>
              <w:rPr>
                <w:color w:val="4D4D4B"/>
              </w:rPr>
              <w:t>that for certain Project types there</w:t>
            </w:r>
            <w:r>
              <w:rPr>
                <w:color w:val="4D4D4B"/>
                <w:spacing w:val="32"/>
              </w:rPr>
              <w:t xml:space="preserve"> </w:t>
            </w:r>
            <w:r>
              <w:rPr>
                <w:color w:val="4D4D4B"/>
              </w:rPr>
              <w:t>is</w:t>
            </w:r>
            <w:r>
              <w:rPr>
                <w:color w:val="4D4D4B"/>
                <w:spacing w:val="33"/>
              </w:rPr>
              <w:t xml:space="preserve"> </w:t>
            </w:r>
            <w:r>
              <w:rPr>
                <w:color w:val="4D4D4B"/>
              </w:rPr>
              <w:t>a</w:t>
            </w:r>
            <w:r>
              <w:rPr>
                <w:color w:val="4D4D4B"/>
                <w:spacing w:val="34"/>
              </w:rPr>
              <w:t xml:space="preserve"> </w:t>
            </w:r>
            <w:r>
              <w:rPr>
                <w:color w:val="4D4D4B"/>
              </w:rPr>
              <w:t>requirement</w:t>
            </w:r>
            <w:r>
              <w:rPr>
                <w:color w:val="4D4D4B"/>
                <w:spacing w:val="33"/>
              </w:rPr>
              <w:t xml:space="preserve"> </w:t>
            </w:r>
            <w:r>
              <w:rPr>
                <w:color w:val="4D4D4B"/>
              </w:rPr>
              <w:t>for</w:t>
            </w:r>
            <w:r>
              <w:rPr>
                <w:color w:val="4D4D4B"/>
                <w:spacing w:val="33"/>
              </w:rPr>
              <w:t xml:space="preserve"> </w:t>
            </w:r>
            <w:r>
              <w:rPr>
                <w:color w:val="4D4D4B"/>
                <w:spacing w:val="-4"/>
              </w:rPr>
              <w:t xml:space="preserve">full </w:t>
            </w:r>
            <w:r w:rsidRPr="003D2DF0">
              <w:rPr>
                <w:color w:val="4D4D4B"/>
                <w:spacing w:val="-4"/>
              </w:rPr>
              <w:t>and uncontested legal land title/tenure</w:t>
            </w:r>
            <w:r w:rsidRPr="003D2DF0">
              <w:rPr>
                <w:color w:val="4D4D4B"/>
                <w:spacing w:val="-4"/>
              </w:rPr>
              <w:tab/>
              <w:t>to</w:t>
            </w:r>
            <w:r w:rsidRPr="003D2DF0">
              <w:rPr>
                <w:color w:val="4D4D4B"/>
                <w:spacing w:val="-4"/>
              </w:rPr>
              <w:tab/>
              <w:t>be demonstrated. These are contained within specific Activity or Product Requirements. All projects shall immediately report to Gold Standard any land title/tenure disputes arising.</w:t>
            </w:r>
          </w:p>
        </w:tc>
        <w:tc>
          <w:tcPr>
            <w:tcW w:w="3499" w:type="dxa"/>
          </w:tcPr>
          <w:p w14:paraId="1C8964CF" w14:textId="77777777" w:rsidR="003D2DF0" w:rsidRDefault="003D2DF0" w:rsidP="00EF2230">
            <w:pPr>
              <w:pStyle w:val="TableParagraph"/>
              <w:ind w:left="107" w:right="97"/>
              <w:jc w:val="both"/>
            </w:pPr>
            <w:r>
              <w:rPr>
                <w:color w:val="4D4D4B"/>
              </w:rPr>
              <w:t xml:space="preserve">Criteria for transfer of carbon credit </w:t>
            </w:r>
            <w:r>
              <w:rPr>
                <w:color w:val="4D4D4B"/>
                <w:spacing w:val="-2"/>
              </w:rPr>
              <w:t>ownership:</w:t>
            </w:r>
          </w:p>
          <w:p w14:paraId="5DED0C39" w14:textId="433189DE" w:rsidR="003D2DF0" w:rsidRDefault="003D2DF0">
            <w:pPr>
              <w:pStyle w:val="TableParagraph"/>
              <w:numPr>
                <w:ilvl w:val="0"/>
                <w:numId w:val="20"/>
              </w:numPr>
              <w:tabs>
                <w:tab w:val="left" w:pos="827"/>
                <w:tab w:val="left" w:pos="3966"/>
              </w:tabs>
              <w:ind w:right="97"/>
              <w:jc w:val="both"/>
            </w:pPr>
            <w:r>
              <w:rPr>
                <w:color w:val="4D4D4B"/>
              </w:rPr>
              <w:t>For</w:t>
            </w:r>
            <w:r>
              <w:rPr>
                <w:color w:val="4D4D4B"/>
                <w:spacing w:val="-20"/>
              </w:rPr>
              <w:t xml:space="preserve"> </w:t>
            </w:r>
            <w:r>
              <w:rPr>
                <w:color w:val="4D4D4B"/>
              </w:rPr>
              <w:t>regular</w:t>
            </w:r>
            <w:r>
              <w:rPr>
                <w:color w:val="4D4D4B"/>
                <w:spacing w:val="-19"/>
              </w:rPr>
              <w:t xml:space="preserve"> </w:t>
            </w:r>
            <w:r>
              <w:rPr>
                <w:color w:val="4D4D4B"/>
              </w:rPr>
              <w:t>cycle</w:t>
            </w:r>
            <w:r>
              <w:rPr>
                <w:color w:val="4D4D4B"/>
                <w:spacing w:val="-19"/>
              </w:rPr>
              <w:t xml:space="preserve"> </w:t>
            </w:r>
            <w:r>
              <w:rPr>
                <w:color w:val="4D4D4B"/>
              </w:rPr>
              <w:t>VPA,</w:t>
            </w:r>
            <w:r>
              <w:rPr>
                <w:color w:val="4D4D4B"/>
                <w:spacing w:val="-20"/>
              </w:rPr>
              <w:t xml:space="preserve"> </w:t>
            </w:r>
            <w:r>
              <w:rPr>
                <w:color w:val="4D4D4B"/>
              </w:rPr>
              <w:t>this</w:t>
            </w:r>
            <w:r>
              <w:rPr>
                <w:color w:val="4D4D4B"/>
                <w:spacing w:val="-19"/>
              </w:rPr>
              <w:t xml:space="preserve"> </w:t>
            </w:r>
            <w:r>
              <w:rPr>
                <w:color w:val="4D4D4B"/>
              </w:rPr>
              <w:t xml:space="preserve">shall be ensured through relevant provisions for example </w:t>
            </w:r>
            <w:r>
              <w:rPr>
                <w:color w:val="4D4D4B"/>
                <w:spacing w:val="-2"/>
              </w:rPr>
              <w:t>disclaimer</w:t>
            </w:r>
            <w:r w:rsidR="008650EE">
              <w:rPr>
                <w:color w:val="4D4D4B"/>
                <w:spacing w:val="-2"/>
              </w:rPr>
              <w:t xml:space="preserve"> </w:t>
            </w:r>
            <w:r>
              <w:rPr>
                <w:color w:val="4D4D4B"/>
                <w:spacing w:val="-5"/>
              </w:rPr>
              <w:t>on</w:t>
            </w:r>
          </w:p>
          <w:p w14:paraId="69FADB4B" w14:textId="5BD7412E" w:rsidR="003D2DF0" w:rsidRDefault="003D2DF0" w:rsidP="00EF2230">
            <w:pPr>
              <w:pStyle w:val="TableParagraph"/>
              <w:ind w:left="827" w:right="97"/>
              <w:jc w:val="both"/>
            </w:pPr>
            <w:r>
              <w:rPr>
                <w:color w:val="4D4D4B"/>
              </w:rPr>
              <w:t>warranty/information</w:t>
            </w:r>
            <w:r w:rsidR="008650EE">
              <w:rPr>
                <w:color w:val="4D4D4B"/>
              </w:rPr>
              <w:t xml:space="preserve"> </w:t>
            </w:r>
            <w:r>
              <w:rPr>
                <w:color w:val="4D4D4B"/>
              </w:rPr>
              <w:t>cards, stove packaging, customer agreements / sales receipts / consent form or maybe collected</w:t>
            </w:r>
            <w:r>
              <w:rPr>
                <w:color w:val="4D4D4B"/>
                <w:spacing w:val="57"/>
              </w:rPr>
              <w:t xml:space="preserve"> </w:t>
            </w:r>
            <w:r>
              <w:rPr>
                <w:color w:val="4D4D4B"/>
              </w:rPr>
              <w:t>via</w:t>
            </w:r>
            <w:r>
              <w:rPr>
                <w:color w:val="4D4D4B"/>
                <w:spacing w:val="56"/>
              </w:rPr>
              <w:t xml:space="preserve"> </w:t>
            </w:r>
            <w:r>
              <w:rPr>
                <w:color w:val="4D4D4B"/>
              </w:rPr>
              <w:t>monitoring</w:t>
            </w:r>
            <w:r>
              <w:rPr>
                <w:color w:val="4D4D4B"/>
                <w:spacing w:val="56"/>
              </w:rPr>
              <w:t xml:space="preserve"> </w:t>
            </w:r>
            <w:r>
              <w:rPr>
                <w:color w:val="4D4D4B"/>
                <w:spacing w:val="-4"/>
              </w:rPr>
              <w:t>app,</w:t>
            </w:r>
          </w:p>
          <w:p w14:paraId="0567389C" w14:textId="77777777" w:rsidR="003D2DF0" w:rsidRDefault="003D2DF0" w:rsidP="00EF2230">
            <w:pPr>
              <w:pStyle w:val="TableParagraph"/>
              <w:ind w:left="827" w:right="99"/>
              <w:jc w:val="both"/>
            </w:pPr>
            <w:r>
              <w:rPr>
                <w:color w:val="4D4D4B"/>
              </w:rPr>
              <w:t>etc. or collecting stakeholder feedback</w:t>
            </w:r>
            <w:r>
              <w:rPr>
                <w:color w:val="4D4D4B"/>
                <w:spacing w:val="36"/>
              </w:rPr>
              <w:t xml:space="preserve"> </w:t>
            </w:r>
            <w:r>
              <w:rPr>
                <w:color w:val="4D4D4B"/>
              </w:rPr>
              <w:t>on</w:t>
            </w:r>
            <w:r>
              <w:rPr>
                <w:color w:val="4D4D4B"/>
                <w:spacing w:val="36"/>
              </w:rPr>
              <w:t xml:space="preserve"> </w:t>
            </w:r>
            <w:r>
              <w:rPr>
                <w:color w:val="4D4D4B"/>
              </w:rPr>
              <w:t>this</w:t>
            </w:r>
            <w:r>
              <w:rPr>
                <w:color w:val="4D4D4B"/>
                <w:spacing w:val="36"/>
              </w:rPr>
              <w:t xml:space="preserve"> </w:t>
            </w:r>
            <w:r>
              <w:rPr>
                <w:color w:val="4D4D4B"/>
              </w:rPr>
              <w:t>issue</w:t>
            </w:r>
            <w:r>
              <w:rPr>
                <w:color w:val="4D4D4B"/>
                <w:spacing w:val="35"/>
              </w:rPr>
              <w:t xml:space="preserve"> </w:t>
            </w:r>
            <w:r>
              <w:rPr>
                <w:color w:val="4D4D4B"/>
                <w:spacing w:val="-2"/>
              </w:rPr>
              <w:t xml:space="preserve">during </w:t>
            </w:r>
            <w:r>
              <w:rPr>
                <w:color w:val="4D4D4B"/>
              </w:rPr>
              <w:t xml:space="preserve">local stakeholder consultation </w:t>
            </w:r>
            <w:r>
              <w:rPr>
                <w:color w:val="4D4D4B"/>
                <w:spacing w:val="-2"/>
              </w:rPr>
              <w:t>(LSC)</w:t>
            </w:r>
          </w:p>
          <w:p w14:paraId="63F35BA9" w14:textId="77777777" w:rsidR="003D2DF0" w:rsidRDefault="003D2DF0">
            <w:pPr>
              <w:pStyle w:val="TableParagraph"/>
              <w:numPr>
                <w:ilvl w:val="0"/>
                <w:numId w:val="21"/>
              </w:numPr>
              <w:tabs>
                <w:tab w:val="left" w:pos="827"/>
              </w:tabs>
              <w:spacing w:before="1"/>
              <w:ind w:right="97"/>
              <w:jc w:val="both"/>
            </w:pPr>
            <w:r>
              <w:rPr>
                <w:color w:val="4D4D4B"/>
              </w:rPr>
              <w:t>For retroactive VPA, this shall be ensured through relevant provisions for example disclaimer on warranty cards, stove packaging, customer agreements / sales receipts/ consent form or maybe collected via monitoring app, etc., or stakeholder feedback collected</w:t>
            </w:r>
            <w:r>
              <w:rPr>
                <w:color w:val="4D4D4B"/>
                <w:spacing w:val="74"/>
                <w:w w:val="150"/>
              </w:rPr>
              <w:t xml:space="preserve"> </w:t>
            </w:r>
            <w:r>
              <w:rPr>
                <w:color w:val="4D4D4B"/>
              </w:rPr>
              <w:t>during</w:t>
            </w:r>
            <w:r>
              <w:rPr>
                <w:color w:val="4D4D4B"/>
                <w:spacing w:val="75"/>
                <w:w w:val="150"/>
              </w:rPr>
              <w:t xml:space="preserve"> </w:t>
            </w:r>
            <w:r>
              <w:rPr>
                <w:color w:val="4D4D4B"/>
                <w:spacing w:val="-2"/>
              </w:rPr>
              <w:t>Stakeholder</w:t>
            </w:r>
          </w:p>
          <w:p w14:paraId="2F343B66" w14:textId="584D1FF4" w:rsidR="003D2DF0" w:rsidRDefault="008650EE" w:rsidP="00EF2230">
            <w:pPr>
              <w:jc w:val="both"/>
              <w:rPr>
                <w:lang w:eastAsia="de-DE"/>
              </w:rPr>
            </w:pPr>
            <w:r>
              <w:rPr>
                <w:color w:val="4D4D4B"/>
              </w:rPr>
              <w:t xml:space="preserve">          </w:t>
            </w:r>
            <w:r w:rsidR="003D2DF0">
              <w:rPr>
                <w:color w:val="4D4D4B"/>
              </w:rPr>
              <w:t>Feedback</w:t>
            </w:r>
            <w:r w:rsidR="003D2DF0">
              <w:rPr>
                <w:color w:val="4D4D4B"/>
                <w:spacing w:val="-9"/>
              </w:rPr>
              <w:t xml:space="preserve"> </w:t>
            </w:r>
            <w:r w:rsidR="003D2DF0">
              <w:rPr>
                <w:color w:val="4D4D4B"/>
              </w:rPr>
              <w:t>Round</w:t>
            </w:r>
            <w:r w:rsidR="003D2DF0">
              <w:rPr>
                <w:color w:val="4D4D4B"/>
                <w:spacing w:val="-9"/>
              </w:rPr>
              <w:t xml:space="preserve"> </w:t>
            </w:r>
            <w:r w:rsidR="003D2DF0">
              <w:rPr>
                <w:color w:val="4D4D4B"/>
                <w:spacing w:val="-2"/>
              </w:rPr>
              <w:t>(SFR).</w:t>
            </w:r>
          </w:p>
        </w:tc>
      </w:tr>
      <w:tr w:rsidR="003D2DF0" w14:paraId="6D4CF614" w14:textId="77777777" w:rsidTr="003D2DF0">
        <w:tc>
          <w:tcPr>
            <w:tcW w:w="2620" w:type="dxa"/>
          </w:tcPr>
          <w:p w14:paraId="45022701" w14:textId="4C1F0F51" w:rsidR="003D2DF0" w:rsidRDefault="003D2DF0" w:rsidP="00EF2230">
            <w:pPr>
              <w:jc w:val="both"/>
              <w:rPr>
                <w:lang w:eastAsia="de-DE"/>
              </w:rPr>
            </w:pPr>
            <w:r>
              <w:rPr>
                <w:b/>
                <w:color w:val="4D4D4B"/>
              </w:rPr>
              <w:t>7.</w:t>
            </w:r>
            <w:r>
              <w:rPr>
                <w:b/>
                <w:color w:val="4D4D4B"/>
                <w:spacing w:val="40"/>
              </w:rPr>
              <w:t xml:space="preserve"> </w:t>
            </w:r>
            <w:r>
              <w:rPr>
                <w:b/>
                <w:color w:val="4D4D4B"/>
              </w:rPr>
              <w:t>Other</w:t>
            </w:r>
            <w:r>
              <w:rPr>
                <w:b/>
                <w:color w:val="4D4D4B"/>
                <w:spacing w:val="-6"/>
              </w:rPr>
              <w:t xml:space="preserve"> </w:t>
            </w:r>
            <w:r>
              <w:rPr>
                <w:b/>
                <w:color w:val="4D4D4B"/>
                <w:spacing w:val="-2"/>
              </w:rPr>
              <w:t>Rights</w:t>
            </w:r>
          </w:p>
        </w:tc>
        <w:tc>
          <w:tcPr>
            <w:tcW w:w="2901" w:type="dxa"/>
          </w:tcPr>
          <w:p w14:paraId="5E9B7908" w14:textId="3CB3CE3B" w:rsidR="003D2DF0" w:rsidRDefault="003D2DF0" w:rsidP="00EF2230">
            <w:pPr>
              <w:pStyle w:val="TableParagraph"/>
              <w:tabs>
                <w:tab w:val="left" w:pos="2372"/>
              </w:tabs>
              <w:ind w:left="106" w:right="97"/>
              <w:jc w:val="both"/>
            </w:pPr>
            <w:r>
              <w:rPr>
                <w:color w:val="4D4D4B"/>
              </w:rPr>
              <w:t xml:space="preserve">As well as legal title and ownership, the Project Developer shall also demonstrate </w:t>
            </w:r>
            <w:r>
              <w:rPr>
                <w:color w:val="4D4D4B"/>
              </w:rPr>
              <w:lastRenderedPageBreak/>
              <w:t>where required uncontested</w:t>
            </w:r>
            <w:r>
              <w:rPr>
                <w:color w:val="4D4D4B"/>
                <w:spacing w:val="-14"/>
              </w:rPr>
              <w:t xml:space="preserve"> </w:t>
            </w:r>
            <w:r>
              <w:rPr>
                <w:color w:val="4D4D4B"/>
              </w:rPr>
              <w:t>legal</w:t>
            </w:r>
            <w:r>
              <w:rPr>
                <w:color w:val="4D4D4B"/>
                <w:spacing w:val="-14"/>
              </w:rPr>
              <w:t xml:space="preserve"> </w:t>
            </w:r>
            <w:r>
              <w:rPr>
                <w:color w:val="4D4D4B"/>
              </w:rPr>
              <w:t>rights</w:t>
            </w:r>
            <w:r>
              <w:rPr>
                <w:color w:val="4D4D4B"/>
                <w:spacing w:val="-13"/>
              </w:rPr>
              <w:t xml:space="preserve"> </w:t>
            </w:r>
            <w:r>
              <w:rPr>
                <w:color w:val="4D4D4B"/>
              </w:rPr>
              <w:t xml:space="preserve">and/or </w:t>
            </w:r>
            <w:r>
              <w:rPr>
                <w:color w:val="4D4D4B"/>
                <w:spacing w:val="-2"/>
              </w:rPr>
              <w:t>permissions</w:t>
            </w:r>
            <w:r w:rsidR="00D13022">
              <w:rPr>
                <w:color w:val="4D4D4B"/>
                <w:spacing w:val="-2"/>
              </w:rPr>
              <w:t xml:space="preserve"> </w:t>
            </w:r>
            <w:r>
              <w:rPr>
                <w:color w:val="4D4D4B"/>
                <w:spacing w:val="-2"/>
              </w:rPr>
              <w:t xml:space="preserve">concerning </w:t>
            </w:r>
            <w:r>
              <w:rPr>
                <w:color w:val="4D4D4B"/>
              </w:rPr>
              <w:t>changes in use of other resources required to service the Project (for example, access rights, water rights etc.). Any known disputes or contested rights must be declared immediately to Gold Standard by the Project Developer</w:t>
            </w:r>
            <w:r>
              <w:rPr>
                <w:color w:val="4D4D4B"/>
                <w:spacing w:val="-18"/>
              </w:rPr>
              <w:t xml:space="preserve"> </w:t>
            </w:r>
            <w:r>
              <w:rPr>
                <w:color w:val="4D4D4B"/>
              </w:rPr>
              <w:t>and</w:t>
            </w:r>
            <w:r>
              <w:rPr>
                <w:color w:val="4D4D4B"/>
                <w:spacing w:val="-18"/>
              </w:rPr>
              <w:t xml:space="preserve"> </w:t>
            </w:r>
            <w:r>
              <w:rPr>
                <w:color w:val="4D4D4B"/>
              </w:rPr>
              <w:t>resolved</w:t>
            </w:r>
            <w:r>
              <w:rPr>
                <w:color w:val="4D4D4B"/>
                <w:spacing w:val="-19"/>
              </w:rPr>
              <w:t xml:space="preserve"> </w:t>
            </w:r>
            <w:r>
              <w:rPr>
                <w:color w:val="4D4D4B"/>
              </w:rPr>
              <w:t>prior</w:t>
            </w:r>
            <w:r>
              <w:rPr>
                <w:color w:val="4D4D4B"/>
                <w:spacing w:val="-19"/>
              </w:rPr>
              <w:t xml:space="preserve"> </w:t>
            </w:r>
            <w:r>
              <w:rPr>
                <w:color w:val="4D4D4B"/>
              </w:rPr>
              <w:t>to further</w:t>
            </w:r>
            <w:r>
              <w:rPr>
                <w:color w:val="4D4D4B"/>
                <w:spacing w:val="20"/>
              </w:rPr>
              <w:t xml:space="preserve"> </w:t>
            </w:r>
            <w:r>
              <w:rPr>
                <w:color w:val="4D4D4B"/>
              </w:rPr>
              <w:t>project</w:t>
            </w:r>
            <w:r>
              <w:rPr>
                <w:color w:val="4D4D4B"/>
                <w:spacing w:val="20"/>
              </w:rPr>
              <w:t xml:space="preserve"> </w:t>
            </w:r>
            <w:r>
              <w:rPr>
                <w:color w:val="4D4D4B"/>
                <w:spacing w:val="-2"/>
              </w:rPr>
              <w:t>implementation</w:t>
            </w:r>
          </w:p>
          <w:p w14:paraId="7E9F2CAA" w14:textId="0D7F033F" w:rsidR="003D2DF0" w:rsidRDefault="003D2DF0" w:rsidP="00EF2230">
            <w:pPr>
              <w:jc w:val="both"/>
              <w:rPr>
                <w:lang w:eastAsia="de-DE"/>
              </w:rPr>
            </w:pPr>
            <w:r>
              <w:rPr>
                <w:color w:val="4D4D4B"/>
              </w:rPr>
              <w:t>in</w:t>
            </w:r>
            <w:r>
              <w:rPr>
                <w:color w:val="4D4D4B"/>
                <w:spacing w:val="-8"/>
              </w:rPr>
              <w:t xml:space="preserve"> </w:t>
            </w:r>
            <w:r>
              <w:rPr>
                <w:color w:val="4D4D4B"/>
              </w:rPr>
              <w:t>affected</w:t>
            </w:r>
            <w:r>
              <w:rPr>
                <w:color w:val="4D4D4B"/>
                <w:spacing w:val="-8"/>
              </w:rPr>
              <w:t xml:space="preserve"> </w:t>
            </w:r>
            <w:r>
              <w:rPr>
                <w:color w:val="4D4D4B"/>
                <w:spacing w:val="-2"/>
              </w:rPr>
              <w:t>areas.</w:t>
            </w:r>
          </w:p>
        </w:tc>
        <w:tc>
          <w:tcPr>
            <w:tcW w:w="3499" w:type="dxa"/>
          </w:tcPr>
          <w:p w14:paraId="3B816002" w14:textId="5CAC4B78" w:rsidR="003D2DF0" w:rsidRDefault="003D2DF0" w:rsidP="00EF2230">
            <w:pPr>
              <w:jc w:val="both"/>
              <w:rPr>
                <w:lang w:eastAsia="de-DE"/>
              </w:rPr>
            </w:pPr>
            <w:r>
              <w:rPr>
                <w:color w:val="4D4D4B"/>
              </w:rPr>
              <w:lastRenderedPageBreak/>
              <w:t>Not</w:t>
            </w:r>
            <w:r>
              <w:rPr>
                <w:color w:val="4D4D4B"/>
                <w:spacing w:val="-5"/>
              </w:rPr>
              <w:t xml:space="preserve"> </w:t>
            </w:r>
            <w:r>
              <w:rPr>
                <w:color w:val="4D4D4B"/>
                <w:spacing w:val="-2"/>
              </w:rPr>
              <w:t>applicable</w:t>
            </w:r>
          </w:p>
        </w:tc>
      </w:tr>
      <w:tr w:rsidR="003D2DF0" w14:paraId="1266F33F" w14:textId="77777777" w:rsidTr="003D2DF0">
        <w:tc>
          <w:tcPr>
            <w:tcW w:w="2620" w:type="dxa"/>
          </w:tcPr>
          <w:p w14:paraId="5AB44C7B" w14:textId="77777777" w:rsidR="003D2DF0" w:rsidRDefault="003D2DF0" w:rsidP="00EF2230">
            <w:pPr>
              <w:pStyle w:val="TableParagraph"/>
              <w:ind w:left="107"/>
              <w:jc w:val="both"/>
              <w:rPr>
                <w:b/>
              </w:rPr>
            </w:pPr>
            <w:r>
              <w:rPr>
                <w:b/>
                <w:color w:val="4D4D4B"/>
              </w:rPr>
              <w:t>8.</w:t>
            </w:r>
            <w:r>
              <w:rPr>
                <w:b/>
                <w:color w:val="4D4D4B"/>
                <w:spacing w:val="45"/>
              </w:rPr>
              <w:t xml:space="preserve"> </w:t>
            </w:r>
            <w:r>
              <w:rPr>
                <w:b/>
                <w:color w:val="4D4D4B"/>
                <w:spacing w:val="-2"/>
              </w:rPr>
              <w:t>Official</w:t>
            </w:r>
          </w:p>
          <w:p w14:paraId="51E6F754" w14:textId="77777777" w:rsidR="003D2DF0" w:rsidRDefault="003D2DF0" w:rsidP="00EF2230">
            <w:pPr>
              <w:pStyle w:val="TableParagraph"/>
              <w:spacing w:before="1"/>
              <w:ind w:left="467" w:right="97"/>
              <w:jc w:val="both"/>
              <w:rPr>
                <w:b/>
              </w:rPr>
            </w:pPr>
            <w:r>
              <w:rPr>
                <w:b/>
                <w:color w:val="4D4D4B"/>
                <w:spacing w:val="-2"/>
              </w:rPr>
              <w:t>Development Assistance (ODA)</w:t>
            </w:r>
          </w:p>
          <w:p w14:paraId="7E4937E1" w14:textId="24AB39E5" w:rsidR="003D2DF0" w:rsidRDefault="003D2DF0" w:rsidP="00EF2230">
            <w:pPr>
              <w:jc w:val="both"/>
              <w:rPr>
                <w:lang w:eastAsia="de-DE"/>
              </w:rPr>
            </w:pPr>
            <w:r>
              <w:rPr>
                <w:b/>
                <w:color w:val="4D4D4B"/>
                <w:spacing w:val="-2"/>
              </w:rPr>
              <w:t>Declaration</w:t>
            </w:r>
          </w:p>
        </w:tc>
        <w:tc>
          <w:tcPr>
            <w:tcW w:w="2901" w:type="dxa"/>
          </w:tcPr>
          <w:p w14:paraId="57D8BAA4" w14:textId="77777777" w:rsidR="003D2DF0" w:rsidRDefault="003D2DF0" w:rsidP="00EF2230">
            <w:pPr>
              <w:pStyle w:val="TableParagraph"/>
              <w:tabs>
                <w:tab w:val="left" w:pos="2418"/>
              </w:tabs>
              <w:ind w:left="106" w:right="97"/>
              <w:jc w:val="both"/>
            </w:pPr>
            <w:r>
              <w:rPr>
                <w:color w:val="4D4D4B"/>
              </w:rPr>
              <w:t>All</w:t>
            </w:r>
            <w:r>
              <w:rPr>
                <w:color w:val="4D4D4B"/>
                <w:spacing w:val="-2"/>
              </w:rPr>
              <w:t xml:space="preserve"> </w:t>
            </w:r>
            <w:r>
              <w:rPr>
                <w:color w:val="4D4D4B"/>
              </w:rPr>
              <w:t>Project</w:t>
            </w:r>
            <w:r>
              <w:rPr>
                <w:color w:val="4D4D4B"/>
                <w:spacing w:val="-1"/>
              </w:rPr>
              <w:t xml:space="preserve"> </w:t>
            </w:r>
            <w:r>
              <w:rPr>
                <w:color w:val="4D4D4B"/>
              </w:rPr>
              <w:t>Developers</w:t>
            </w:r>
            <w:r>
              <w:rPr>
                <w:color w:val="4D4D4B"/>
                <w:spacing w:val="-2"/>
              </w:rPr>
              <w:t xml:space="preserve"> </w:t>
            </w:r>
            <w:r>
              <w:rPr>
                <w:color w:val="4D4D4B"/>
              </w:rPr>
              <w:t xml:space="preserve">applying for project activities located in a country named by the OECD </w:t>
            </w:r>
            <w:r>
              <w:rPr>
                <w:color w:val="4D4D4B"/>
                <w:spacing w:val="-2"/>
              </w:rPr>
              <w:t>Development</w:t>
            </w:r>
            <w:r>
              <w:rPr>
                <w:color w:val="4D4D4B"/>
              </w:rPr>
              <w:tab/>
            </w:r>
            <w:r>
              <w:rPr>
                <w:color w:val="4D4D4B"/>
                <w:spacing w:val="-2"/>
              </w:rPr>
              <w:t xml:space="preserve">Assistance </w:t>
            </w:r>
            <w:r>
              <w:rPr>
                <w:color w:val="4D4D4B"/>
              </w:rPr>
              <w:t>Committee’s ODA recipient list and seeking Gold Standard Certification for carbon credits shall declare the Official Development</w:t>
            </w:r>
            <w:r>
              <w:rPr>
                <w:color w:val="4D4D4B"/>
                <w:spacing w:val="-18"/>
              </w:rPr>
              <w:t xml:space="preserve"> </w:t>
            </w:r>
            <w:r>
              <w:rPr>
                <w:color w:val="4D4D4B"/>
              </w:rPr>
              <w:t>Assistance</w:t>
            </w:r>
            <w:r>
              <w:rPr>
                <w:color w:val="4D4D4B"/>
                <w:spacing w:val="-18"/>
              </w:rPr>
              <w:t xml:space="preserve"> </w:t>
            </w:r>
            <w:r>
              <w:rPr>
                <w:color w:val="4D4D4B"/>
              </w:rPr>
              <w:t>(ODA) support.</w:t>
            </w:r>
            <w:r>
              <w:rPr>
                <w:color w:val="4D4D4B"/>
                <w:spacing w:val="-4"/>
              </w:rPr>
              <w:t xml:space="preserve"> </w:t>
            </w:r>
            <w:r>
              <w:rPr>
                <w:color w:val="4D4D4B"/>
              </w:rPr>
              <w:t>The</w:t>
            </w:r>
            <w:r>
              <w:rPr>
                <w:color w:val="4D4D4B"/>
                <w:spacing w:val="-5"/>
              </w:rPr>
              <w:t xml:space="preserve"> </w:t>
            </w:r>
            <w:r>
              <w:rPr>
                <w:color w:val="4D4D4B"/>
              </w:rPr>
              <w:t>Project</w:t>
            </w:r>
            <w:r>
              <w:rPr>
                <w:color w:val="4D4D4B"/>
                <w:spacing w:val="-4"/>
              </w:rPr>
              <w:t xml:space="preserve"> </w:t>
            </w:r>
            <w:r>
              <w:rPr>
                <w:color w:val="4D4D4B"/>
              </w:rPr>
              <w:t>Developer shall follow the GHG Emissions Reduction &amp; Sequestration Product Requirements and submit</w:t>
            </w:r>
            <w:r>
              <w:rPr>
                <w:color w:val="4D4D4B"/>
                <w:spacing w:val="55"/>
              </w:rPr>
              <w:t xml:space="preserve"> </w:t>
            </w:r>
            <w:r>
              <w:rPr>
                <w:color w:val="4D4D4B"/>
              </w:rPr>
              <w:t>the</w:t>
            </w:r>
            <w:r>
              <w:rPr>
                <w:color w:val="4D4D4B"/>
                <w:spacing w:val="54"/>
              </w:rPr>
              <w:t xml:space="preserve"> </w:t>
            </w:r>
            <w:r>
              <w:rPr>
                <w:color w:val="4D4D4B"/>
              </w:rPr>
              <w:t>declaration</w:t>
            </w:r>
            <w:r>
              <w:rPr>
                <w:color w:val="4D4D4B"/>
                <w:spacing w:val="54"/>
              </w:rPr>
              <w:t xml:space="preserve"> </w:t>
            </w:r>
            <w:r>
              <w:rPr>
                <w:color w:val="4D4D4B"/>
              </w:rPr>
              <w:t>at</w:t>
            </w:r>
            <w:r>
              <w:rPr>
                <w:color w:val="4D4D4B"/>
                <w:spacing w:val="55"/>
              </w:rPr>
              <w:t xml:space="preserve"> </w:t>
            </w:r>
            <w:r>
              <w:rPr>
                <w:color w:val="4D4D4B"/>
                <w:spacing w:val="-5"/>
              </w:rPr>
              <w:t>the</w:t>
            </w:r>
          </w:p>
          <w:p w14:paraId="59F1BDCE" w14:textId="307D051D" w:rsidR="003D2DF0" w:rsidRDefault="003D2DF0" w:rsidP="00EF2230">
            <w:pPr>
              <w:jc w:val="both"/>
              <w:rPr>
                <w:lang w:eastAsia="de-DE"/>
              </w:rPr>
            </w:pPr>
            <w:r>
              <w:rPr>
                <w:color w:val="4D4D4B"/>
              </w:rPr>
              <w:t>time</w:t>
            </w:r>
            <w:r>
              <w:rPr>
                <w:color w:val="4D4D4B"/>
                <w:spacing w:val="-5"/>
              </w:rPr>
              <w:t xml:space="preserve"> </w:t>
            </w:r>
            <w:r>
              <w:rPr>
                <w:color w:val="4D4D4B"/>
              </w:rPr>
              <w:t>of</w:t>
            </w:r>
            <w:r>
              <w:rPr>
                <w:color w:val="4D4D4B"/>
                <w:spacing w:val="-5"/>
              </w:rPr>
              <w:t xml:space="preserve"> </w:t>
            </w:r>
            <w:r>
              <w:rPr>
                <w:color w:val="4D4D4B"/>
              </w:rPr>
              <w:t>Design</w:t>
            </w:r>
            <w:r>
              <w:rPr>
                <w:color w:val="4D4D4B"/>
                <w:spacing w:val="-4"/>
              </w:rPr>
              <w:t xml:space="preserve"> </w:t>
            </w:r>
            <w:r>
              <w:rPr>
                <w:color w:val="4D4D4B"/>
                <w:spacing w:val="-2"/>
              </w:rPr>
              <w:t>Certification.</w:t>
            </w:r>
          </w:p>
        </w:tc>
        <w:tc>
          <w:tcPr>
            <w:tcW w:w="3499" w:type="dxa"/>
          </w:tcPr>
          <w:p w14:paraId="2A0B6679" w14:textId="4739F3B7" w:rsidR="003D2DF0" w:rsidRDefault="003D2DF0" w:rsidP="00EF2230">
            <w:pPr>
              <w:jc w:val="both"/>
              <w:rPr>
                <w:lang w:eastAsia="de-DE"/>
              </w:rPr>
            </w:pPr>
            <w:r>
              <w:rPr>
                <w:color w:val="4D4D4B"/>
              </w:rPr>
              <w:t>No</w:t>
            </w:r>
            <w:r>
              <w:rPr>
                <w:color w:val="4D4D4B"/>
                <w:spacing w:val="40"/>
              </w:rPr>
              <w:t xml:space="preserve"> </w:t>
            </w:r>
            <w:r>
              <w:rPr>
                <w:color w:val="4D4D4B"/>
              </w:rPr>
              <w:t>ODA</w:t>
            </w:r>
            <w:r>
              <w:rPr>
                <w:color w:val="4D4D4B"/>
                <w:spacing w:val="40"/>
              </w:rPr>
              <w:t xml:space="preserve"> </w:t>
            </w:r>
            <w:r>
              <w:rPr>
                <w:color w:val="4D4D4B"/>
              </w:rPr>
              <w:t>is</w:t>
            </w:r>
            <w:r>
              <w:rPr>
                <w:color w:val="4D4D4B"/>
                <w:spacing w:val="40"/>
              </w:rPr>
              <w:t xml:space="preserve"> </w:t>
            </w:r>
            <w:r>
              <w:rPr>
                <w:color w:val="4D4D4B"/>
              </w:rPr>
              <w:t>involved</w:t>
            </w:r>
            <w:r>
              <w:rPr>
                <w:color w:val="4D4D4B"/>
                <w:spacing w:val="40"/>
              </w:rPr>
              <w:t xml:space="preserve"> </w:t>
            </w:r>
            <w:r>
              <w:rPr>
                <w:color w:val="4D4D4B"/>
              </w:rPr>
              <w:t>in</w:t>
            </w:r>
            <w:r>
              <w:rPr>
                <w:color w:val="4D4D4B"/>
                <w:spacing w:val="40"/>
              </w:rPr>
              <w:t xml:space="preserve"> </w:t>
            </w:r>
            <w:r>
              <w:rPr>
                <w:color w:val="4D4D4B"/>
              </w:rPr>
              <w:t>the</w:t>
            </w:r>
            <w:r>
              <w:rPr>
                <w:color w:val="4D4D4B"/>
                <w:spacing w:val="40"/>
              </w:rPr>
              <w:t xml:space="preserve"> </w:t>
            </w:r>
            <w:r>
              <w:rPr>
                <w:color w:val="4D4D4B"/>
              </w:rPr>
              <w:t>PoA.</w:t>
            </w:r>
            <w:r>
              <w:rPr>
                <w:color w:val="4D4D4B"/>
                <w:spacing w:val="40"/>
              </w:rPr>
              <w:t xml:space="preserve"> </w:t>
            </w:r>
            <w:r>
              <w:rPr>
                <w:color w:val="4D4D4B"/>
              </w:rPr>
              <w:t>A declaration is being submitted.</w:t>
            </w:r>
          </w:p>
        </w:tc>
      </w:tr>
    </w:tbl>
    <w:p w14:paraId="5C13655B" w14:textId="77777777" w:rsidR="003D2DF0" w:rsidRPr="003D2DF0" w:rsidRDefault="003D2DF0" w:rsidP="00EF2230">
      <w:pPr>
        <w:jc w:val="both"/>
        <w:rPr>
          <w:b/>
          <w:bCs/>
          <w:lang w:eastAsia="de-DE"/>
        </w:rPr>
      </w:pPr>
      <w:r w:rsidRPr="003D2DF0">
        <w:rPr>
          <w:b/>
          <w:bCs/>
          <w:lang w:eastAsia="de-DE"/>
        </w:rPr>
        <w:t>Eligibility</w:t>
      </w:r>
      <w:r w:rsidRPr="003D2DF0">
        <w:rPr>
          <w:b/>
          <w:bCs/>
          <w:lang w:eastAsia="de-DE"/>
        </w:rPr>
        <w:tab/>
        <w:t>under</w:t>
      </w:r>
      <w:r w:rsidRPr="003D2DF0">
        <w:rPr>
          <w:b/>
          <w:bCs/>
          <w:lang w:eastAsia="de-DE"/>
        </w:rPr>
        <w:tab/>
        <w:t>Gold</w:t>
      </w:r>
      <w:r w:rsidRPr="003D2DF0">
        <w:rPr>
          <w:b/>
          <w:bCs/>
          <w:lang w:eastAsia="de-DE"/>
        </w:rPr>
        <w:tab/>
        <w:t>Standard</w:t>
      </w:r>
      <w:r w:rsidRPr="003D2DF0">
        <w:rPr>
          <w:b/>
          <w:bCs/>
          <w:lang w:eastAsia="de-DE"/>
        </w:rPr>
        <w:tab/>
        <w:t>Community</w:t>
      </w:r>
      <w:r w:rsidRPr="003D2DF0">
        <w:rPr>
          <w:b/>
          <w:bCs/>
          <w:lang w:eastAsia="de-DE"/>
        </w:rPr>
        <w:tab/>
        <w:t>Services</w:t>
      </w:r>
      <w:r w:rsidRPr="003D2DF0">
        <w:rPr>
          <w:b/>
          <w:bCs/>
          <w:lang w:eastAsia="de-DE"/>
        </w:rPr>
        <w:tab/>
        <w:t>Activity</w:t>
      </w:r>
      <w:r w:rsidRPr="003D2DF0">
        <w:rPr>
          <w:b/>
          <w:bCs/>
          <w:lang w:eastAsia="de-DE"/>
        </w:rPr>
        <w:tab/>
        <w:t>(CSA) Requirements</w:t>
      </w:r>
    </w:p>
    <w:p w14:paraId="6F2437A3" w14:textId="77777777" w:rsidR="003D2DF0" w:rsidRDefault="003D2DF0" w:rsidP="00EF2230">
      <w:pPr>
        <w:jc w:val="both"/>
        <w:rPr>
          <w:lang w:eastAsia="de-DE"/>
        </w:rPr>
      </w:pPr>
      <w:r>
        <w:rPr>
          <w:lang w:eastAsia="de-DE"/>
        </w:rPr>
        <w:t>&gt;&gt;</w:t>
      </w:r>
    </w:p>
    <w:p w14:paraId="1800DCCC" w14:textId="5B77516A" w:rsidR="003D2DF0" w:rsidRDefault="003D2DF0" w:rsidP="00EF2230">
      <w:pPr>
        <w:jc w:val="both"/>
        <w:rPr>
          <w:lang w:eastAsia="de-DE"/>
        </w:rPr>
      </w:pPr>
      <w:r>
        <w:rPr>
          <w:lang w:eastAsia="de-DE"/>
        </w:rPr>
        <w:lastRenderedPageBreak/>
        <w:t>As per section 3 of GS4GG Community Services Activity (CSA) Requirements, Eligibility criteria is defined below:</w:t>
      </w:r>
    </w:p>
    <w:tbl>
      <w:tblPr>
        <w:tblW w:w="0" w:type="auto"/>
        <w:jc w:val="center"/>
        <w:tblBorders>
          <w:top w:val="single" w:sz="4" w:space="0" w:color="BEBEBE"/>
          <w:left w:val="single" w:sz="4" w:space="0" w:color="BEBEBE"/>
          <w:bottom w:val="single" w:sz="4" w:space="0" w:color="BEBEBE"/>
          <w:right w:val="single" w:sz="4" w:space="0" w:color="BEBEBE"/>
          <w:insideH w:val="single" w:sz="4" w:space="0" w:color="BEBEBE"/>
          <w:insideV w:val="single" w:sz="4" w:space="0" w:color="BEBEBE"/>
        </w:tblBorders>
        <w:tblLayout w:type="fixed"/>
        <w:tblCellMar>
          <w:left w:w="0" w:type="dxa"/>
          <w:right w:w="0" w:type="dxa"/>
        </w:tblCellMar>
        <w:tblLook w:val="01E0" w:firstRow="1" w:lastRow="1" w:firstColumn="1" w:lastColumn="1" w:noHBand="0" w:noVBand="0"/>
      </w:tblPr>
      <w:tblGrid>
        <w:gridCol w:w="2405"/>
        <w:gridCol w:w="4017"/>
        <w:gridCol w:w="4019"/>
      </w:tblGrid>
      <w:tr w:rsidR="003D2DF0" w14:paraId="1273B472" w14:textId="77777777" w:rsidTr="003D2DF0">
        <w:trPr>
          <w:trHeight w:val="534"/>
          <w:jc w:val="center"/>
        </w:trPr>
        <w:tc>
          <w:tcPr>
            <w:tcW w:w="2405" w:type="dxa"/>
          </w:tcPr>
          <w:p w14:paraId="59813DFB" w14:textId="77777777" w:rsidR="003D2DF0" w:rsidRDefault="003D2DF0" w:rsidP="00EF2230">
            <w:pPr>
              <w:pStyle w:val="TableParagraph"/>
              <w:spacing w:line="260" w:lineRule="atLeast"/>
              <w:ind w:left="107" w:right="97"/>
              <w:jc w:val="both"/>
              <w:rPr>
                <w:b/>
              </w:rPr>
            </w:pPr>
            <w:r>
              <w:rPr>
                <w:b/>
                <w:color w:val="4D4D4B"/>
              </w:rPr>
              <w:t>Eligibility</w:t>
            </w:r>
            <w:r>
              <w:rPr>
                <w:b/>
                <w:color w:val="4D4D4B"/>
                <w:spacing w:val="-2"/>
              </w:rPr>
              <w:t xml:space="preserve"> </w:t>
            </w:r>
            <w:r>
              <w:rPr>
                <w:b/>
                <w:color w:val="4D4D4B"/>
              </w:rPr>
              <w:t xml:space="preserve">Criteria </w:t>
            </w:r>
            <w:r>
              <w:rPr>
                <w:b/>
                <w:color w:val="4D4D4B"/>
                <w:spacing w:val="-2"/>
              </w:rPr>
              <w:t>Category</w:t>
            </w:r>
          </w:p>
        </w:tc>
        <w:tc>
          <w:tcPr>
            <w:tcW w:w="4017" w:type="dxa"/>
            <w:shd w:val="clear" w:color="auto" w:fill="F1F1F1"/>
          </w:tcPr>
          <w:p w14:paraId="4E33BAD9" w14:textId="77777777" w:rsidR="003D2DF0" w:rsidRDefault="003D2DF0" w:rsidP="00EF2230">
            <w:pPr>
              <w:pStyle w:val="TableParagraph"/>
              <w:spacing w:line="260" w:lineRule="atLeast"/>
              <w:ind w:left="106" w:right="384"/>
              <w:jc w:val="both"/>
              <w:rPr>
                <w:b/>
              </w:rPr>
            </w:pPr>
            <w:r>
              <w:rPr>
                <w:b/>
                <w:color w:val="4D4D4B"/>
              </w:rPr>
              <w:t>Eligibility</w:t>
            </w:r>
            <w:r>
              <w:rPr>
                <w:b/>
                <w:color w:val="4D4D4B"/>
                <w:spacing w:val="-19"/>
              </w:rPr>
              <w:t xml:space="preserve"> </w:t>
            </w:r>
            <w:r>
              <w:rPr>
                <w:b/>
                <w:color w:val="4D4D4B"/>
              </w:rPr>
              <w:t>criterion</w:t>
            </w:r>
            <w:r>
              <w:rPr>
                <w:b/>
                <w:color w:val="4D4D4B"/>
                <w:spacing w:val="-19"/>
              </w:rPr>
              <w:t xml:space="preserve"> </w:t>
            </w:r>
            <w:r>
              <w:rPr>
                <w:b/>
                <w:color w:val="4D4D4B"/>
              </w:rPr>
              <w:t>- Required condition</w:t>
            </w:r>
          </w:p>
        </w:tc>
        <w:tc>
          <w:tcPr>
            <w:tcW w:w="4019" w:type="dxa"/>
          </w:tcPr>
          <w:p w14:paraId="3193E98E" w14:textId="77777777" w:rsidR="003D2DF0" w:rsidRDefault="003D2DF0" w:rsidP="00EF2230">
            <w:pPr>
              <w:pStyle w:val="TableParagraph"/>
              <w:ind w:left="107"/>
              <w:jc w:val="both"/>
              <w:rPr>
                <w:b/>
              </w:rPr>
            </w:pPr>
            <w:r>
              <w:rPr>
                <w:b/>
                <w:color w:val="4D4D4B"/>
                <w:spacing w:val="-2"/>
              </w:rPr>
              <w:t>Justification</w:t>
            </w:r>
          </w:p>
        </w:tc>
      </w:tr>
      <w:tr w:rsidR="003D2DF0" w14:paraId="11C06443" w14:textId="77777777" w:rsidTr="003D2DF0">
        <w:trPr>
          <w:trHeight w:val="2673"/>
          <w:jc w:val="center"/>
        </w:trPr>
        <w:tc>
          <w:tcPr>
            <w:tcW w:w="2405" w:type="dxa"/>
            <w:shd w:val="clear" w:color="auto" w:fill="F1F1F1"/>
          </w:tcPr>
          <w:p w14:paraId="7BDE344E" w14:textId="77777777" w:rsidR="003D2DF0" w:rsidRDefault="003D2DF0" w:rsidP="00EF2230">
            <w:pPr>
              <w:pStyle w:val="TableParagraph"/>
              <w:ind w:left="467" w:right="200" w:hanging="360"/>
              <w:jc w:val="both"/>
              <w:rPr>
                <w:b/>
              </w:rPr>
            </w:pPr>
            <w:r>
              <w:rPr>
                <w:b/>
                <w:color w:val="4D4D4B"/>
              </w:rPr>
              <w:t>1.</w:t>
            </w:r>
            <w:r>
              <w:rPr>
                <w:b/>
                <w:color w:val="4D4D4B"/>
                <w:spacing w:val="40"/>
              </w:rPr>
              <w:t xml:space="preserve"> </w:t>
            </w:r>
            <w:r>
              <w:rPr>
                <w:b/>
                <w:color w:val="4D4D4B"/>
              </w:rPr>
              <w:t>Eligible Project</w:t>
            </w:r>
            <w:r>
              <w:rPr>
                <w:b/>
                <w:color w:val="4D4D4B"/>
                <w:spacing w:val="-19"/>
              </w:rPr>
              <w:t xml:space="preserve"> </w:t>
            </w:r>
            <w:r>
              <w:rPr>
                <w:b/>
                <w:color w:val="4D4D4B"/>
              </w:rPr>
              <w:t>Types</w:t>
            </w:r>
          </w:p>
        </w:tc>
        <w:tc>
          <w:tcPr>
            <w:tcW w:w="4017" w:type="dxa"/>
            <w:shd w:val="clear" w:color="auto" w:fill="F1F1F1"/>
          </w:tcPr>
          <w:p w14:paraId="16898BB3" w14:textId="0699EE94" w:rsidR="003D2DF0" w:rsidRDefault="003D2DF0" w:rsidP="00EF2230">
            <w:pPr>
              <w:pStyle w:val="TableParagraph"/>
              <w:tabs>
                <w:tab w:val="left" w:pos="2088"/>
                <w:tab w:val="left" w:pos="3685"/>
              </w:tabs>
              <w:ind w:left="106" w:right="98"/>
              <w:jc w:val="both"/>
            </w:pPr>
            <w:r>
              <w:rPr>
                <w:color w:val="4D4D4B"/>
              </w:rPr>
              <w:t xml:space="preserve">All CSA Projects shall lead to climate change mitigation and/or adaptation by providing or </w:t>
            </w:r>
            <w:r>
              <w:rPr>
                <w:color w:val="4D4D4B"/>
                <w:spacing w:val="-2"/>
              </w:rPr>
              <w:t>improving</w:t>
            </w:r>
            <w:r>
              <w:rPr>
                <w:color w:val="4D4D4B"/>
              </w:rPr>
              <w:tab/>
            </w:r>
            <w:r>
              <w:rPr>
                <w:color w:val="4D4D4B"/>
                <w:spacing w:val="-2"/>
              </w:rPr>
              <w:t>access</w:t>
            </w:r>
            <w:r>
              <w:rPr>
                <w:color w:val="4D4D4B"/>
              </w:rPr>
              <w:tab/>
            </w:r>
            <w:r>
              <w:rPr>
                <w:color w:val="4D4D4B"/>
                <w:spacing w:val="-6"/>
              </w:rPr>
              <w:t xml:space="preserve">to </w:t>
            </w:r>
            <w:r>
              <w:rPr>
                <w:color w:val="4D4D4B"/>
              </w:rPr>
              <w:t>services/resources at the household or community or institution level. Eligible services include</w:t>
            </w:r>
            <w:r>
              <w:rPr>
                <w:color w:val="4D4D4B"/>
                <w:spacing w:val="32"/>
              </w:rPr>
              <w:t xml:space="preserve"> </w:t>
            </w:r>
            <w:r>
              <w:rPr>
                <w:color w:val="4D4D4B"/>
              </w:rPr>
              <w:t>electricity</w:t>
            </w:r>
            <w:r>
              <w:rPr>
                <w:color w:val="4D4D4B"/>
                <w:spacing w:val="33"/>
              </w:rPr>
              <w:t xml:space="preserve"> </w:t>
            </w:r>
            <w:r>
              <w:rPr>
                <w:color w:val="4D4D4B"/>
              </w:rPr>
              <w:t>and</w:t>
            </w:r>
            <w:r>
              <w:rPr>
                <w:color w:val="4D4D4B"/>
                <w:spacing w:val="32"/>
              </w:rPr>
              <w:t xml:space="preserve"> </w:t>
            </w:r>
            <w:r>
              <w:rPr>
                <w:color w:val="4D4D4B"/>
                <w:spacing w:val="-2"/>
              </w:rPr>
              <w:t>energy,</w:t>
            </w:r>
          </w:p>
          <w:p w14:paraId="35C11324" w14:textId="77777777" w:rsidR="003D2DF0" w:rsidRDefault="003D2DF0" w:rsidP="00EF2230">
            <w:pPr>
              <w:pStyle w:val="TableParagraph"/>
              <w:spacing w:line="268" w:lineRule="exact"/>
              <w:ind w:left="106" w:right="98"/>
              <w:jc w:val="both"/>
            </w:pPr>
            <w:r>
              <w:rPr>
                <w:color w:val="4D4D4B"/>
              </w:rPr>
              <w:t>water and sanitation, waste management, housing, etc.</w:t>
            </w:r>
          </w:p>
        </w:tc>
        <w:tc>
          <w:tcPr>
            <w:tcW w:w="4019" w:type="dxa"/>
            <w:shd w:val="clear" w:color="auto" w:fill="F1F1F1"/>
          </w:tcPr>
          <w:p w14:paraId="4B081FFF" w14:textId="77777777" w:rsidR="003D2DF0" w:rsidRDefault="003D2DF0" w:rsidP="00EF2230">
            <w:pPr>
              <w:pStyle w:val="TableParagraph"/>
              <w:ind w:left="107" w:right="96"/>
              <w:jc w:val="both"/>
            </w:pPr>
            <w:r>
              <w:rPr>
                <w:color w:val="4D4D4B"/>
              </w:rPr>
              <w:t>The</w:t>
            </w:r>
            <w:r>
              <w:rPr>
                <w:color w:val="4D4D4B"/>
                <w:spacing w:val="-7"/>
              </w:rPr>
              <w:t xml:space="preserve"> </w:t>
            </w:r>
            <w:r>
              <w:rPr>
                <w:color w:val="4D4D4B"/>
              </w:rPr>
              <w:t>goal</w:t>
            </w:r>
            <w:r>
              <w:rPr>
                <w:color w:val="4D4D4B"/>
                <w:spacing w:val="-7"/>
              </w:rPr>
              <w:t xml:space="preserve"> </w:t>
            </w:r>
            <w:r>
              <w:rPr>
                <w:color w:val="4D4D4B"/>
              </w:rPr>
              <w:t>of</w:t>
            </w:r>
            <w:r>
              <w:rPr>
                <w:color w:val="4D4D4B"/>
                <w:spacing w:val="-7"/>
              </w:rPr>
              <w:t xml:space="preserve"> </w:t>
            </w:r>
            <w:r>
              <w:rPr>
                <w:color w:val="4D4D4B"/>
              </w:rPr>
              <w:t>the</w:t>
            </w:r>
            <w:r>
              <w:rPr>
                <w:color w:val="4D4D4B"/>
                <w:spacing w:val="-6"/>
              </w:rPr>
              <w:t xml:space="preserve"> </w:t>
            </w:r>
            <w:r>
              <w:rPr>
                <w:color w:val="4D4D4B"/>
              </w:rPr>
              <w:t>proposed</w:t>
            </w:r>
            <w:r>
              <w:rPr>
                <w:color w:val="4D4D4B"/>
                <w:spacing w:val="-7"/>
              </w:rPr>
              <w:t xml:space="preserve"> </w:t>
            </w:r>
            <w:r>
              <w:rPr>
                <w:color w:val="4D4D4B"/>
              </w:rPr>
              <w:t>PoA</w:t>
            </w:r>
            <w:r>
              <w:rPr>
                <w:color w:val="4D4D4B"/>
                <w:spacing w:val="-7"/>
              </w:rPr>
              <w:t xml:space="preserve"> </w:t>
            </w:r>
            <w:r>
              <w:rPr>
                <w:color w:val="4D4D4B"/>
              </w:rPr>
              <w:t>is</w:t>
            </w:r>
            <w:r>
              <w:rPr>
                <w:color w:val="4D4D4B"/>
                <w:spacing w:val="-5"/>
              </w:rPr>
              <w:t xml:space="preserve"> </w:t>
            </w:r>
            <w:r>
              <w:rPr>
                <w:color w:val="4D4D4B"/>
              </w:rPr>
              <w:t>to distribute ICS (improving access to services) in households/SME’s within the national borders of the Republic of Uganda.</w:t>
            </w:r>
          </w:p>
        </w:tc>
      </w:tr>
      <w:tr w:rsidR="003D2DF0" w14:paraId="7B2146DC" w14:textId="77777777" w:rsidTr="003D2DF0">
        <w:trPr>
          <w:trHeight w:val="3207"/>
          <w:jc w:val="center"/>
        </w:trPr>
        <w:tc>
          <w:tcPr>
            <w:tcW w:w="2405" w:type="dxa"/>
          </w:tcPr>
          <w:p w14:paraId="1CD32407" w14:textId="77777777" w:rsidR="003D2DF0" w:rsidRDefault="003D2DF0" w:rsidP="00EF2230">
            <w:pPr>
              <w:pStyle w:val="TableParagraph"/>
              <w:spacing w:line="267" w:lineRule="exact"/>
              <w:ind w:left="107"/>
              <w:jc w:val="both"/>
              <w:rPr>
                <w:b/>
              </w:rPr>
            </w:pPr>
            <w:r>
              <w:rPr>
                <w:b/>
                <w:color w:val="4D4D4B"/>
              </w:rPr>
              <w:t>2.</w:t>
            </w:r>
            <w:r>
              <w:rPr>
                <w:b/>
                <w:color w:val="4D4D4B"/>
                <w:spacing w:val="45"/>
              </w:rPr>
              <w:t xml:space="preserve"> </w:t>
            </w:r>
            <w:r>
              <w:rPr>
                <w:b/>
                <w:color w:val="4D4D4B"/>
                <w:spacing w:val="-2"/>
              </w:rPr>
              <w:t>GENERAL</w:t>
            </w:r>
          </w:p>
          <w:p w14:paraId="6B19D12B" w14:textId="77777777" w:rsidR="003D2DF0" w:rsidRDefault="003D2DF0" w:rsidP="00EF2230">
            <w:pPr>
              <w:pStyle w:val="TableParagraph"/>
              <w:tabs>
                <w:tab w:val="left" w:pos="2190"/>
              </w:tabs>
              <w:ind w:left="467" w:right="97"/>
              <w:jc w:val="both"/>
              <w:rPr>
                <w:b/>
              </w:rPr>
            </w:pPr>
            <w:r>
              <w:rPr>
                <w:b/>
                <w:color w:val="4D4D4B"/>
                <w:spacing w:val="-2"/>
              </w:rPr>
              <w:t>ELIGIBILITY CRITERIA</w:t>
            </w:r>
            <w:r>
              <w:rPr>
                <w:b/>
                <w:color w:val="4D4D4B"/>
              </w:rPr>
              <w:tab/>
            </w:r>
            <w:r>
              <w:rPr>
                <w:b/>
                <w:color w:val="4D4D4B"/>
                <w:spacing w:val="-10"/>
              </w:rPr>
              <w:t>-</w:t>
            </w:r>
          </w:p>
          <w:p w14:paraId="587A5A67" w14:textId="77777777" w:rsidR="003D2DF0" w:rsidRDefault="003D2DF0" w:rsidP="00EF2230">
            <w:pPr>
              <w:pStyle w:val="TableParagraph"/>
              <w:tabs>
                <w:tab w:val="left" w:pos="2051"/>
              </w:tabs>
              <w:ind w:left="467"/>
              <w:jc w:val="both"/>
              <w:rPr>
                <w:b/>
              </w:rPr>
            </w:pPr>
            <w:r>
              <w:rPr>
                <w:b/>
                <w:color w:val="4D4D4B"/>
                <w:spacing w:val="-4"/>
              </w:rPr>
              <w:t>Type</w:t>
            </w:r>
            <w:r>
              <w:rPr>
                <w:b/>
                <w:color w:val="4D4D4B"/>
              </w:rPr>
              <w:tab/>
            </w:r>
            <w:r>
              <w:rPr>
                <w:b/>
                <w:color w:val="4D4D4B"/>
                <w:spacing w:val="-5"/>
              </w:rPr>
              <w:t>of</w:t>
            </w:r>
          </w:p>
          <w:p w14:paraId="68EAFDF4" w14:textId="77777777" w:rsidR="003D2DF0" w:rsidRDefault="003D2DF0" w:rsidP="00EF2230">
            <w:pPr>
              <w:pStyle w:val="TableParagraph"/>
              <w:spacing w:before="1"/>
              <w:ind w:left="467"/>
              <w:jc w:val="both"/>
              <w:rPr>
                <w:b/>
              </w:rPr>
            </w:pPr>
            <w:r>
              <w:rPr>
                <w:b/>
                <w:color w:val="4D4D4B"/>
                <w:spacing w:val="-2"/>
              </w:rPr>
              <w:t>project</w:t>
            </w:r>
          </w:p>
        </w:tc>
        <w:tc>
          <w:tcPr>
            <w:tcW w:w="4017" w:type="dxa"/>
            <w:shd w:val="clear" w:color="auto" w:fill="F1F1F1"/>
          </w:tcPr>
          <w:p w14:paraId="1A1D5FFF" w14:textId="5A6258D0" w:rsidR="003D2DF0" w:rsidRDefault="003D2DF0" w:rsidP="00EF2230">
            <w:pPr>
              <w:pStyle w:val="TableParagraph"/>
              <w:ind w:left="106" w:right="97"/>
              <w:jc w:val="both"/>
            </w:pPr>
            <w:r>
              <w:rPr>
                <w:color w:val="4D4D4B"/>
              </w:rPr>
              <w:t>(b) End-use energy efficiency: Project activities that reduce energy</w:t>
            </w:r>
            <w:r>
              <w:rPr>
                <w:color w:val="4D4D4B"/>
                <w:spacing w:val="-15"/>
              </w:rPr>
              <w:t xml:space="preserve"> </w:t>
            </w:r>
            <w:r>
              <w:rPr>
                <w:color w:val="4D4D4B"/>
              </w:rPr>
              <w:t>requirements</w:t>
            </w:r>
            <w:r>
              <w:rPr>
                <w:color w:val="4D4D4B"/>
                <w:spacing w:val="-14"/>
              </w:rPr>
              <w:t xml:space="preserve"> </w:t>
            </w:r>
            <w:r>
              <w:rPr>
                <w:color w:val="4D4D4B"/>
              </w:rPr>
              <w:t>as</w:t>
            </w:r>
            <w:r>
              <w:rPr>
                <w:color w:val="4D4D4B"/>
                <w:spacing w:val="-15"/>
              </w:rPr>
              <w:t xml:space="preserve"> </w:t>
            </w:r>
            <w:r>
              <w:rPr>
                <w:color w:val="4D4D4B"/>
              </w:rPr>
              <w:t>compared to baseline scenario without affecting the level and quality of services or products, where the end-user of the products and services are clearly identified and when the physical intervention is required at the user end. For example,</w:t>
            </w:r>
            <w:r>
              <w:rPr>
                <w:color w:val="4D4D4B"/>
                <w:spacing w:val="42"/>
                <w:w w:val="150"/>
              </w:rPr>
              <w:t xml:space="preserve"> </w:t>
            </w:r>
            <w:r>
              <w:rPr>
                <w:color w:val="4D4D4B"/>
              </w:rPr>
              <w:t>efficient</w:t>
            </w:r>
            <w:r>
              <w:rPr>
                <w:color w:val="4D4D4B"/>
                <w:spacing w:val="42"/>
                <w:w w:val="150"/>
              </w:rPr>
              <w:t xml:space="preserve">   </w:t>
            </w:r>
            <w:r>
              <w:rPr>
                <w:color w:val="4D4D4B"/>
                <w:spacing w:val="-2"/>
              </w:rPr>
              <w:t>cooking,</w:t>
            </w:r>
          </w:p>
          <w:p w14:paraId="73F871C1" w14:textId="77777777" w:rsidR="003D2DF0" w:rsidRDefault="003D2DF0" w:rsidP="00EF2230">
            <w:pPr>
              <w:pStyle w:val="TableParagraph"/>
              <w:spacing w:line="247" w:lineRule="exact"/>
              <w:ind w:left="106"/>
              <w:jc w:val="both"/>
            </w:pPr>
            <w:r>
              <w:rPr>
                <w:color w:val="4D4D4B"/>
              </w:rPr>
              <w:t>heating,</w:t>
            </w:r>
            <w:r>
              <w:rPr>
                <w:color w:val="4D4D4B"/>
                <w:spacing w:val="-9"/>
              </w:rPr>
              <w:t xml:space="preserve"> </w:t>
            </w:r>
            <w:r>
              <w:rPr>
                <w:color w:val="4D4D4B"/>
              </w:rPr>
              <w:t>lighting,</w:t>
            </w:r>
            <w:r>
              <w:rPr>
                <w:color w:val="4D4D4B"/>
                <w:spacing w:val="-9"/>
              </w:rPr>
              <w:t xml:space="preserve"> </w:t>
            </w:r>
            <w:r>
              <w:rPr>
                <w:color w:val="4D4D4B"/>
                <w:spacing w:val="-4"/>
              </w:rPr>
              <w:t>etc.</w:t>
            </w:r>
          </w:p>
        </w:tc>
        <w:tc>
          <w:tcPr>
            <w:tcW w:w="4019" w:type="dxa"/>
          </w:tcPr>
          <w:p w14:paraId="1D30FB31" w14:textId="77777777" w:rsidR="003D2DF0" w:rsidRDefault="003D2DF0" w:rsidP="00EF2230">
            <w:pPr>
              <w:pStyle w:val="TableParagraph"/>
              <w:ind w:left="107" w:right="96"/>
              <w:jc w:val="both"/>
            </w:pPr>
            <w:r>
              <w:rPr>
                <w:color w:val="4D4D4B"/>
              </w:rPr>
              <w:t>The PoA involves the distribution of energy-efficient ICS to households/SME’s in Uganda.</w:t>
            </w:r>
          </w:p>
        </w:tc>
      </w:tr>
      <w:tr w:rsidR="003D2DF0" w14:paraId="19E2E4F4" w14:textId="77777777" w:rsidTr="003D2DF0">
        <w:trPr>
          <w:trHeight w:val="4278"/>
          <w:jc w:val="center"/>
        </w:trPr>
        <w:tc>
          <w:tcPr>
            <w:tcW w:w="2405" w:type="dxa"/>
            <w:shd w:val="clear" w:color="auto" w:fill="F1F1F1"/>
          </w:tcPr>
          <w:p w14:paraId="46A871BD" w14:textId="77777777" w:rsidR="003D2DF0" w:rsidRDefault="003D2DF0" w:rsidP="00EF2230">
            <w:pPr>
              <w:pStyle w:val="TableParagraph"/>
              <w:ind w:left="107"/>
              <w:jc w:val="both"/>
              <w:rPr>
                <w:b/>
              </w:rPr>
            </w:pPr>
            <w:r>
              <w:rPr>
                <w:b/>
                <w:color w:val="4D4D4B"/>
              </w:rPr>
              <w:t>3.</w:t>
            </w:r>
            <w:r>
              <w:rPr>
                <w:b/>
                <w:color w:val="4D4D4B"/>
                <w:spacing w:val="45"/>
              </w:rPr>
              <w:t xml:space="preserve"> </w:t>
            </w:r>
            <w:r>
              <w:rPr>
                <w:b/>
                <w:color w:val="4D4D4B"/>
                <w:spacing w:val="-2"/>
              </w:rPr>
              <w:t>GENERAL</w:t>
            </w:r>
          </w:p>
          <w:p w14:paraId="47203767" w14:textId="77777777" w:rsidR="003D2DF0" w:rsidRDefault="003D2DF0" w:rsidP="00EF2230">
            <w:pPr>
              <w:pStyle w:val="TableParagraph"/>
              <w:spacing w:before="1"/>
              <w:ind w:left="467" w:right="97"/>
              <w:jc w:val="both"/>
              <w:rPr>
                <w:b/>
              </w:rPr>
            </w:pPr>
            <w:r>
              <w:rPr>
                <w:b/>
                <w:color w:val="4D4D4B"/>
                <w:spacing w:val="-2"/>
              </w:rPr>
              <w:t xml:space="preserve">ELIGIBILITY </w:t>
            </w:r>
            <w:r>
              <w:rPr>
                <w:b/>
                <w:color w:val="4D4D4B"/>
              </w:rPr>
              <w:t>CRITERIA</w:t>
            </w:r>
            <w:r>
              <w:rPr>
                <w:b/>
                <w:color w:val="4D4D4B"/>
                <w:spacing w:val="71"/>
              </w:rPr>
              <w:t xml:space="preserve">   </w:t>
            </w:r>
            <w:r>
              <w:rPr>
                <w:b/>
                <w:color w:val="4D4D4B"/>
                <w:spacing w:val="-10"/>
              </w:rPr>
              <w:t>–</w:t>
            </w:r>
          </w:p>
          <w:p w14:paraId="39FA38CB" w14:textId="77777777" w:rsidR="003D2DF0" w:rsidRDefault="003D2DF0" w:rsidP="00EF2230">
            <w:pPr>
              <w:pStyle w:val="TableParagraph"/>
              <w:ind w:left="467" w:right="97"/>
              <w:jc w:val="both"/>
              <w:rPr>
                <w:b/>
              </w:rPr>
            </w:pPr>
            <w:r>
              <w:rPr>
                <w:b/>
                <w:color w:val="4D4D4B"/>
              </w:rPr>
              <w:t xml:space="preserve">Project Area, Boundary and </w:t>
            </w:r>
            <w:r>
              <w:rPr>
                <w:b/>
                <w:color w:val="4D4D4B"/>
                <w:spacing w:val="-4"/>
              </w:rPr>
              <w:t>scale</w:t>
            </w:r>
          </w:p>
        </w:tc>
        <w:tc>
          <w:tcPr>
            <w:tcW w:w="4017" w:type="dxa"/>
            <w:shd w:val="clear" w:color="auto" w:fill="F1F1F1"/>
          </w:tcPr>
          <w:p w14:paraId="4F619D6F" w14:textId="77777777" w:rsidR="003D2DF0" w:rsidRDefault="003D2DF0" w:rsidP="00EF2230">
            <w:pPr>
              <w:pStyle w:val="TableParagraph"/>
              <w:ind w:left="106" w:right="95"/>
              <w:jc w:val="both"/>
            </w:pPr>
            <w:r>
              <w:rPr>
                <w:color w:val="4D4D4B"/>
              </w:rPr>
              <w:t xml:space="preserve">Project Area and Boundary shall be defined in line with the applicable Impact Quantification Methodologies and Product </w:t>
            </w:r>
            <w:r>
              <w:rPr>
                <w:color w:val="4D4D4B"/>
                <w:spacing w:val="-2"/>
              </w:rPr>
              <w:t>Requirements.</w:t>
            </w:r>
          </w:p>
        </w:tc>
        <w:tc>
          <w:tcPr>
            <w:tcW w:w="4019" w:type="dxa"/>
            <w:shd w:val="clear" w:color="auto" w:fill="F1F1F1"/>
          </w:tcPr>
          <w:p w14:paraId="6EE1956C" w14:textId="77777777" w:rsidR="003D2DF0" w:rsidRPr="003F3A56" w:rsidRDefault="003D2DF0" w:rsidP="00EF2230">
            <w:pPr>
              <w:pStyle w:val="TableParagraph"/>
              <w:ind w:left="107" w:right="95"/>
              <w:jc w:val="both"/>
            </w:pPr>
            <w:r w:rsidRPr="003F3A56">
              <w:rPr>
                <w:color w:val="4D4D4B"/>
              </w:rPr>
              <w:t>The project area is the point location</w:t>
            </w:r>
            <w:r w:rsidRPr="003F3A56">
              <w:rPr>
                <w:color w:val="4D4D4B"/>
                <w:spacing w:val="-6"/>
              </w:rPr>
              <w:t xml:space="preserve"> </w:t>
            </w:r>
            <w:r w:rsidRPr="003F3A56">
              <w:rPr>
                <w:color w:val="4D4D4B"/>
              </w:rPr>
              <w:t>of</w:t>
            </w:r>
            <w:r w:rsidRPr="003F3A56">
              <w:rPr>
                <w:color w:val="4D4D4B"/>
                <w:spacing w:val="-7"/>
              </w:rPr>
              <w:t xml:space="preserve"> </w:t>
            </w:r>
            <w:r w:rsidRPr="003F3A56">
              <w:rPr>
                <w:color w:val="4D4D4B"/>
              </w:rPr>
              <w:t>ICS</w:t>
            </w:r>
            <w:r w:rsidRPr="003F3A56">
              <w:rPr>
                <w:color w:val="4D4D4B"/>
                <w:spacing w:val="-6"/>
              </w:rPr>
              <w:t xml:space="preserve"> </w:t>
            </w:r>
            <w:r w:rsidRPr="003F3A56">
              <w:rPr>
                <w:color w:val="4D4D4B"/>
              </w:rPr>
              <w:t>beneficiaries</w:t>
            </w:r>
            <w:r w:rsidRPr="003F3A56">
              <w:rPr>
                <w:color w:val="4D4D4B"/>
                <w:spacing w:val="-5"/>
              </w:rPr>
              <w:t xml:space="preserve"> </w:t>
            </w:r>
            <w:r w:rsidRPr="003F3A56">
              <w:rPr>
                <w:color w:val="4D4D4B"/>
              </w:rPr>
              <w:t>in</w:t>
            </w:r>
            <w:r w:rsidRPr="003F3A56">
              <w:rPr>
                <w:color w:val="4D4D4B"/>
                <w:spacing w:val="-6"/>
              </w:rPr>
              <w:t xml:space="preserve"> </w:t>
            </w:r>
            <w:r w:rsidRPr="003F3A56">
              <w:rPr>
                <w:color w:val="4D4D4B"/>
              </w:rPr>
              <w:t>the host country of the VPA. The project</w:t>
            </w:r>
            <w:r w:rsidRPr="003F3A56">
              <w:rPr>
                <w:color w:val="4D4D4B"/>
                <w:spacing w:val="-7"/>
              </w:rPr>
              <w:t xml:space="preserve"> </w:t>
            </w:r>
            <w:r w:rsidRPr="003F3A56">
              <w:rPr>
                <w:color w:val="4D4D4B"/>
              </w:rPr>
              <w:t>boundary</w:t>
            </w:r>
            <w:r w:rsidRPr="003F3A56">
              <w:rPr>
                <w:color w:val="4D4D4B"/>
                <w:spacing w:val="-7"/>
              </w:rPr>
              <w:t xml:space="preserve"> </w:t>
            </w:r>
            <w:r w:rsidRPr="003F3A56">
              <w:rPr>
                <w:color w:val="4D4D4B"/>
              </w:rPr>
              <w:t>will</w:t>
            </w:r>
            <w:r w:rsidRPr="003F3A56">
              <w:rPr>
                <w:color w:val="4D4D4B"/>
                <w:spacing w:val="-7"/>
              </w:rPr>
              <w:t xml:space="preserve"> </w:t>
            </w:r>
            <w:r w:rsidRPr="003F3A56">
              <w:rPr>
                <w:color w:val="4D4D4B"/>
              </w:rPr>
              <w:t>be</w:t>
            </w:r>
            <w:r w:rsidRPr="003F3A56">
              <w:rPr>
                <w:color w:val="4D4D4B"/>
                <w:spacing w:val="-7"/>
              </w:rPr>
              <w:t xml:space="preserve"> </w:t>
            </w:r>
            <w:r w:rsidRPr="003F3A56">
              <w:rPr>
                <w:color w:val="4D4D4B"/>
              </w:rPr>
              <w:t>limited</w:t>
            </w:r>
            <w:r w:rsidRPr="003F3A56">
              <w:rPr>
                <w:color w:val="4D4D4B"/>
                <w:spacing w:val="-7"/>
              </w:rPr>
              <w:t xml:space="preserve"> </w:t>
            </w:r>
            <w:r w:rsidRPr="003F3A56">
              <w:rPr>
                <w:color w:val="4D4D4B"/>
              </w:rPr>
              <w:t>to the geographical boundary of the host country.</w:t>
            </w:r>
          </w:p>
          <w:p w14:paraId="5F2E31DD" w14:textId="77777777" w:rsidR="003D2DF0" w:rsidRPr="003F3A56" w:rsidRDefault="003D2DF0" w:rsidP="00EF2230">
            <w:pPr>
              <w:pStyle w:val="TableParagraph"/>
              <w:spacing w:before="1"/>
              <w:jc w:val="both"/>
            </w:pPr>
          </w:p>
          <w:p w14:paraId="0A3BDF34" w14:textId="5DA92510" w:rsidR="003D2DF0" w:rsidRPr="003F3A56" w:rsidRDefault="003D2DF0" w:rsidP="00EF2230">
            <w:pPr>
              <w:pStyle w:val="TableParagraph"/>
              <w:ind w:left="107" w:right="96"/>
              <w:jc w:val="both"/>
            </w:pPr>
            <w:r w:rsidRPr="003F3A56">
              <w:rPr>
                <w:color w:val="4D4D4B"/>
              </w:rPr>
              <w:t>The</w:t>
            </w:r>
            <w:r w:rsidRPr="003F3A56">
              <w:rPr>
                <w:color w:val="4D4D4B"/>
                <w:spacing w:val="-15"/>
              </w:rPr>
              <w:t xml:space="preserve"> </w:t>
            </w:r>
            <w:r w:rsidRPr="003F3A56">
              <w:rPr>
                <w:color w:val="4D4D4B"/>
              </w:rPr>
              <w:t>PoA</w:t>
            </w:r>
            <w:r w:rsidRPr="003F3A56">
              <w:rPr>
                <w:color w:val="4D4D4B"/>
                <w:spacing w:val="-15"/>
              </w:rPr>
              <w:t xml:space="preserve"> </w:t>
            </w:r>
            <w:r w:rsidRPr="003F3A56">
              <w:rPr>
                <w:color w:val="4D4D4B"/>
              </w:rPr>
              <w:t>is</w:t>
            </w:r>
            <w:r w:rsidRPr="003F3A56">
              <w:rPr>
                <w:color w:val="4D4D4B"/>
                <w:spacing w:val="-14"/>
              </w:rPr>
              <w:t xml:space="preserve"> </w:t>
            </w:r>
            <w:r w:rsidRPr="003F3A56">
              <w:rPr>
                <w:color w:val="4D4D4B"/>
              </w:rPr>
              <w:t>a</w:t>
            </w:r>
            <w:r w:rsidRPr="003F3A56">
              <w:rPr>
                <w:color w:val="4D4D4B"/>
                <w:spacing w:val="-15"/>
              </w:rPr>
              <w:t xml:space="preserve"> </w:t>
            </w:r>
            <w:r w:rsidRPr="003F3A56">
              <w:rPr>
                <w:color w:val="4D4D4B"/>
              </w:rPr>
              <w:t>small-scale</w:t>
            </w:r>
            <w:r w:rsidRPr="003F3A56">
              <w:rPr>
                <w:color w:val="4D4D4B"/>
                <w:spacing w:val="-15"/>
              </w:rPr>
              <w:t xml:space="preserve"> </w:t>
            </w:r>
            <w:r w:rsidRPr="003F3A56">
              <w:rPr>
                <w:color w:val="4D4D4B"/>
              </w:rPr>
              <w:t>PoA.</w:t>
            </w:r>
            <w:r w:rsidRPr="003F3A56">
              <w:rPr>
                <w:color w:val="4D4D4B"/>
                <w:spacing w:val="-15"/>
              </w:rPr>
              <w:t xml:space="preserve"> </w:t>
            </w:r>
            <w:r w:rsidRPr="003F3A56">
              <w:rPr>
                <w:color w:val="4D4D4B"/>
              </w:rPr>
              <w:t>Each independent</w:t>
            </w:r>
            <w:r w:rsidRPr="003F3A56">
              <w:rPr>
                <w:color w:val="4D4D4B"/>
                <w:spacing w:val="-20"/>
              </w:rPr>
              <w:t xml:space="preserve"> </w:t>
            </w:r>
            <w:r w:rsidRPr="003F3A56">
              <w:rPr>
                <w:color w:val="4D4D4B"/>
              </w:rPr>
              <w:t>subsystem</w:t>
            </w:r>
            <w:r w:rsidRPr="003F3A56">
              <w:rPr>
                <w:color w:val="4D4D4B"/>
                <w:spacing w:val="-19"/>
              </w:rPr>
              <w:t xml:space="preserve"> </w:t>
            </w:r>
            <w:r w:rsidRPr="003F3A56">
              <w:rPr>
                <w:color w:val="4D4D4B"/>
              </w:rPr>
              <w:t>(in</w:t>
            </w:r>
            <w:r w:rsidRPr="003F3A56">
              <w:rPr>
                <w:color w:val="4D4D4B"/>
                <w:spacing w:val="-19"/>
              </w:rPr>
              <w:t xml:space="preserve"> </w:t>
            </w:r>
            <w:r w:rsidRPr="003F3A56">
              <w:rPr>
                <w:color w:val="4D4D4B"/>
              </w:rPr>
              <w:t>case</w:t>
            </w:r>
            <w:r w:rsidRPr="003F3A56">
              <w:rPr>
                <w:color w:val="4D4D4B"/>
                <w:spacing w:val="-20"/>
              </w:rPr>
              <w:t xml:space="preserve"> </w:t>
            </w:r>
            <w:r w:rsidRPr="003F3A56">
              <w:rPr>
                <w:color w:val="4D4D4B"/>
              </w:rPr>
              <w:t xml:space="preserve">of this PoA = ICS) contributes to no greater than </w:t>
            </w:r>
            <w:r w:rsidR="00D90F58" w:rsidRPr="003F3A56">
              <w:rPr>
                <w:color w:val="4D4D4B"/>
              </w:rPr>
              <w:t>150K</w:t>
            </w:r>
            <w:r w:rsidRPr="003F3A56">
              <w:rPr>
                <w:color w:val="4D4D4B"/>
              </w:rPr>
              <w:t>Wh</w:t>
            </w:r>
            <w:r w:rsidRPr="003F3A56">
              <w:rPr>
                <w:color w:val="4D4D4B"/>
                <w:vertAlign w:val="subscript"/>
              </w:rPr>
              <w:t>th</w:t>
            </w:r>
            <w:r w:rsidRPr="003F3A56">
              <w:rPr>
                <w:color w:val="4D4D4B"/>
              </w:rPr>
              <w:t xml:space="preserve"> and being based in Uganda (LDC) qualify as micro-scale units. Thus, the VPAs are not required to demonstrate compliance</w:t>
            </w:r>
            <w:r w:rsidRPr="003F3A56">
              <w:rPr>
                <w:color w:val="4D4D4B"/>
                <w:spacing w:val="44"/>
                <w:w w:val="150"/>
              </w:rPr>
              <w:t xml:space="preserve"> </w:t>
            </w:r>
            <w:r w:rsidRPr="003F3A56">
              <w:rPr>
                <w:color w:val="4D4D4B"/>
              </w:rPr>
              <w:t>with</w:t>
            </w:r>
            <w:r w:rsidRPr="003F3A56">
              <w:rPr>
                <w:color w:val="4D4D4B"/>
                <w:spacing w:val="45"/>
                <w:w w:val="150"/>
              </w:rPr>
              <w:t xml:space="preserve"> </w:t>
            </w:r>
            <w:r w:rsidRPr="003F3A56">
              <w:rPr>
                <w:color w:val="4D4D4B"/>
                <w:spacing w:val="-2"/>
              </w:rPr>
              <w:t>methodology</w:t>
            </w:r>
          </w:p>
          <w:p w14:paraId="35EE814B" w14:textId="77777777" w:rsidR="003D2DF0" w:rsidRPr="003F3A56" w:rsidRDefault="003D2DF0" w:rsidP="00EF2230">
            <w:pPr>
              <w:pStyle w:val="TableParagraph"/>
              <w:spacing w:line="247" w:lineRule="exact"/>
              <w:ind w:left="107"/>
              <w:jc w:val="both"/>
            </w:pPr>
            <w:r w:rsidRPr="003F3A56">
              <w:rPr>
                <w:color w:val="4D4D4B"/>
              </w:rPr>
              <w:t>threshold</w:t>
            </w:r>
            <w:r w:rsidRPr="003F3A56">
              <w:rPr>
                <w:color w:val="4D4D4B"/>
                <w:spacing w:val="-8"/>
              </w:rPr>
              <w:t xml:space="preserve"> </w:t>
            </w:r>
            <w:r w:rsidRPr="003F3A56">
              <w:rPr>
                <w:color w:val="4D4D4B"/>
              </w:rPr>
              <w:t>at</w:t>
            </w:r>
            <w:r w:rsidRPr="003F3A56">
              <w:rPr>
                <w:color w:val="4D4D4B"/>
                <w:spacing w:val="-9"/>
              </w:rPr>
              <w:t xml:space="preserve"> </w:t>
            </w:r>
            <w:r w:rsidRPr="003F3A56">
              <w:rPr>
                <w:color w:val="4D4D4B"/>
              </w:rPr>
              <w:t>aggregate</w:t>
            </w:r>
            <w:r w:rsidRPr="003F3A56">
              <w:rPr>
                <w:color w:val="4D4D4B"/>
                <w:spacing w:val="-9"/>
              </w:rPr>
              <w:t xml:space="preserve"> </w:t>
            </w:r>
            <w:r w:rsidRPr="003F3A56">
              <w:rPr>
                <w:color w:val="4D4D4B"/>
                <w:spacing w:val="-2"/>
              </w:rPr>
              <w:t>level.</w:t>
            </w:r>
          </w:p>
        </w:tc>
      </w:tr>
      <w:tr w:rsidR="003D2DF0" w14:paraId="20F60E9F" w14:textId="77777777" w:rsidTr="003D2DF0">
        <w:trPr>
          <w:trHeight w:val="3476"/>
          <w:jc w:val="center"/>
        </w:trPr>
        <w:tc>
          <w:tcPr>
            <w:tcW w:w="2405" w:type="dxa"/>
          </w:tcPr>
          <w:p w14:paraId="30761BCA" w14:textId="77777777" w:rsidR="003D2DF0" w:rsidRDefault="003D2DF0" w:rsidP="00EF2230">
            <w:pPr>
              <w:pStyle w:val="TableParagraph"/>
              <w:ind w:left="107"/>
              <w:jc w:val="both"/>
              <w:rPr>
                <w:b/>
              </w:rPr>
            </w:pPr>
            <w:r>
              <w:rPr>
                <w:b/>
                <w:color w:val="4D4D4B"/>
              </w:rPr>
              <w:lastRenderedPageBreak/>
              <w:t>4.</w:t>
            </w:r>
            <w:r>
              <w:rPr>
                <w:b/>
                <w:color w:val="4D4D4B"/>
                <w:spacing w:val="45"/>
              </w:rPr>
              <w:t xml:space="preserve"> </w:t>
            </w:r>
            <w:r>
              <w:rPr>
                <w:b/>
                <w:color w:val="4D4D4B"/>
                <w:spacing w:val="-2"/>
              </w:rPr>
              <w:t>GENERAL</w:t>
            </w:r>
          </w:p>
          <w:p w14:paraId="3E14E23C" w14:textId="77777777" w:rsidR="003D2DF0" w:rsidRDefault="003D2DF0" w:rsidP="00EF2230">
            <w:pPr>
              <w:pStyle w:val="TableParagraph"/>
              <w:tabs>
                <w:tab w:val="left" w:pos="2139"/>
              </w:tabs>
              <w:spacing w:before="1"/>
              <w:ind w:left="467" w:right="97"/>
              <w:jc w:val="both"/>
              <w:rPr>
                <w:b/>
              </w:rPr>
            </w:pPr>
            <w:r>
              <w:rPr>
                <w:b/>
                <w:color w:val="4D4D4B"/>
                <w:spacing w:val="-2"/>
              </w:rPr>
              <w:t>ELIGIBILITY CRITERIA</w:t>
            </w:r>
            <w:r>
              <w:rPr>
                <w:b/>
                <w:color w:val="4D4D4B"/>
              </w:rPr>
              <w:tab/>
            </w:r>
            <w:r>
              <w:rPr>
                <w:b/>
                <w:color w:val="4D4D4B"/>
                <w:spacing w:val="-10"/>
              </w:rPr>
              <w:t>–</w:t>
            </w:r>
          </w:p>
          <w:p w14:paraId="4237E712" w14:textId="77777777" w:rsidR="003D2DF0" w:rsidRDefault="003D2DF0" w:rsidP="00EF2230">
            <w:pPr>
              <w:pStyle w:val="TableParagraph"/>
              <w:ind w:left="467"/>
              <w:jc w:val="both"/>
              <w:rPr>
                <w:b/>
              </w:rPr>
            </w:pPr>
            <w:r>
              <w:rPr>
                <w:b/>
                <w:color w:val="4D4D4B"/>
                <w:spacing w:val="-2"/>
              </w:rPr>
              <w:t>Legal Ownership</w:t>
            </w:r>
          </w:p>
        </w:tc>
        <w:tc>
          <w:tcPr>
            <w:tcW w:w="4017" w:type="dxa"/>
            <w:shd w:val="clear" w:color="auto" w:fill="F1F1F1"/>
          </w:tcPr>
          <w:p w14:paraId="75A87E1E" w14:textId="77777777" w:rsidR="003D2DF0" w:rsidRDefault="003D2DF0" w:rsidP="00EF2230">
            <w:pPr>
              <w:pStyle w:val="TableParagraph"/>
              <w:tabs>
                <w:tab w:val="left" w:pos="3283"/>
              </w:tabs>
              <w:ind w:left="826" w:right="96" w:hanging="360"/>
              <w:jc w:val="both"/>
            </w:pPr>
            <w:r>
              <w:rPr>
                <w:color w:val="4D4D4B"/>
              </w:rPr>
              <w:t>(a)</w:t>
            </w:r>
            <w:r>
              <w:rPr>
                <w:color w:val="4D4D4B"/>
                <w:spacing w:val="-20"/>
              </w:rPr>
              <w:t xml:space="preserve"> </w:t>
            </w:r>
            <w:r>
              <w:rPr>
                <w:color w:val="4D4D4B"/>
              </w:rPr>
              <w:t>Projects</w:t>
            </w:r>
            <w:r>
              <w:rPr>
                <w:color w:val="4D4D4B"/>
                <w:spacing w:val="40"/>
              </w:rPr>
              <w:t xml:space="preserve"> </w:t>
            </w:r>
            <w:r>
              <w:rPr>
                <w:color w:val="4D4D4B"/>
              </w:rPr>
              <w:t>involving</w:t>
            </w:r>
            <w:r>
              <w:rPr>
                <w:color w:val="4D4D4B"/>
                <w:spacing w:val="40"/>
              </w:rPr>
              <w:t xml:space="preserve"> </w:t>
            </w:r>
            <w:r>
              <w:rPr>
                <w:color w:val="4D4D4B"/>
              </w:rPr>
              <w:t>the distribution of a large number of devices for services such as heating, cooking,</w:t>
            </w:r>
            <w:r>
              <w:rPr>
                <w:color w:val="4D4D4B"/>
                <w:spacing w:val="-5"/>
              </w:rPr>
              <w:t xml:space="preserve"> </w:t>
            </w:r>
            <w:r>
              <w:rPr>
                <w:color w:val="4D4D4B"/>
              </w:rPr>
              <w:t>lighting,</w:t>
            </w:r>
            <w:r>
              <w:rPr>
                <w:color w:val="4D4D4B"/>
                <w:spacing w:val="-5"/>
              </w:rPr>
              <w:t xml:space="preserve"> </w:t>
            </w:r>
            <w:r>
              <w:rPr>
                <w:color w:val="4D4D4B"/>
              </w:rPr>
              <w:t xml:space="preserve">electricity </w:t>
            </w:r>
            <w:r>
              <w:rPr>
                <w:color w:val="4D4D4B"/>
                <w:spacing w:val="-2"/>
              </w:rPr>
              <w:t>generation,</w:t>
            </w:r>
            <w:r>
              <w:rPr>
                <w:color w:val="4D4D4B"/>
              </w:rPr>
              <w:tab/>
            </w:r>
            <w:r>
              <w:rPr>
                <w:color w:val="4D4D4B"/>
                <w:spacing w:val="-2"/>
              </w:rPr>
              <w:t xml:space="preserve">water </w:t>
            </w:r>
            <w:r>
              <w:rPr>
                <w:color w:val="4D4D4B"/>
              </w:rPr>
              <w:t>treatment technology such as water filter, etc. shall provide a clear description of the ownership of the Products</w:t>
            </w:r>
            <w:r>
              <w:rPr>
                <w:color w:val="4D4D4B"/>
                <w:spacing w:val="-17"/>
              </w:rPr>
              <w:t xml:space="preserve"> </w:t>
            </w:r>
            <w:r>
              <w:rPr>
                <w:color w:val="4D4D4B"/>
              </w:rPr>
              <w:t>that</w:t>
            </w:r>
            <w:r>
              <w:rPr>
                <w:color w:val="4D4D4B"/>
                <w:spacing w:val="-15"/>
              </w:rPr>
              <w:t xml:space="preserve"> </w:t>
            </w:r>
            <w:r>
              <w:rPr>
                <w:color w:val="4D4D4B"/>
              </w:rPr>
              <w:t>are</w:t>
            </w:r>
            <w:r>
              <w:rPr>
                <w:color w:val="4D4D4B"/>
                <w:spacing w:val="-15"/>
              </w:rPr>
              <w:t xml:space="preserve"> </w:t>
            </w:r>
            <w:r>
              <w:rPr>
                <w:color w:val="4D4D4B"/>
                <w:spacing w:val="-2"/>
              </w:rPr>
              <w:t>generated</w:t>
            </w:r>
          </w:p>
          <w:p w14:paraId="3B9C7C62" w14:textId="77777777" w:rsidR="003D2DF0" w:rsidRDefault="003D2DF0" w:rsidP="00EF2230">
            <w:pPr>
              <w:pStyle w:val="TableParagraph"/>
              <w:ind w:left="826" w:right="97"/>
              <w:jc w:val="both"/>
            </w:pPr>
            <w:r>
              <w:rPr>
                <w:color w:val="4D4D4B"/>
              </w:rPr>
              <w:t>under Gold Standard Certification</w:t>
            </w:r>
            <w:r>
              <w:rPr>
                <w:color w:val="4D4D4B"/>
                <w:spacing w:val="55"/>
                <w:w w:val="150"/>
              </w:rPr>
              <w:t xml:space="preserve"> </w:t>
            </w:r>
            <w:r>
              <w:rPr>
                <w:color w:val="4D4D4B"/>
              </w:rPr>
              <w:t>all</w:t>
            </w:r>
            <w:r>
              <w:rPr>
                <w:color w:val="4D4D4B"/>
                <w:spacing w:val="55"/>
                <w:w w:val="150"/>
              </w:rPr>
              <w:t xml:space="preserve"> </w:t>
            </w:r>
            <w:r>
              <w:rPr>
                <w:color w:val="4D4D4B"/>
              </w:rPr>
              <w:t>along</w:t>
            </w:r>
            <w:r>
              <w:rPr>
                <w:color w:val="4D4D4B"/>
                <w:spacing w:val="55"/>
                <w:w w:val="150"/>
              </w:rPr>
              <w:t xml:space="preserve"> </w:t>
            </w:r>
            <w:r>
              <w:rPr>
                <w:color w:val="4D4D4B"/>
                <w:spacing w:val="-5"/>
              </w:rPr>
              <w:t xml:space="preserve">the </w:t>
            </w:r>
            <w:r>
              <w:rPr>
                <w:color w:val="4D4D4B"/>
              </w:rPr>
              <w:t>investment chain. In line with the FPIC requirement, the proofs that end-users are aware of and willing to give up their rights on Products shall be provided.</w:t>
            </w:r>
          </w:p>
          <w:p w14:paraId="7D5C9570" w14:textId="77777777" w:rsidR="003D2DF0" w:rsidRDefault="003D2DF0" w:rsidP="00EF2230">
            <w:pPr>
              <w:pStyle w:val="TableParagraph"/>
              <w:spacing w:before="1"/>
              <w:jc w:val="both"/>
            </w:pPr>
          </w:p>
          <w:p w14:paraId="63DDE1B9" w14:textId="1FFADB7F" w:rsidR="003D2DF0" w:rsidRDefault="003D2DF0" w:rsidP="00EF2230">
            <w:pPr>
              <w:pStyle w:val="TableParagraph"/>
              <w:tabs>
                <w:tab w:val="left" w:pos="3200"/>
              </w:tabs>
              <w:ind w:left="826" w:right="97" w:hanging="360"/>
              <w:jc w:val="both"/>
            </w:pPr>
            <w:r>
              <w:rPr>
                <w:color w:val="4D4D4B"/>
              </w:rPr>
              <w:t>(b)</w:t>
            </w:r>
            <w:r>
              <w:rPr>
                <w:color w:val="4D4D4B"/>
                <w:spacing w:val="-20"/>
              </w:rPr>
              <w:t xml:space="preserve"> </w:t>
            </w:r>
            <w:r>
              <w:rPr>
                <w:color w:val="4D4D4B"/>
              </w:rPr>
              <w:t xml:space="preserve">The transfer of Product ownership shall be </w:t>
            </w:r>
            <w:r>
              <w:rPr>
                <w:color w:val="4D4D4B"/>
                <w:spacing w:val="-2"/>
              </w:rPr>
              <w:t>discussed</w:t>
            </w:r>
            <w:r>
              <w:rPr>
                <w:color w:val="4D4D4B"/>
              </w:rPr>
              <w:tab/>
            </w:r>
            <w:r>
              <w:rPr>
                <w:color w:val="4D4D4B"/>
                <w:spacing w:val="-2"/>
              </w:rPr>
              <w:t xml:space="preserve">during </w:t>
            </w:r>
            <w:r>
              <w:rPr>
                <w:color w:val="4D4D4B"/>
              </w:rPr>
              <w:t>stakeholder</w:t>
            </w:r>
            <w:r>
              <w:rPr>
                <w:color w:val="4D4D4B"/>
                <w:spacing w:val="41"/>
                <w:w w:val="150"/>
              </w:rPr>
              <w:t xml:space="preserve"> </w:t>
            </w:r>
            <w:r>
              <w:rPr>
                <w:color w:val="4D4D4B"/>
                <w:spacing w:val="-2"/>
              </w:rPr>
              <w:t>consultations</w:t>
            </w:r>
          </w:p>
          <w:p w14:paraId="5BFB4A45" w14:textId="52294FBF" w:rsidR="003D2DF0" w:rsidRDefault="003D2DF0" w:rsidP="00EF2230">
            <w:pPr>
              <w:pStyle w:val="TableParagraph"/>
              <w:spacing w:line="266" w:lineRule="exact"/>
              <w:ind w:left="826" w:right="98"/>
              <w:jc w:val="both"/>
            </w:pPr>
            <w:r>
              <w:rPr>
                <w:color w:val="4D4D4B"/>
              </w:rPr>
              <w:t>for</w:t>
            </w:r>
            <w:r>
              <w:rPr>
                <w:color w:val="4D4D4B"/>
                <w:spacing w:val="-5"/>
              </w:rPr>
              <w:t xml:space="preserve"> </w:t>
            </w:r>
            <w:r>
              <w:rPr>
                <w:color w:val="4D4D4B"/>
                <w:spacing w:val="-2"/>
              </w:rPr>
              <w:t>projects.</w:t>
            </w:r>
          </w:p>
        </w:tc>
        <w:tc>
          <w:tcPr>
            <w:tcW w:w="4019" w:type="dxa"/>
          </w:tcPr>
          <w:p w14:paraId="525D1F31" w14:textId="77777777" w:rsidR="003D2DF0" w:rsidRPr="003F3A56" w:rsidRDefault="003D2DF0" w:rsidP="00EF2230">
            <w:pPr>
              <w:pStyle w:val="TableParagraph"/>
              <w:ind w:left="107" w:right="96"/>
              <w:jc w:val="both"/>
            </w:pPr>
            <w:r w:rsidRPr="003F3A56">
              <w:rPr>
                <w:color w:val="4D4D4B"/>
              </w:rPr>
              <w:t>The ICS owners will be transferring their rights on ownership of carbon credits to CME</w:t>
            </w:r>
            <w:r w:rsidRPr="003F3A56">
              <w:rPr>
                <w:color w:val="4D4D4B"/>
                <w:spacing w:val="30"/>
              </w:rPr>
              <w:t xml:space="preserve"> </w:t>
            </w:r>
            <w:r w:rsidRPr="003F3A56">
              <w:rPr>
                <w:color w:val="4D4D4B"/>
              </w:rPr>
              <w:t>via</w:t>
            </w:r>
            <w:r w:rsidRPr="003F3A56">
              <w:rPr>
                <w:color w:val="4D4D4B"/>
                <w:spacing w:val="32"/>
              </w:rPr>
              <w:t xml:space="preserve"> </w:t>
            </w:r>
            <w:r w:rsidRPr="003F3A56">
              <w:rPr>
                <w:color w:val="4D4D4B"/>
              </w:rPr>
              <w:t>the</w:t>
            </w:r>
            <w:r w:rsidRPr="003F3A56">
              <w:rPr>
                <w:color w:val="4D4D4B"/>
                <w:spacing w:val="30"/>
              </w:rPr>
              <w:t xml:space="preserve"> </w:t>
            </w:r>
            <w:r w:rsidRPr="003F3A56">
              <w:rPr>
                <w:color w:val="4D4D4B"/>
              </w:rPr>
              <w:t>end-user</w:t>
            </w:r>
            <w:r w:rsidRPr="003F3A56">
              <w:rPr>
                <w:color w:val="4D4D4B"/>
                <w:spacing w:val="31"/>
              </w:rPr>
              <w:t xml:space="preserve"> </w:t>
            </w:r>
            <w:r w:rsidRPr="003F3A56">
              <w:rPr>
                <w:color w:val="4D4D4B"/>
                <w:spacing w:val="-2"/>
              </w:rPr>
              <w:t>agreement</w:t>
            </w:r>
          </w:p>
          <w:p w14:paraId="59828ABE" w14:textId="77777777" w:rsidR="003D2DF0" w:rsidRPr="003F3A56" w:rsidRDefault="003D2DF0" w:rsidP="00EF2230">
            <w:pPr>
              <w:pStyle w:val="TableParagraph"/>
              <w:ind w:left="107" w:right="98"/>
              <w:jc w:val="both"/>
            </w:pPr>
            <w:r w:rsidRPr="003F3A56">
              <w:rPr>
                <w:color w:val="4D4D4B"/>
              </w:rPr>
              <w:t>/consent form or via monitoring app etc (refer to Eligibility under GS4GG section above).</w:t>
            </w:r>
          </w:p>
          <w:p w14:paraId="0011831A" w14:textId="77777777" w:rsidR="003D2DF0" w:rsidRPr="003F3A56" w:rsidRDefault="003D2DF0" w:rsidP="00EF2230">
            <w:pPr>
              <w:pStyle w:val="TableParagraph"/>
              <w:jc w:val="both"/>
            </w:pPr>
          </w:p>
          <w:p w14:paraId="3ADF3B63" w14:textId="77777777" w:rsidR="003D2DF0" w:rsidRPr="003F3A56" w:rsidRDefault="003D2DF0" w:rsidP="00EF2230">
            <w:pPr>
              <w:pStyle w:val="TableParagraph"/>
              <w:ind w:left="107" w:right="97"/>
              <w:jc w:val="both"/>
            </w:pPr>
            <w:r w:rsidRPr="003F3A56">
              <w:rPr>
                <w:color w:val="4D4D4B"/>
              </w:rPr>
              <w:t>The same has been discussed during stakeholder consultations.</w:t>
            </w:r>
          </w:p>
        </w:tc>
      </w:tr>
    </w:tbl>
    <w:p w14:paraId="0F108B75" w14:textId="77777777" w:rsidR="003D2DF0" w:rsidRPr="002B7163" w:rsidRDefault="003D2DF0" w:rsidP="00EF2230">
      <w:pPr>
        <w:jc w:val="both"/>
        <w:rPr>
          <w:lang w:eastAsia="de-DE"/>
        </w:rPr>
      </w:pPr>
    </w:p>
    <w:p w14:paraId="2452FDAA" w14:textId="35FB343C" w:rsidR="004473A5" w:rsidRPr="003B3D2B" w:rsidRDefault="004473A5" w:rsidP="00EF2230">
      <w:pPr>
        <w:pStyle w:val="SectionList"/>
        <w:jc w:val="both"/>
        <w:rPr>
          <w:rFonts w:eastAsia="MS Mincho"/>
        </w:rPr>
      </w:pPr>
      <w:r w:rsidRPr="003B3D2B">
        <w:rPr>
          <w:rFonts w:eastAsia="MS Mincho"/>
        </w:rPr>
        <w:t>Target/Indicator for each of the minimum three SDGs targeted by the P</w:t>
      </w:r>
      <w:r w:rsidR="00E038A9" w:rsidRPr="00256D56">
        <w:rPr>
          <w:rFonts w:eastAsia="MS Mincho"/>
        </w:rPr>
        <w:t>o</w:t>
      </w:r>
      <w:r w:rsidRPr="003B3D2B">
        <w:rPr>
          <w:rFonts w:eastAsia="MS Mincho"/>
        </w:rPr>
        <w:t xml:space="preserve">A </w:t>
      </w:r>
    </w:p>
    <w:p w14:paraId="0961D358" w14:textId="4EF28BC8" w:rsidR="00863E18" w:rsidRPr="00F932C1" w:rsidRDefault="00863E18" w:rsidP="00EF2230">
      <w:pPr>
        <w:jc w:val="both"/>
        <w:rPr>
          <w:lang w:eastAsia="de-DE"/>
        </w:rPr>
      </w:pPr>
      <w:r>
        <w:rPr>
          <w:lang w:eastAsia="de-DE"/>
        </w:rPr>
        <w:t>&gt;&gt;</w:t>
      </w:r>
    </w:p>
    <w:tbl>
      <w:tblPr>
        <w:tblStyle w:val="GSTableSimple"/>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620" w:firstRow="1" w:lastRow="0" w:firstColumn="0" w:lastColumn="0" w:noHBand="1" w:noVBand="1"/>
      </w:tblPr>
      <w:tblGrid>
        <w:gridCol w:w="3054"/>
        <w:gridCol w:w="2674"/>
        <w:gridCol w:w="3292"/>
      </w:tblGrid>
      <w:tr w:rsidR="004617F7" w:rsidRPr="004617F7" w14:paraId="43191A34" w14:textId="77777777" w:rsidTr="002D3F6A">
        <w:trPr>
          <w:cnfStyle w:val="100000000000" w:firstRow="1" w:lastRow="0" w:firstColumn="0" w:lastColumn="0" w:oddVBand="0" w:evenVBand="0" w:oddHBand="0" w:evenHBand="0" w:firstRowFirstColumn="0" w:firstRowLastColumn="0" w:lastRowFirstColumn="0" w:lastRowLastColumn="0"/>
        </w:trPr>
        <w:tc>
          <w:tcPr>
            <w:tcW w:w="1693" w:type="pct"/>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08CE78D" w14:textId="7E2EDA3B" w:rsidR="004473A5" w:rsidRPr="004617F7" w:rsidRDefault="004617F7" w:rsidP="00EF2230">
            <w:pPr>
              <w:jc w:val="both"/>
              <w:rPr>
                <w:color w:val="00BABE"/>
              </w:rPr>
            </w:pPr>
            <w:r w:rsidRPr="004617F7">
              <w:rPr>
                <w:color w:val="00BABE"/>
              </w:rPr>
              <w:t>SUSTAINABLE DEVELOPMENT GOALS TARGETED</w:t>
            </w:r>
          </w:p>
        </w:tc>
        <w:tc>
          <w:tcPr>
            <w:tcW w:w="1482" w:type="pct"/>
            <w:vMerge w:val="restar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89BE58A" w14:textId="7C528B12" w:rsidR="004473A5" w:rsidRPr="004617F7" w:rsidRDefault="004617F7" w:rsidP="00EF2230">
            <w:pPr>
              <w:jc w:val="both"/>
              <w:rPr>
                <w:color w:val="00BABE"/>
              </w:rPr>
            </w:pPr>
            <w:r w:rsidRPr="004617F7">
              <w:rPr>
                <w:color w:val="00BABE"/>
              </w:rPr>
              <w:t>MOST RELEVANT SDG TARGET</w:t>
            </w:r>
          </w:p>
        </w:tc>
        <w:tc>
          <w:tcPr>
            <w:tcW w:w="1825"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FC1A663" w14:textId="040DD680" w:rsidR="004473A5" w:rsidRPr="004617F7" w:rsidRDefault="004617F7" w:rsidP="00EF2230">
            <w:pPr>
              <w:jc w:val="both"/>
              <w:rPr>
                <w:color w:val="00BABE"/>
              </w:rPr>
            </w:pPr>
            <w:r w:rsidRPr="004617F7">
              <w:rPr>
                <w:color w:val="00BABE"/>
              </w:rPr>
              <w:t>SDG IMPACT</w:t>
            </w:r>
          </w:p>
        </w:tc>
      </w:tr>
      <w:tr w:rsidR="004617F7" w:rsidRPr="004617F7" w14:paraId="3D50DF22" w14:textId="77777777" w:rsidTr="002D3F6A">
        <w:tc>
          <w:tcPr>
            <w:tcW w:w="1693" w:type="pct"/>
            <w:vMerge/>
          </w:tcPr>
          <w:p w14:paraId="350F08A5" w14:textId="77777777" w:rsidR="004473A5" w:rsidRPr="004617F7" w:rsidRDefault="004473A5" w:rsidP="00EF2230">
            <w:pPr>
              <w:jc w:val="both"/>
              <w:rPr>
                <w:b/>
                <w:color w:val="00BABE"/>
              </w:rPr>
            </w:pPr>
          </w:p>
        </w:tc>
        <w:tc>
          <w:tcPr>
            <w:tcW w:w="1482" w:type="pct"/>
            <w:vMerge/>
          </w:tcPr>
          <w:p w14:paraId="1CCB6DEC" w14:textId="77777777" w:rsidR="004473A5" w:rsidRPr="004617F7" w:rsidRDefault="004473A5" w:rsidP="00EF2230">
            <w:pPr>
              <w:jc w:val="both"/>
              <w:rPr>
                <w:b/>
                <w:color w:val="00BABE"/>
              </w:rPr>
            </w:pPr>
          </w:p>
        </w:tc>
        <w:tc>
          <w:tcPr>
            <w:tcW w:w="1825" w:type="pct"/>
          </w:tcPr>
          <w:p w14:paraId="4344B141" w14:textId="583A4D86" w:rsidR="004473A5" w:rsidRPr="004617F7" w:rsidRDefault="004617F7" w:rsidP="00EF2230">
            <w:pPr>
              <w:jc w:val="both"/>
              <w:rPr>
                <w:b/>
                <w:color w:val="00BABE"/>
              </w:rPr>
            </w:pPr>
            <w:r w:rsidRPr="004617F7">
              <w:rPr>
                <w:b/>
                <w:color w:val="00BABE"/>
              </w:rPr>
              <w:t>INDICATOR (SELECTED IN SDG TOOL)</w:t>
            </w:r>
          </w:p>
        </w:tc>
      </w:tr>
      <w:tr w:rsidR="00445D7E" w:rsidRPr="007D68C9" w14:paraId="0D2DC235" w14:textId="77777777" w:rsidTr="002D3F6A">
        <w:tc>
          <w:tcPr>
            <w:tcW w:w="1693" w:type="pct"/>
            <w:vAlign w:val="top"/>
          </w:tcPr>
          <w:p w14:paraId="74383751" w14:textId="77777777" w:rsidR="00445D7E" w:rsidRDefault="00445D7E" w:rsidP="00EF2230">
            <w:pPr>
              <w:pStyle w:val="TableParagraph"/>
              <w:jc w:val="both"/>
            </w:pPr>
          </w:p>
          <w:p w14:paraId="2BAF0574" w14:textId="77777777" w:rsidR="00445D7E" w:rsidRDefault="00445D7E" w:rsidP="00EF2230">
            <w:pPr>
              <w:pStyle w:val="TableParagraph"/>
              <w:jc w:val="both"/>
            </w:pPr>
          </w:p>
          <w:p w14:paraId="747103B0" w14:textId="77777777" w:rsidR="00445D7E" w:rsidRDefault="00445D7E" w:rsidP="00EF2230">
            <w:pPr>
              <w:pStyle w:val="TableParagraph"/>
              <w:jc w:val="both"/>
            </w:pPr>
          </w:p>
          <w:p w14:paraId="2EA75AE5" w14:textId="77777777" w:rsidR="00445D7E" w:rsidRDefault="00445D7E" w:rsidP="00EF2230">
            <w:pPr>
              <w:pStyle w:val="TableParagraph"/>
              <w:jc w:val="both"/>
            </w:pPr>
          </w:p>
          <w:p w14:paraId="6556C2A7" w14:textId="77777777" w:rsidR="00445D7E" w:rsidRDefault="00445D7E" w:rsidP="00EF2230">
            <w:pPr>
              <w:pStyle w:val="TableParagraph"/>
              <w:jc w:val="both"/>
            </w:pPr>
          </w:p>
          <w:p w14:paraId="4C767B1A" w14:textId="77777777" w:rsidR="00445D7E" w:rsidRDefault="00445D7E" w:rsidP="00EF2230">
            <w:pPr>
              <w:pStyle w:val="TableParagraph"/>
              <w:jc w:val="both"/>
            </w:pPr>
          </w:p>
          <w:p w14:paraId="785D66A3" w14:textId="77777777" w:rsidR="00445D7E" w:rsidRDefault="00445D7E" w:rsidP="00EF2230">
            <w:pPr>
              <w:pStyle w:val="TableParagraph"/>
              <w:jc w:val="both"/>
            </w:pPr>
          </w:p>
          <w:p w14:paraId="32378562" w14:textId="77777777" w:rsidR="00445D7E" w:rsidRDefault="00445D7E" w:rsidP="00EF2230">
            <w:pPr>
              <w:pStyle w:val="TableParagraph"/>
              <w:jc w:val="both"/>
            </w:pPr>
          </w:p>
          <w:p w14:paraId="1704D858" w14:textId="77777777" w:rsidR="00445D7E" w:rsidRDefault="00445D7E" w:rsidP="00EF2230">
            <w:pPr>
              <w:pStyle w:val="TableParagraph"/>
              <w:spacing w:before="53"/>
              <w:jc w:val="both"/>
            </w:pPr>
          </w:p>
          <w:p w14:paraId="628CF0FE" w14:textId="2FEC7658" w:rsidR="00445D7E" w:rsidRPr="00256D56" w:rsidRDefault="00445D7E" w:rsidP="00EF2230">
            <w:pPr>
              <w:jc w:val="both"/>
            </w:pPr>
            <w:r>
              <w:rPr>
                <w:color w:val="4D4D4B"/>
              </w:rPr>
              <w:t>1</w:t>
            </w:r>
            <w:r>
              <w:rPr>
                <w:color w:val="4D4D4B"/>
                <w:spacing w:val="-4"/>
              </w:rPr>
              <w:t xml:space="preserve"> </w:t>
            </w:r>
            <w:r>
              <w:rPr>
                <w:color w:val="4D4D4B"/>
              </w:rPr>
              <w:t>No</w:t>
            </w:r>
            <w:r>
              <w:rPr>
                <w:color w:val="4D4D4B"/>
                <w:spacing w:val="-1"/>
              </w:rPr>
              <w:t xml:space="preserve"> </w:t>
            </w:r>
            <w:r>
              <w:rPr>
                <w:color w:val="4D4D4B"/>
                <w:spacing w:val="-2"/>
              </w:rPr>
              <w:t>Poverty</w:t>
            </w:r>
          </w:p>
        </w:tc>
        <w:tc>
          <w:tcPr>
            <w:tcW w:w="1482" w:type="pct"/>
            <w:vAlign w:val="top"/>
          </w:tcPr>
          <w:p w14:paraId="1D84E7A9" w14:textId="77777777" w:rsidR="00445D7E" w:rsidRDefault="00445D7E" w:rsidP="00EF2230">
            <w:pPr>
              <w:pStyle w:val="TableParagraph"/>
              <w:jc w:val="both"/>
            </w:pPr>
          </w:p>
          <w:p w14:paraId="0EB80222" w14:textId="77777777" w:rsidR="00445D7E" w:rsidRDefault="00445D7E" w:rsidP="00EF2230">
            <w:pPr>
              <w:pStyle w:val="TableParagraph"/>
              <w:jc w:val="both"/>
            </w:pPr>
          </w:p>
          <w:p w14:paraId="44368D9F" w14:textId="77777777" w:rsidR="00445D7E" w:rsidRDefault="00445D7E" w:rsidP="00EF2230">
            <w:pPr>
              <w:pStyle w:val="TableParagraph"/>
              <w:jc w:val="both"/>
            </w:pPr>
          </w:p>
          <w:p w14:paraId="7BE3DA3C" w14:textId="77777777" w:rsidR="00445D7E" w:rsidRDefault="00445D7E" w:rsidP="00EF2230">
            <w:pPr>
              <w:pStyle w:val="TableParagraph"/>
              <w:jc w:val="both"/>
            </w:pPr>
          </w:p>
          <w:p w14:paraId="6F3828F4" w14:textId="77777777" w:rsidR="00445D7E" w:rsidRDefault="00445D7E" w:rsidP="00EF2230">
            <w:pPr>
              <w:pStyle w:val="TableParagraph"/>
              <w:jc w:val="both"/>
            </w:pPr>
          </w:p>
          <w:p w14:paraId="58880DE7" w14:textId="77777777" w:rsidR="00445D7E" w:rsidRDefault="00445D7E" w:rsidP="00EF2230">
            <w:pPr>
              <w:pStyle w:val="TableParagraph"/>
              <w:spacing w:before="187"/>
              <w:jc w:val="both"/>
            </w:pPr>
          </w:p>
          <w:p w14:paraId="768A3B18" w14:textId="77777777" w:rsidR="00445D7E" w:rsidRDefault="00445D7E" w:rsidP="00EF2230">
            <w:pPr>
              <w:pStyle w:val="TableParagraph"/>
              <w:ind w:left="52" w:right="1"/>
              <w:jc w:val="both"/>
            </w:pPr>
            <w:r>
              <w:rPr>
                <w:color w:val="4D4D4B"/>
              </w:rPr>
              <w:t>1.1 By 2030, eradicate extreme poverty for all people everywhere, currently measured as people</w:t>
            </w:r>
            <w:r>
              <w:rPr>
                <w:color w:val="4D4D4B"/>
                <w:spacing w:val="-12"/>
              </w:rPr>
              <w:t xml:space="preserve"> </w:t>
            </w:r>
            <w:r>
              <w:rPr>
                <w:color w:val="4D4D4B"/>
              </w:rPr>
              <w:t>living</w:t>
            </w:r>
            <w:r>
              <w:rPr>
                <w:color w:val="4D4D4B"/>
                <w:spacing w:val="-12"/>
              </w:rPr>
              <w:t xml:space="preserve"> </w:t>
            </w:r>
            <w:r>
              <w:rPr>
                <w:color w:val="4D4D4B"/>
              </w:rPr>
              <w:t>on</w:t>
            </w:r>
            <w:r>
              <w:rPr>
                <w:color w:val="4D4D4B"/>
                <w:spacing w:val="-12"/>
              </w:rPr>
              <w:t xml:space="preserve"> </w:t>
            </w:r>
            <w:r>
              <w:rPr>
                <w:color w:val="4D4D4B"/>
              </w:rPr>
              <w:t>less</w:t>
            </w:r>
            <w:r>
              <w:rPr>
                <w:color w:val="4D4D4B"/>
                <w:spacing w:val="-11"/>
              </w:rPr>
              <w:t xml:space="preserve"> </w:t>
            </w:r>
            <w:r>
              <w:rPr>
                <w:color w:val="4D4D4B"/>
                <w:spacing w:val="-4"/>
              </w:rPr>
              <w:t>than</w:t>
            </w:r>
          </w:p>
          <w:p w14:paraId="540631B7" w14:textId="300A024D" w:rsidR="00445D7E" w:rsidRPr="00256D56" w:rsidRDefault="00445D7E" w:rsidP="00EF2230">
            <w:pPr>
              <w:jc w:val="both"/>
            </w:pPr>
            <w:r>
              <w:rPr>
                <w:color w:val="4D4D4B"/>
              </w:rPr>
              <w:t>$1.25</w:t>
            </w:r>
            <w:r>
              <w:rPr>
                <w:color w:val="4D4D4B"/>
                <w:spacing w:val="-6"/>
              </w:rPr>
              <w:t xml:space="preserve"> </w:t>
            </w:r>
            <w:r>
              <w:rPr>
                <w:color w:val="4D4D4B"/>
              </w:rPr>
              <w:t>a</w:t>
            </w:r>
            <w:r>
              <w:rPr>
                <w:color w:val="4D4D4B"/>
                <w:spacing w:val="-3"/>
              </w:rPr>
              <w:t xml:space="preserve"> </w:t>
            </w:r>
            <w:r>
              <w:rPr>
                <w:color w:val="4D4D4B"/>
                <w:spacing w:val="-5"/>
              </w:rPr>
              <w:t>day</w:t>
            </w:r>
          </w:p>
        </w:tc>
        <w:tc>
          <w:tcPr>
            <w:tcW w:w="1825" w:type="pct"/>
            <w:vAlign w:val="top"/>
          </w:tcPr>
          <w:p w14:paraId="0B07241C" w14:textId="212183EF" w:rsidR="00445D7E" w:rsidRDefault="0070518D" w:rsidP="0070518D">
            <w:pPr>
              <w:pStyle w:val="TableParagraph"/>
              <w:tabs>
                <w:tab w:val="left" w:pos="2662"/>
              </w:tabs>
              <w:spacing w:before="53"/>
              <w:jc w:val="both"/>
            </w:pPr>
            <w:r w:rsidRPr="0070518D">
              <w:rPr>
                <w:b/>
                <w:bCs/>
                <w:color w:val="4D4D4B"/>
              </w:rPr>
              <w:t>Indicator:</w:t>
            </w:r>
            <w:r w:rsidRPr="0070518D">
              <w:rPr>
                <w:color w:val="4D4D4B"/>
              </w:rPr>
              <w:t xml:space="preserve"> Average household savings due to decrease in expenditure on basic service due to adoption of project technology/measures</w:t>
            </w:r>
            <w:r w:rsidRPr="0070518D" w:rsidDel="0070518D">
              <w:rPr>
                <w:color w:val="4D4D4B"/>
              </w:rPr>
              <w:t xml:space="preserve"> </w:t>
            </w:r>
          </w:p>
          <w:p w14:paraId="2C00FB5F" w14:textId="77777777" w:rsidR="00445D7E" w:rsidRDefault="00445D7E" w:rsidP="008650EE">
            <w:pPr>
              <w:pStyle w:val="TableParagraph"/>
              <w:spacing w:before="1"/>
              <w:jc w:val="both"/>
            </w:pPr>
          </w:p>
          <w:p w14:paraId="3CB84401" w14:textId="77777777" w:rsidR="00445D7E" w:rsidRDefault="00445D7E" w:rsidP="00D13022">
            <w:pPr>
              <w:pStyle w:val="TableParagraph"/>
              <w:spacing w:line="267" w:lineRule="exact"/>
              <w:jc w:val="both"/>
            </w:pPr>
            <w:r>
              <w:rPr>
                <w:color w:val="4D4D4B"/>
                <w:spacing w:val="-2"/>
              </w:rPr>
              <w:t>Relevance:</w:t>
            </w:r>
          </w:p>
          <w:p w14:paraId="0CAE1379" w14:textId="39B77CE8" w:rsidR="00445D7E" w:rsidRPr="00256D56" w:rsidRDefault="00445D7E" w:rsidP="008650EE">
            <w:pPr>
              <w:jc w:val="both"/>
            </w:pPr>
            <w:r>
              <w:rPr>
                <w:color w:val="4D4D4B"/>
              </w:rPr>
              <w:t>The PoA by installation and dissemination of ICS avoids cooking</w:t>
            </w:r>
            <w:r w:rsidR="008650EE">
              <w:rPr>
                <w:color w:val="4D4D4B"/>
              </w:rPr>
              <w:t xml:space="preserve"> </w:t>
            </w:r>
            <w:r>
              <w:rPr>
                <w:color w:val="4D4D4B"/>
              </w:rPr>
              <w:t>on traditional baseline stoves.</w:t>
            </w:r>
            <w:r>
              <w:rPr>
                <w:color w:val="4D4D4B"/>
                <w:spacing w:val="-15"/>
              </w:rPr>
              <w:t xml:space="preserve"> </w:t>
            </w:r>
            <w:r>
              <w:rPr>
                <w:color w:val="4D4D4B"/>
              </w:rPr>
              <w:t>Thus,</w:t>
            </w:r>
            <w:r>
              <w:rPr>
                <w:color w:val="4D4D4B"/>
                <w:spacing w:val="-15"/>
              </w:rPr>
              <w:t xml:space="preserve"> </w:t>
            </w:r>
            <w:r>
              <w:rPr>
                <w:color w:val="4D4D4B"/>
              </w:rPr>
              <w:t>the</w:t>
            </w:r>
            <w:r>
              <w:rPr>
                <w:color w:val="4D4D4B"/>
                <w:spacing w:val="-15"/>
              </w:rPr>
              <w:t xml:space="preserve"> </w:t>
            </w:r>
            <w:r>
              <w:rPr>
                <w:color w:val="4D4D4B"/>
              </w:rPr>
              <w:t>PoA</w:t>
            </w:r>
            <w:r>
              <w:rPr>
                <w:color w:val="4D4D4B"/>
                <w:spacing w:val="-15"/>
              </w:rPr>
              <w:t xml:space="preserve"> </w:t>
            </w:r>
            <w:r>
              <w:rPr>
                <w:color w:val="4D4D4B"/>
              </w:rPr>
              <w:t>results</w:t>
            </w:r>
            <w:r>
              <w:rPr>
                <w:color w:val="4D4D4B"/>
                <w:spacing w:val="-15"/>
              </w:rPr>
              <w:t xml:space="preserve"> </w:t>
            </w:r>
            <w:r>
              <w:rPr>
                <w:color w:val="4D4D4B"/>
              </w:rPr>
              <w:t xml:space="preserve">in increased access to basic services (clean cooking), new technology (improved stoves) as well as reduces poverty by reducing purchased fuel </w:t>
            </w:r>
            <w:r>
              <w:rPr>
                <w:color w:val="4D4D4B"/>
                <w:spacing w:val="-2"/>
              </w:rPr>
              <w:t>consumption.</w:t>
            </w:r>
          </w:p>
        </w:tc>
      </w:tr>
      <w:tr w:rsidR="00445D7E" w:rsidRPr="007D68C9" w14:paraId="753C95BB" w14:textId="77777777" w:rsidTr="002D3F6A">
        <w:tc>
          <w:tcPr>
            <w:tcW w:w="1693" w:type="pct"/>
            <w:vAlign w:val="top"/>
          </w:tcPr>
          <w:p w14:paraId="4CE90081" w14:textId="77777777" w:rsidR="00445D7E" w:rsidRDefault="00445D7E" w:rsidP="00EF2230">
            <w:pPr>
              <w:pStyle w:val="TableParagraph"/>
              <w:jc w:val="both"/>
            </w:pPr>
          </w:p>
          <w:p w14:paraId="21C542B6" w14:textId="77777777" w:rsidR="00445D7E" w:rsidRDefault="00445D7E" w:rsidP="00EF2230">
            <w:pPr>
              <w:pStyle w:val="TableParagraph"/>
              <w:jc w:val="both"/>
            </w:pPr>
          </w:p>
          <w:p w14:paraId="279CFE89" w14:textId="77777777" w:rsidR="00445D7E" w:rsidRDefault="00445D7E" w:rsidP="00EF2230">
            <w:pPr>
              <w:pStyle w:val="TableParagraph"/>
              <w:jc w:val="both"/>
            </w:pPr>
          </w:p>
          <w:p w14:paraId="4CDD8D02" w14:textId="77777777" w:rsidR="00445D7E" w:rsidRDefault="00445D7E" w:rsidP="00EF2230">
            <w:pPr>
              <w:pStyle w:val="TableParagraph"/>
              <w:jc w:val="both"/>
            </w:pPr>
          </w:p>
          <w:p w14:paraId="6A776B41" w14:textId="77777777" w:rsidR="00445D7E" w:rsidRDefault="00445D7E" w:rsidP="00EF2230">
            <w:pPr>
              <w:pStyle w:val="TableParagraph"/>
              <w:spacing w:before="53"/>
              <w:jc w:val="both"/>
            </w:pPr>
          </w:p>
          <w:p w14:paraId="2F80160A" w14:textId="025A7B2D" w:rsidR="00445D7E" w:rsidRPr="00256D56" w:rsidRDefault="00445D7E" w:rsidP="00EF2230">
            <w:pPr>
              <w:jc w:val="both"/>
            </w:pPr>
            <w:r>
              <w:rPr>
                <w:color w:val="4D4D4B"/>
              </w:rPr>
              <w:t>5</w:t>
            </w:r>
            <w:r>
              <w:rPr>
                <w:color w:val="4D4D4B"/>
                <w:spacing w:val="-6"/>
              </w:rPr>
              <w:t xml:space="preserve"> </w:t>
            </w:r>
            <w:r>
              <w:rPr>
                <w:color w:val="4D4D4B"/>
              </w:rPr>
              <w:t>Gender</w:t>
            </w:r>
            <w:r>
              <w:rPr>
                <w:color w:val="4D4D4B"/>
                <w:spacing w:val="-4"/>
              </w:rPr>
              <w:t xml:space="preserve"> </w:t>
            </w:r>
            <w:r>
              <w:rPr>
                <w:color w:val="4D4D4B"/>
                <w:spacing w:val="-2"/>
              </w:rPr>
              <w:t>Equality</w:t>
            </w:r>
          </w:p>
        </w:tc>
        <w:tc>
          <w:tcPr>
            <w:tcW w:w="1482" w:type="pct"/>
            <w:vAlign w:val="top"/>
          </w:tcPr>
          <w:p w14:paraId="643429AA" w14:textId="77777777" w:rsidR="00445D7E" w:rsidRDefault="00445D7E" w:rsidP="00EF2230">
            <w:pPr>
              <w:pStyle w:val="TableParagraph"/>
              <w:spacing w:before="53"/>
              <w:ind w:left="52"/>
              <w:jc w:val="both"/>
            </w:pPr>
            <w:r>
              <w:rPr>
                <w:color w:val="4D4D4B"/>
              </w:rPr>
              <w:t xml:space="preserve">5.4 Recognize and value </w:t>
            </w:r>
            <w:r>
              <w:rPr>
                <w:color w:val="4D4D4B"/>
                <w:spacing w:val="-2"/>
              </w:rPr>
              <w:t>unpaid</w:t>
            </w:r>
            <w:r>
              <w:rPr>
                <w:color w:val="4D4D4B"/>
                <w:spacing w:val="-20"/>
              </w:rPr>
              <w:t xml:space="preserve"> </w:t>
            </w:r>
            <w:r>
              <w:rPr>
                <w:color w:val="4D4D4B"/>
                <w:spacing w:val="-2"/>
              </w:rPr>
              <w:t>care</w:t>
            </w:r>
            <w:r>
              <w:rPr>
                <w:color w:val="4D4D4B"/>
                <w:spacing w:val="-17"/>
              </w:rPr>
              <w:t xml:space="preserve"> </w:t>
            </w:r>
            <w:r>
              <w:rPr>
                <w:color w:val="4D4D4B"/>
                <w:spacing w:val="-2"/>
              </w:rPr>
              <w:t>and</w:t>
            </w:r>
            <w:r>
              <w:rPr>
                <w:color w:val="4D4D4B"/>
                <w:spacing w:val="-17"/>
              </w:rPr>
              <w:t xml:space="preserve"> </w:t>
            </w:r>
            <w:r>
              <w:rPr>
                <w:color w:val="4D4D4B"/>
                <w:spacing w:val="-2"/>
              </w:rPr>
              <w:t xml:space="preserve">domestic </w:t>
            </w:r>
            <w:r>
              <w:rPr>
                <w:color w:val="4D4D4B"/>
              </w:rPr>
              <w:t>work through the provision of public services, infrastructure and social protection policies and the promotion of shared responsibility</w:t>
            </w:r>
            <w:r>
              <w:rPr>
                <w:color w:val="4D4D4B"/>
                <w:spacing w:val="66"/>
              </w:rPr>
              <w:t xml:space="preserve"> </w:t>
            </w:r>
            <w:r>
              <w:rPr>
                <w:color w:val="4D4D4B"/>
              </w:rPr>
              <w:t>within</w:t>
            </w:r>
            <w:r>
              <w:rPr>
                <w:color w:val="4D4D4B"/>
                <w:spacing w:val="67"/>
              </w:rPr>
              <w:t xml:space="preserve"> </w:t>
            </w:r>
            <w:r>
              <w:rPr>
                <w:color w:val="4D4D4B"/>
                <w:spacing w:val="-5"/>
              </w:rPr>
              <w:t>the</w:t>
            </w:r>
          </w:p>
          <w:p w14:paraId="5FDA4C9B" w14:textId="402F4111" w:rsidR="00445D7E" w:rsidRPr="00256D56" w:rsidRDefault="00445D7E" w:rsidP="00EF2230">
            <w:pPr>
              <w:jc w:val="both"/>
            </w:pPr>
            <w:r>
              <w:rPr>
                <w:color w:val="4D4D4B"/>
              </w:rPr>
              <w:t>household</w:t>
            </w:r>
            <w:r>
              <w:rPr>
                <w:color w:val="4D4D4B"/>
                <w:spacing w:val="-15"/>
              </w:rPr>
              <w:t xml:space="preserve"> </w:t>
            </w:r>
            <w:r>
              <w:rPr>
                <w:color w:val="4D4D4B"/>
              </w:rPr>
              <w:t>and</w:t>
            </w:r>
            <w:r>
              <w:rPr>
                <w:color w:val="4D4D4B"/>
                <w:spacing w:val="-17"/>
              </w:rPr>
              <w:t xml:space="preserve"> </w:t>
            </w:r>
            <w:r>
              <w:rPr>
                <w:color w:val="4D4D4B"/>
              </w:rPr>
              <w:t>the</w:t>
            </w:r>
            <w:r>
              <w:rPr>
                <w:color w:val="4D4D4B"/>
                <w:spacing w:val="-16"/>
              </w:rPr>
              <w:t xml:space="preserve"> </w:t>
            </w:r>
            <w:r>
              <w:rPr>
                <w:color w:val="4D4D4B"/>
              </w:rPr>
              <w:t xml:space="preserve">family </w:t>
            </w:r>
            <w:r>
              <w:rPr>
                <w:color w:val="4D4D4B"/>
                <w:spacing w:val="-2"/>
              </w:rPr>
              <w:t>as</w:t>
            </w:r>
            <w:r>
              <w:rPr>
                <w:color w:val="4D4D4B"/>
                <w:spacing w:val="-17"/>
              </w:rPr>
              <w:t xml:space="preserve"> </w:t>
            </w:r>
            <w:r>
              <w:rPr>
                <w:color w:val="4D4D4B"/>
                <w:spacing w:val="-2"/>
              </w:rPr>
              <w:t>nationally</w:t>
            </w:r>
            <w:r>
              <w:rPr>
                <w:color w:val="4D4D4B"/>
                <w:spacing w:val="-17"/>
              </w:rPr>
              <w:t xml:space="preserve"> </w:t>
            </w:r>
            <w:r>
              <w:rPr>
                <w:color w:val="4D4D4B"/>
                <w:spacing w:val="-2"/>
              </w:rPr>
              <w:t>appropriate.</w:t>
            </w:r>
          </w:p>
        </w:tc>
        <w:tc>
          <w:tcPr>
            <w:tcW w:w="1825" w:type="pct"/>
            <w:vAlign w:val="top"/>
          </w:tcPr>
          <w:p w14:paraId="7F5F27F1" w14:textId="73C08F59" w:rsidR="00445D7E" w:rsidRDefault="0070518D" w:rsidP="00EF2230">
            <w:pPr>
              <w:pStyle w:val="TableParagraph"/>
              <w:jc w:val="both"/>
            </w:pPr>
            <w:r w:rsidRPr="0070518D">
              <w:rPr>
                <w:b/>
                <w:bCs/>
                <w:color w:val="4D4D4B"/>
              </w:rPr>
              <w:t>Indicator:</w:t>
            </w:r>
            <w:r w:rsidRPr="0070518D">
              <w:rPr>
                <w:color w:val="4D4D4B"/>
              </w:rPr>
              <w:t xml:space="preserve"> Average time saving associated with cooking time and fuel collection</w:t>
            </w:r>
            <w:r w:rsidRPr="0070518D" w:rsidDel="0070518D">
              <w:rPr>
                <w:color w:val="4D4D4B"/>
              </w:rPr>
              <w:t xml:space="preserve"> </w:t>
            </w:r>
          </w:p>
          <w:p w14:paraId="008C4204" w14:textId="77777777" w:rsidR="00445D7E" w:rsidRDefault="00445D7E" w:rsidP="00EF2230">
            <w:pPr>
              <w:pStyle w:val="TableParagraph"/>
              <w:ind w:left="57"/>
              <w:jc w:val="both"/>
            </w:pPr>
            <w:r>
              <w:rPr>
                <w:color w:val="4D4D4B"/>
                <w:spacing w:val="-2"/>
              </w:rPr>
              <w:t>Relevance:</w:t>
            </w:r>
          </w:p>
          <w:p w14:paraId="55DA5758" w14:textId="6D21D17B" w:rsidR="00445D7E" w:rsidRDefault="00445D7E" w:rsidP="00C4313C">
            <w:pPr>
              <w:pStyle w:val="TableParagraph"/>
              <w:ind w:left="57"/>
              <w:jc w:val="both"/>
            </w:pPr>
            <w:r>
              <w:rPr>
                <w:color w:val="4D4D4B"/>
              </w:rPr>
              <w:t>In the poorest communities, the</w:t>
            </w:r>
            <w:r>
              <w:rPr>
                <w:color w:val="4D4D4B"/>
                <w:spacing w:val="-1"/>
              </w:rPr>
              <w:t xml:space="preserve"> </w:t>
            </w:r>
            <w:r>
              <w:rPr>
                <w:color w:val="4D4D4B"/>
              </w:rPr>
              <w:t>burden of collecting</w:t>
            </w:r>
            <w:r>
              <w:rPr>
                <w:color w:val="4D4D4B"/>
                <w:spacing w:val="-1"/>
              </w:rPr>
              <w:t xml:space="preserve"> </w:t>
            </w:r>
            <w:r>
              <w:rPr>
                <w:color w:val="4D4D4B"/>
              </w:rPr>
              <w:t xml:space="preserve">and/or </w:t>
            </w:r>
            <w:r>
              <w:rPr>
                <w:color w:val="4D4D4B"/>
                <w:spacing w:val="-2"/>
              </w:rPr>
              <w:t>purchasing</w:t>
            </w:r>
            <w:r>
              <w:rPr>
                <w:color w:val="4D4D4B"/>
                <w:spacing w:val="-13"/>
              </w:rPr>
              <w:t xml:space="preserve"> </w:t>
            </w:r>
            <w:r>
              <w:rPr>
                <w:color w:val="4D4D4B"/>
                <w:spacing w:val="-2"/>
              </w:rPr>
              <w:t>fuel,</w:t>
            </w:r>
            <w:r>
              <w:rPr>
                <w:color w:val="4D4D4B"/>
                <w:spacing w:val="-12"/>
              </w:rPr>
              <w:t xml:space="preserve"> </w:t>
            </w:r>
            <w:r>
              <w:rPr>
                <w:color w:val="4D4D4B"/>
                <w:spacing w:val="-2"/>
              </w:rPr>
              <w:t>often</w:t>
            </w:r>
            <w:r>
              <w:rPr>
                <w:color w:val="4D4D4B"/>
                <w:spacing w:val="-13"/>
              </w:rPr>
              <w:t xml:space="preserve"> </w:t>
            </w:r>
            <w:r>
              <w:rPr>
                <w:color w:val="4D4D4B"/>
                <w:spacing w:val="-2"/>
              </w:rPr>
              <w:t xml:space="preserve">firewood, </w:t>
            </w:r>
            <w:r>
              <w:rPr>
                <w:color w:val="4D4D4B"/>
              </w:rPr>
              <w:t>often</w:t>
            </w:r>
            <w:r>
              <w:rPr>
                <w:color w:val="4D4D4B"/>
                <w:spacing w:val="41"/>
              </w:rPr>
              <w:t xml:space="preserve"> </w:t>
            </w:r>
            <w:r>
              <w:rPr>
                <w:color w:val="4D4D4B"/>
              </w:rPr>
              <w:t>falls</w:t>
            </w:r>
            <w:r w:rsidR="00C4313C">
              <w:rPr>
                <w:color w:val="4D4D4B"/>
              </w:rPr>
              <w:t xml:space="preserve"> </w:t>
            </w:r>
            <w:r>
              <w:rPr>
                <w:color w:val="4D4D4B"/>
              </w:rPr>
              <w:t>on</w:t>
            </w:r>
            <w:r>
              <w:rPr>
                <w:color w:val="4D4D4B"/>
                <w:spacing w:val="41"/>
              </w:rPr>
              <w:t xml:space="preserve"> </w:t>
            </w:r>
            <w:r>
              <w:rPr>
                <w:color w:val="4D4D4B"/>
              </w:rPr>
              <w:t>women</w:t>
            </w:r>
            <w:r>
              <w:rPr>
                <w:color w:val="4D4D4B"/>
                <w:spacing w:val="41"/>
              </w:rPr>
              <w:t xml:space="preserve"> </w:t>
            </w:r>
            <w:r>
              <w:rPr>
                <w:color w:val="4D4D4B"/>
                <w:spacing w:val="-5"/>
              </w:rPr>
              <w:t>and</w:t>
            </w:r>
            <w:r w:rsidR="00C4313C">
              <w:rPr>
                <w:color w:val="4D4D4B"/>
                <w:spacing w:val="-5"/>
              </w:rPr>
              <w:t xml:space="preserve"> </w:t>
            </w:r>
            <w:r>
              <w:rPr>
                <w:color w:val="4D4D4B"/>
              </w:rPr>
              <w:t xml:space="preserve">children. By reducing fuel </w:t>
            </w:r>
            <w:r>
              <w:rPr>
                <w:color w:val="4D4D4B"/>
                <w:spacing w:val="-2"/>
              </w:rPr>
              <w:t>collection</w:t>
            </w:r>
            <w:r>
              <w:rPr>
                <w:color w:val="4D4D4B"/>
                <w:spacing w:val="-15"/>
              </w:rPr>
              <w:t xml:space="preserve"> </w:t>
            </w:r>
            <w:r>
              <w:rPr>
                <w:color w:val="4D4D4B"/>
                <w:spacing w:val="-2"/>
              </w:rPr>
              <w:t>and</w:t>
            </w:r>
            <w:r>
              <w:rPr>
                <w:color w:val="4D4D4B"/>
                <w:spacing w:val="-14"/>
              </w:rPr>
              <w:t xml:space="preserve"> </w:t>
            </w:r>
            <w:r>
              <w:rPr>
                <w:color w:val="4D4D4B"/>
                <w:spacing w:val="-2"/>
              </w:rPr>
              <w:t>cooking</w:t>
            </w:r>
            <w:r>
              <w:rPr>
                <w:color w:val="4D4D4B"/>
                <w:spacing w:val="-12"/>
              </w:rPr>
              <w:t xml:space="preserve"> </w:t>
            </w:r>
            <w:r>
              <w:rPr>
                <w:color w:val="4D4D4B"/>
                <w:spacing w:val="-2"/>
              </w:rPr>
              <w:t>time,</w:t>
            </w:r>
            <w:r>
              <w:rPr>
                <w:color w:val="4D4D4B"/>
                <w:spacing w:val="-14"/>
              </w:rPr>
              <w:t xml:space="preserve"> </w:t>
            </w:r>
            <w:r>
              <w:rPr>
                <w:color w:val="4D4D4B"/>
                <w:spacing w:val="-5"/>
              </w:rPr>
              <w:t xml:space="preserve">the </w:t>
            </w:r>
            <w:r>
              <w:rPr>
                <w:color w:val="4D4D4B"/>
              </w:rPr>
              <w:t>PoA</w:t>
            </w:r>
            <w:r>
              <w:rPr>
                <w:color w:val="4D4D4B"/>
                <w:spacing w:val="-2"/>
              </w:rPr>
              <w:t xml:space="preserve"> </w:t>
            </w:r>
            <w:r>
              <w:rPr>
                <w:color w:val="4D4D4B"/>
              </w:rPr>
              <w:t>provides</w:t>
            </w:r>
            <w:r>
              <w:rPr>
                <w:color w:val="4D4D4B"/>
                <w:spacing w:val="-3"/>
              </w:rPr>
              <w:t xml:space="preserve"> </w:t>
            </w:r>
            <w:r>
              <w:rPr>
                <w:color w:val="4D4D4B"/>
              </w:rPr>
              <w:t>women</w:t>
            </w:r>
            <w:r>
              <w:rPr>
                <w:color w:val="4D4D4B"/>
                <w:spacing w:val="-2"/>
              </w:rPr>
              <w:t xml:space="preserve"> </w:t>
            </w:r>
            <w:r>
              <w:rPr>
                <w:color w:val="4D4D4B"/>
              </w:rPr>
              <w:t>in</w:t>
            </w:r>
            <w:r>
              <w:rPr>
                <w:color w:val="4D4D4B"/>
                <w:spacing w:val="-2"/>
              </w:rPr>
              <w:t xml:space="preserve"> </w:t>
            </w:r>
            <w:r>
              <w:rPr>
                <w:color w:val="4D4D4B"/>
              </w:rPr>
              <w:t xml:space="preserve">project households with more time to invest in other productive </w:t>
            </w:r>
            <w:r>
              <w:rPr>
                <w:color w:val="4D4D4B"/>
                <w:spacing w:val="-2"/>
              </w:rPr>
              <w:t>economic</w:t>
            </w:r>
            <w:r>
              <w:rPr>
                <w:color w:val="4D4D4B"/>
              </w:rPr>
              <w:tab/>
            </w:r>
            <w:r>
              <w:rPr>
                <w:color w:val="4D4D4B"/>
                <w:spacing w:val="-2"/>
              </w:rPr>
              <w:t xml:space="preserve">development </w:t>
            </w:r>
            <w:r>
              <w:rPr>
                <w:color w:val="4D4D4B"/>
              </w:rPr>
              <w:t>activities</w:t>
            </w:r>
            <w:r>
              <w:rPr>
                <w:color w:val="4D4D4B"/>
                <w:spacing w:val="-22"/>
              </w:rPr>
              <w:t xml:space="preserve"> </w:t>
            </w:r>
            <w:r>
              <w:rPr>
                <w:color w:val="4D4D4B"/>
              </w:rPr>
              <w:t>thereby</w:t>
            </w:r>
            <w:r>
              <w:rPr>
                <w:color w:val="4D4D4B"/>
                <w:spacing w:val="-19"/>
              </w:rPr>
              <w:t xml:space="preserve"> </w:t>
            </w:r>
            <w:r>
              <w:rPr>
                <w:color w:val="4D4D4B"/>
              </w:rPr>
              <w:t>aiding</w:t>
            </w:r>
            <w:r>
              <w:rPr>
                <w:color w:val="4D4D4B"/>
                <w:spacing w:val="-19"/>
              </w:rPr>
              <w:t xml:space="preserve"> </w:t>
            </w:r>
            <w:r>
              <w:rPr>
                <w:color w:val="4D4D4B"/>
              </w:rPr>
              <w:t xml:space="preserve">gender </w:t>
            </w:r>
            <w:r>
              <w:rPr>
                <w:color w:val="4D4D4B"/>
                <w:spacing w:val="-2"/>
              </w:rPr>
              <w:t>equality.</w:t>
            </w:r>
          </w:p>
          <w:p w14:paraId="3455A8EE" w14:textId="77777777" w:rsidR="00445D7E" w:rsidRDefault="00445D7E" w:rsidP="00EF2230">
            <w:pPr>
              <w:pStyle w:val="TableParagraph"/>
              <w:jc w:val="both"/>
            </w:pPr>
          </w:p>
          <w:p w14:paraId="553E83C2" w14:textId="456E4302" w:rsidR="00445D7E" w:rsidRDefault="00445D7E" w:rsidP="00EF2230">
            <w:pPr>
              <w:pStyle w:val="TableParagraph"/>
              <w:ind w:left="28" w:right="1"/>
              <w:jc w:val="both"/>
            </w:pPr>
            <w:r>
              <w:rPr>
                <w:color w:val="4D4D4B"/>
              </w:rPr>
              <w:t>Thus, the project directly results in reduction of time spend</w:t>
            </w:r>
            <w:r>
              <w:rPr>
                <w:color w:val="4D4D4B"/>
                <w:spacing w:val="-4"/>
              </w:rPr>
              <w:t xml:space="preserve"> </w:t>
            </w:r>
            <w:r>
              <w:rPr>
                <w:color w:val="4D4D4B"/>
              </w:rPr>
              <w:t>in</w:t>
            </w:r>
            <w:r>
              <w:rPr>
                <w:color w:val="4D4D4B"/>
                <w:spacing w:val="-5"/>
              </w:rPr>
              <w:t xml:space="preserve"> </w:t>
            </w:r>
            <w:r>
              <w:rPr>
                <w:color w:val="4D4D4B"/>
              </w:rPr>
              <w:t>unpaid</w:t>
            </w:r>
            <w:r>
              <w:rPr>
                <w:color w:val="4D4D4B"/>
                <w:spacing w:val="-5"/>
              </w:rPr>
              <w:t xml:space="preserve"> </w:t>
            </w:r>
            <w:r>
              <w:rPr>
                <w:color w:val="4D4D4B"/>
              </w:rPr>
              <w:t>domestic</w:t>
            </w:r>
            <w:r>
              <w:rPr>
                <w:color w:val="4D4D4B"/>
                <w:spacing w:val="-6"/>
              </w:rPr>
              <w:t xml:space="preserve"> </w:t>
            </w:r>
            <w:r>
              <w:rPr>
                <w:color w:val="4D4D4B"/>
              </w:rPr>
              <w:t>work by the women who are mainly responsible</w:t>
            </w:r>
            <w:r w:rsidR="002D3F6A">
              <w:rPr>
                <w:color w:val="4D4D4B"/>
                <w:spacing w:val="25"/>
              </w:rPr>
              <w:t xml:space="preserve"> </w:t>
            </w:r>
            <w:r>
              <w:rPr>
                <w:color w:val="4D4D4B"/>
              </w:rPr>
              <w:t>for</w:t>
            </w:r>
            <w:r>
              <w:rPr>
                <w:color w:val="4D4D4B"/>
                <w:spacing w:val="26"/>
              </w:rPr>
              <w:t xml:space="preserve">  </w:t>
            </w:r>
            <w:r>
              <w:rPr>
                <w:color w:val="4D4D4B"/>
              </w:rPr>
              <w:t>cooking</w:t>
            </w:r>
            <w:r>
              <w:rPr>
                <w:color w:val="4D4D4B"/>
                <w:spacing w:val="25"/>
              </w:rPr>
              <w:t xml:space="preserve">  </w:t>
            </w:r>
            <w:r>
              <w:rPr>
                <w:color w:val="4D4D4B"/>
                <w:spacing w:val="-5"/>
              </w:rPr>
              <w:t>and</w:t>
            </w:r>
          </w:p>
          <w:p w14:paraId="54B9C161" w14:textId="5A518663" w:rsidR="00445D7E" w:rsidRPr="00256D56" w:rsidRDefault="00445D7E" w:rsidP="00EF2230">
            <w:pPr>
              <w:jc w:val="both"/>
            </w:pPr>
            <w:r>
              <w:rPr>
                <w:color w:val="4D4D4B"/>
              </w:rPr>
              <w:t>arranging</w:t>
            </w:r>
            <w:r>
              <w:rPr>
                <w:color w:val="4D4D4B"/>
                <w:spacing w:val="-9"/>
              </w:rPr>
              <w:t xml:space="preserve"> </w:t>
            </w:r>
            <w:r>
              <w:rPr>
                <w:color w:val="4D4D4B"/>
              </w:rPr>
              <w:t>fuel</w:t>
            </w:r>
            <w:r>
              <w:rPr>
                <w:color w:val="4D4D4B"/>
                <w:spacing w:val="-11"/>
              </w:rPr>
              <w:t xml:space="preserve"> </w:t>
            </w:r>
            <w:r>
              <w:rPr>
                <w:color w:val="4D4D4B"/>
              </w:rPr>
              <w:t>for</w:t>
            </w:r>
            <w:r>
              <w:rPr>
                <w:color w:val="4D4D4B"/>
                <w:spacing w:val="-9"/>
              </w:rPr>
              <w:t xml:space="preserve"> </w:t>
            </w:r>
            <w:r>
              <w:rPr>
                <w:color w:val="4D4D4B"/>
                <w:spacing w:val="-2"/>
              </w:rPr>
              <w:t>cooking.</w:t>
            </w:r>
          </w:p>
        </w:tc>
      </w:tr>
      <w:tr w:rsidR="00445D7E" w:rsidRPr="007D68C9" w14:paraId="049A76B6" w14:textId="77777777" w:rsidTr="002D3F6A">
        <w:tc>
          <w:tcPr>
            <w:tcW w:w="1693" w:type="pct"/>
            <w:vAlign w:val="top"/>
          </w:tcPr>
          <w:p w14:paraId="1B79810F" w14:textId="77777777" w:rsidR="00445D7E" w:rsidRDefault="00445D7E" w:rsidP="00EF2230">
            <w:pPr>
              <w:pStyle w:val="TableParagraph"/>
              <w:jc w:val="both"/>
            </w:pPr>
          </w:p>
          <w:p w14:paraId="1F58CB82" w14:textId="77777777" w:rsidR="00445D7E" w:rsidRDefault="00445D7E" w:rsidP="00EF2230">
            <w:pPr>
              <w:pStyle w:val="TableParagraph"/>
              <w:jc w:val="both"/>
            </w:pPr>
          </w:p>
          <w:p w14:paraId="2C83F067" w14:textId="77777777" w:rsidR="00445D7E" w:rsidRDefault="00445D7E" w:rsidP="00EF2230">
            <w:pPr>
              <w:pStyle w:val="TableParagraph"/>
              <w:jc w:val="both"/>
            </w:pPr>
          </w:p>
          <w:p w14:paraId="5CAA5F68" w14:textId="77777777" w:rsidR="00445D7E" w:rsidRDefault="00445D7E" w:rsidP="00EF2230">
            <w:pPr>
              <w:pStyle w:val="TableParagraph"/>
              <w:spacing w:before="57"/>
              <w:jc w:val="both"/>
            </w:pPr>
          </w:p>
          <w:p w14:paraId="30490B90" w14:textId="0F1AF745" w:rsidR="00445D7E" w:rsidRPr="00256D56" w:rsidRDefault="00445D7E" w:rsidP="00EF2230">
            <w:pPr>
              <w:jc w:val="both"/>
            </w:pPr>
            <w:r>
              <w:rPr>
                <w:color w:val="4D4D4B"/>
                <w:spacing w:val="-10"/>
              </w:rPr>
              <w:t>7</w:t>
            </w:r>
            <w:r>
              <w:rPr>
                <w:color w:val="4D4D4B"/>
              </w:rPr>
              <w:tab/>
            </w:r>
            <w:r>
              <w:rPr>
                <w:color w:val="4D4D4B"/>
                <w:spacing w:val="-2"/>
              </w:rPr>
              <w:t>Affordable</w:t>
            </w:r>
            <w:r>
              <w:rPr>
                <w:color w:val="4D4D4B"/>
              </w:rPr>
              <w:tab/>
            </w:r>
            <w:r>
              <w:rPr>
                <w:color w:val="4D4D4B"/>
                <w:spacing w:val="-4"/>
              </w:rPr>
              <w:t>and</w:t>
            </w:r>
            <w:r>
              <w:rPr>
                <w:color w:val="4D4D4B"/>
              </w:rPr>
              <w:tab/>
            </w:r>
            <w:r>
              <w:rPr>
                <w:color w:val="4D4D4B"/>
                <w:spacing w:val="-2"/>
              </w:rPr>
              <w:t>Clean Energy</w:t>
            </w:r>
          </w:p>
        </w:tc>
        <w:tc>
          <w:tcPr>
            <w:tcW w:w="1482" w:type="pct"/>
            <w:vAlign w:val="top"/>
          </w:tcPr>
          <w:p w14:paraId="188CC76B" w14:textId="77777777" w:rsidR="00445D7E" w:rsidRDefault="00445D7E" w:rsidP="00EF2230">
            <w:pPr>
              <w:pStyle w:val="TableParagraph"/>
              <w:jc w:val="both"/>
            </w:pPr>
          </w:p>
          <w:p w14:paraId="6BCB13EF" w14:textId="77777777" w:rsidR="00445D7E" w:rsidRDefault="00445D7E" w:rsidP="00EF2230">
            <w:pPr>
              <w:pStyle w:val="TableParagraph"/>
              <w:jc w:val="both"/>
            </w:pPr>
          </w:p>
          <w:p w14:paraId="68C89D46" w14:textId="77777777" w:rsidR="00445D7E" w:rsidRDefault="00445D7E" w:rsidP="00EF2230">
            <w:pPr>
              <w:pStyle w:val="TableParagraph"/>
              <w:spacing w:before="57"/>
              <w:jc w:val="both"/>
            </w:pPr>
          </w:p>
          <w:p w14:paraId="7D4D6B0D" w14:textId="73468488" w:rsidR="00445D7E" w:rsidRPr="00256D56" w:rsidRDefault="00445D7E" w:rsidP="00EF2230">
            <w:pPr>
              <w:jc w:val="both"/>
            </w:pPr>
            <w:r>
              <w:rPr>
                <w:color w:val="4D4D4B"/>
              </w:rPr>
              <w:t>7.1 By 2030, ensure universal access to affordable, reliable and modern energy services</w:t>
            </w:r>
          </w:p>
        </w:tc>
        <w:tc>
          <w:tcPr>
            <w:tcW w:w="1825" w:type="pct"/>
            <w:vAlign w:val="top"/>
          </w:tcPr>
          <w:p w14:paraId="3BA43C24" w14:textId="06092928" w:rsidR="0070518D" w:rsidRPr="0070518D" w:rsidRDefault="0070518D">
            <w:pPr>
              <w:pStyle w:val="TableParagraph"/>
              <w:numPr>
                <w:ilvl w:val="0"/>
                <w:numId w:val="36"/>
              </w:numPr>
              <w:spacing w:before="58"/>
              <w:jc w:val="both"/>
              <w:rPr>
                <w:color w:val="4D4D4B"/>
              </w:rPr>
            </w:pPr>
            <w:r w:rsidRPr="0070518D">
              <w:rPr>
                <w:b/>
                <w:bCs/>
                <w:color w:val="4D4D4B"/>
              </w:rPr>
              <w:t>Indicator:</w:t>
            </w:r>
            <w:r w:rsidRPr="0070518D">
              <w:rPr>
                <w:color w:val="4D4D4B"/>
              </w:rPr>
              <w:t xml:space="preserve"> Number of beneficiaries household under the project</w:t>
            </w:r>
          </w:p>
          <w:p w14:paraId="4D81FC9A" w14:textId="6690E3F4" w:rsidR="0070518D" w:rsidRPr="0070518D" w:rsidRDefault="0070518D">
            <w:pPr>
              <w:pStyle w:val="TableParagraph"/>
              <w:numPr>
                <w:ilvl w:val="0"/>
                <w:numId w:val="36"/>
              </w:numPr>
              <w:spacing w:before="58"/>
              <w:jc w:val="both"/>
              <w:rPr>
                <w:color w:val="4D4D4B"/>
              </w:rPr>
            </w:pPr>
            <w:r w:rsidRPr="00215DBE">
              <w:rPr>
                <w:b/>
                <w:bCs/>
                <w:color w:val="4D4D4B"/>
              </w:rPr>
              <w:t>Indicator</w:t>
            </w:r>
            <w:r w:rsidRPr="00664EE5">
              <w:rPr>
                <w:rFonts w:asciiTheme="minorHAnsi" w:hAnsiTheme="minorHAnsi"/>
                <w:b/>
                <w:bCs/>
                <w:lang w:val="en-GB" w:eastAsia="de-DE"/>
              </w:rPr>
              <w:t>:</w:t>
            </w:r>
            <w:r>
              <w:t xml:space="preserve"> </w:t>
            </w:r>
            <w:r w:rsidR="00215DBE" w:rsidRPr="00215DBE">
              <w:t>•</w:t>
            </w:r>
            <w:r w:rsidR="00215DBE" w:rsidRPr="00215DBE">
              <w:tab/>
            </w:r>
            <w:r w:rsidR="00215DBE" w:rsidRPr="00215DBE">
              <w:rPr>
                <w:color w:val="4D4D4B"/>
              </w:rPr>
              <w:t>% users reporting an operational ICS in project</w:t>
            </w:r>
          </w:p>
          <w:p w14:paraId="76C44747" w14:textId="77777777" w:rsidR="00445D7E" w:rsidRPr="0070518D" w:rsidRDefault="00445D7E" w:rsidP="00EF2230">
            <w:pPr>
              <w:pStyle w:val="TableParagraph"/>
              <w:spacing w:before="267"/>
              <w:ind w:left="28"/>
              <w:jc w:val="both"/>
              <w:rPr>
                <w:color w:val="4D4D4B"/>
              </w:rPr>
            </w:pPr>
            <w:r w:rsidRPr="0070518D">
              <w:rPr>
                <w:color w:val="4D4D4B"/>
              </w:rPr>
              <w:t>Relevance:</w:t>
            </w:r>
          </w:p>
          <w:p w14:paraId="62EF66E7" w14:textId="77777777" w:rsidR="00445D7E" w:rsidRDefault="00445D7E" w:rsidP="00EF2230">
            <w:pPr>
              <w:pStyle w:val="TableParagraph"/>
              <w:ind w:left="28"/>
              <w:jc w:val="both"/>
            </w:pPr>
            <w:r>
              <w:rPr>
                <w:color w:val="4D4D4B"/>
              </w:rPr>
              <w:t>The</w:t>
            </w:r>
            <w:r>
              <w:rPr>
                <w:color w:val="4D4D4B"/>
                <w:spacing w:val="-17"/>
              </w:rPr>
              <w:t xml:space="preserve"> </w:t>
            </w:r>
            <w:r>
              <w:rPr>
                <w:color w:val="4D4D4B"/>
              </w:rPr>
              <w:t>PoA</w:t>
            </w:r>
            <w:r>
              <w:rPr>
                <w:color w:val="4D4D4B"/>
                <w:spacing w:val="-18"/>
              </w:rPr>
              <w:t xml:space="preserve"> </w:t>
            </w:r>
            <w:r>
              <w:rPr>
                <w:color w:val="4D4D4B"/>
              </w:rPr>
              <w:t>involves</w:t>
            </w:r>
            <w:r>
              <w:rPr>
                <w:color w:val="4D4D4B"/>
                <w:spacing w:val="-17"/>
              </w:rPr>
              <w:t xml:space="preserve"> </w:t>
            </w:r>
            <w:r>
              <w:rPr>
                <w:color w:val="4D4D4B"/>
              </w:rPr>
              <w:t xml:space="preserve">dissemination </w:t>
            </w:r>
            <w:r>
              <w:rPr>
                <w:color w:val="4D4D4B"/>
                <w:spacing w:val="-2"/>
              </w:rPr>
              <w:t>of</w:t>
            </w:r>
            <w:r>
              <w:rPr>
                <w:color w:val="4D4D4B"/>
                <w:spacing w:val="-14"/>
              </w:rPr>
              <w:t xml:space="preserve"> </w:t>
            </w:r>
            <w:r>
              <w:rPr>
                <w:color w:val="4D4D4B"/>
                <w:spacing w:val="-2"/>
              </w:rPr>
              <w:t>clean,</w:t>
            </w:r>
            <w:r>
              <w:rPr>
                <w:color w:val="4D4D4B"/>
                <w:spacing w:val="-14"/>
              </w:rPr>
              <w:t xml:space="preserve"> </w:t>
            </w:r>
            <w:r>
              <w:rPr>
                <w:color w:val="4D4D4B"/>
                <w:spacing w:val="-2"/>
              </w:rPr>
              <w:t>modern</w:t>
            </w:r>
            <w:r>
              <w:rPr>
                <w:color w:val="4D4D4B"/>
                <w:spacing w:val="-14"/>
              </w:rPr>
              <w:t xml:space="preserve"> </w:t>
            </w:r>
            <w:r>
              <w:rPr>
                <w:color w:val="4D4D4B"/>
                <w:spacing w:val="-2"/>
              </w:rPr>
              <w:t>technology</w:t>
            </w:r>
            <w:r>
              <w:rPr>
                <w:color w:val="4D4D4B"/>
                <w:spacing w:val="-14"/>
              </w:rPr>
              <w:t xml:space="preserve"> </w:t>
            </w:r>
            <w:r>
              <w:rPr>
                <w:color w:val="4D4D4B"/>
                <w:spacing w:val="-2"/>
              </w:rPr>
              <w:t xml:space="preserve">for </w:t>
            </w:r>
            <w:r>
              <w:rPr>
                <w:color w:val="4D4D4B"/>
              </w:rPr>
              <w:t>cooking, by using available energy</w:t>
            </w:r>
            <w:r>
              <w:rPr>
                <w:color w:val="4D4D4B"/>
                <w:spacing w:val="43"/>
                <w:w w:val="150"/>
              </w:rPr>
              <w:t xml:space="preserve">    </w:t>
            </w:r>
            <w:r>
              <w:rPr>
                <w:color w:val="4D4D4B"/>
              </w:rPr>
              <w:t>sources</w:t>
            </w:r>
            <w:r>
              <w:rPr>
                <w:color w:val="4D4D4B"/>
                <w:spacing w:val="42"/>
                <w:w w:val="150"/>
              </w:rPr>
              <w:t xml:space="preserve">    </w:t>
            </w:r>
            <w:r>
              <w:rPr>
                <w:color w:val="4D4D4B"/>
                <w:spacing w:val="-4"/>
              </w:rPr>
              <w:t>more</w:t>
            </w:r>
          </w:p>
          <w:p w14:paraId="1E10C677" w14:textId="154B8C5B" w:rsidR="00445D7E" w:rsidRPr="00256D56" w:rsidRDefault="00445D7E" w:rsidP="00EF2230">
            <w:pPr>
              <w:jc w:val="both"/>
            </w:pPr>
            <w:r>
              <w:rPr>
                <w:color w:val="4D4D4B"/>
                <w:spacing w:val="-2"/>
              </w:rPr>
              <w:t>efficiently.</w:t>
            </w:r>
          </w:p>
        </w:tc>
      </w:tr>
      <w:tr w:rsidR="00445D7E" w:rsidRPr="007D68C9" w14:paraId="005552F0" w14:textId="77777777" w:rsidTr="002D3F6A">
        <w:tc>
          <w:tcPr>
            <w:tcW w:w="1693" w:type="pct"/>
            <w:vAlign w:val="top"/>
          </w:tcPr>
          <w:p w14:paraId="0E5429C5" w14:textId="77777777" w:rsidR="00445D7E" w:rsidRDefault="00445D7E" w:rsidP="00EF2230">
            <w:pPr>
              <w:pStyle w:val="TableParagraph"/>
              <w:jc w:val="both"/>
            </w:pPr>
          </w:p>
          <w:p w14:paraId="4DD33292" w14:textId="77777777" w:rsidR="00445D7E" w:rsidRDefault="00445D7E" w:rsidP="00EF2230">
            <w:pPr>
              <w:pStyle w:val="TableParagraph"/>
              <w:jc w:val="both"/>
            </w:pPr>
          </w:p>
          <w:p w14:paraId="3A47FA3C" w14:textId="77777777" w:rsidR="00445D7E" w:rsidRDefault="00445D7E" w:rsidP="00EF2230">
            <w:pPr>
              <w:pStyle w:val="TableParagraph"/>
              <w:jc w:val="both"/>
            </w:pPr>
          </w:p>
          <w:p w14:paraId="7657988D" w14:textId="77777777" w:rsidR="00445D7E" w:rsidRDefault="00445D7E" w:rsidP="00EF2230">
            <w:pPr>
              <w:pStyle w:val="TableParagraph"/>
              <w:spacing w:before="58"/>
              <w:jc w:val="both"/>
            </w:pPr>
          </w:p>
          <w:p w14:paraId="7F87844E" w14:textId="19844160" w:rsidR="00445D7E" w:rsidRPr="00256D56" w:rsidRDefault="00445D7E" w:rsidP="00EF2230">
            <w:pPr>
              <w:jc w:val="both"/>
            </w:pPr>
            <w:r>
              <w:rPr>
                <w:color w:val="4D4D4B"/>
              </w:rPr>
              <w:t>8</w:t>
            </w:r>
            <w:r>
              <w:rPr>
                <w:color w:val="4D4D4B"/>
                <w:spacing w:val="-20"/>
              </w:rPr>
              <w:t xml:space="preserve"> </w:t>
            </w:r>
            <w:r>
              <w:rPr>
                <w:color w:val="4D4D4B"/>
              </w:rPr>
              <w:t>Decent</w:t>
            </w:r>
            <w:r>
              <w:rPr>
                <w:color w:val="4D4D4B"/>
                <w:spacing w:val="-19"/>
              </w:rPr>
              <w:t xml:space="preserve"> </w:t>
            </w:r>
            <w:r>
              <w:rPr>
                <w:color w:val="4D4D4B"/>
              </w:rPr>
              <w:t>Work</w:t>
            </w:r>
            <w:r>
              <w:rPr>
                <w:color w:val="4D4D4B"/>
                <w:spacing w:val="-19"/>
              </w:rPr>
              <w:t xml:space="preserve"> </w:t>
            </w:r>
            <w:r>
              <w:rPr>
                <w:color w:val="4D4D4B"/>
              </w:rPr>
              <w:t>and</w:t>
            </w:r>
            <w:r>
              <w:rPr>
                <w:color w:val="4D4D4B"/>
                <w:spacing w:val="-20"/>
              </w:rPr>
              <w:t xml:space="preserve"> </w:t>
            </w:r>
            <w:r>
              <w:rPr>
                <w:color w:val="4D4D4B"/>
              </w:rPr>
              <w:t xml:space="preserve">Economic </w:t>
            </w:r>
            <w:r>
              <w:rPr>
                <w:color w:val="4D4D4B"/>
                <w:spacing w:val="-2"/>
              </w:rPr>
              <w:t>Growth</w:t>
            </w:r>
          </w:p>
        </w:tc>
        <w:tc>
          <w:tcPr>
            <w:tcW w:w="1482" w:type="pct"/>
            <w:vAlign w:val="top"/>
          </w:tcPr>
          <w:p w14:paraId="0CEB9435" w14:textId="01CCC5F0" w:rsidR="00445D7E" w:rsidRPr="00256D56" w:rsidRDefault="00445D7E" w:rsidP="00EF2230">
            <w:pPr>
              <w:jc w:val="both"/>
            </w:pPr>
            <w:r>
              <w:rPr>
                <w:color w:val="4D4D4B"/>
              </w:rPr>
              <w:t>8.5</w:t>
            </w:r>
            <w:r>
              <w:rPr>
                <w:color w:val="4D4D4B"/>
                <w:spacing w:val="-2"/>
              </w:rPr>
              <w:t xml:space="preserve"> </w:t>
            </w:r>
            <w:r>
              <w:rPr>
                <w:color w:val="4D4D4B"/>
              </w:rPr>
              <w:t>By</w:t>
            </w:r>
            <w:r>
              <w:rPr>
                <w:color w:val="4D4D4B"/>
                <w:spacing w:val="-3"/>
              </w:rPr>
              <w:t xml:space="preserve"> </w:t>
            </w:r>
            <w:r>
              <w:rPr>
                <w:color w:val="4D4D4B"/>
              </w:rPr>
              <w:t>2030,</w:t>
            </w:r>
            <w:r>
              <w:rPr>
                <w:color w:val="4D4D4B"/>
                <w:spacing w:val="-2"/>
              </w:rPr>
              <w:t xml:space="preserve"> </w:t>
            </w:r>
            <w:r>
              <w:rPr>
                <w:color w:val="4D4D4B"/>
              </w:rPr>
              <w:t>achieve</w:t>
            </w:r>
            <w:r>
              <w:rPr>
                <w:color w:val="4D4D4B"/>
                <w:spacing w:val="-3"/>
              </w:rPr>
              <w:t xml:space="preserve"> </w:t>
            </w:r>
            <w:r>
              <w:rPr>
                <w:color w:val="4D4D4B"/>
              </w:rPr>
              <w:t xml:space="preserve">full </w:t>
            </w:r>
            <w:r>
              <w:rPr>
                <w:color w:val="4D4D4B"/>
                <w:spacing w:val="-4"/>
              </w:rPr>
              <w:t>and</w:t>
            </w:r>
            <w:r>
              <w:rPr>
                <w:color w:val="4D4D4B"/>
              </w:rPr>
              <w:tab/>
            </w:r>
            <w:r>
              <w:rPr>
                <w:color w:val="4D4D4B"/>
                <w:spacing w:val="-2"/>
              </w:rPr>
              <w:t xml:space="preserve">productive </w:t>
            </w:r>
            <w:r>
              <w:rPr>
                <w:color w:val="4D4D4B"/>
              </w:rPr>
              <w:t>employment and decent work for all women and men,</w:t>
            </w:r>
            <w:r>
              <w:rPr>
                <w:color w:val="4D4D4B"/>
                <w:spacing w:val="-5"/>
              </w:rPr>
              <w:t xml:space="preserve"> </w:t>
            </w:r>
            <w:r>
              <w:rPr>
                <w:color w:val="4D4D4B"/>
              </w:rPr>
              <w:t>including</w:t>
            </w:r>
            <w:r>
              <w:rPr>
                <w:color w:val="4D4D4B"/>
                <w:spacing w:val="-4"/>
              </w:rPr>
              <w:t xml:space="preserve"> </w:t>
            </w:r>
            <w:r>
              <w:rPr>
                <w:color w:val="4D4D4B"/>
              </w:rPr>
              <w:t>for</w:t>
            </w:r>
            <w:r>
              <w:rPr>
                <w:color w:val="4D4D4B"/>
                <w:spacing w:val="-4"/>
              </w:rPr>
              <w:t xml:space="preserve"> </w:t>
            </w:r>
            <w:r>
              <w:rPr>
                <w:color w:val="4D4D4B"/>
              </w:rPr>
              <w:t xml:space="preserve">young people and persons with disabilities, and equal pay for work of equal </w:t>
            </w:r>
            <w:r>
              <w:rPr>
                <w:color w:val="4D4D4B"/>
                <w:spacing w:val="-2"/>
              </w:rPr>
              <w:t>value</w:t>
            </w:r>
          </w:p>
        </w:tc>
        <w:tc>
          <w:tcPr>
            <w:tcW w:w="1825" w:type="pct"/>
            <w:vAlign w:val="top"/>
          </w:tcPr>
          <w:p w14:paraId="337C17F9" w14:textId="62DDD139" w:rsidR="0070518D" w:rsidRDefault="0070518D" w:rsidP="00EF2230">
            <w:pPr>
              <w:pStyle w:val="TableParagraph"/>
              <w:spacing w:before="57"/>
              <w:ind w:left="28" w:right="1"/>
              <w:jc w:val="both"/>
            </w:pPr>
            <w:r w:rsidRPr="0070518D">
              <w:rPr>
                <w:b/>
                <w:bCs/>
                <w:color w:val="4D4D4B"/>
              </w:rPr>
              <w:t>Indicator:</w:t>
            </w:r>
            <w:r w:rsidRPr="0070518D">
              <w:rPr>
                <w:color w:val="4D4D4B"/>
              </w:rPr>
              <w:t xml:space="preserve"> Total number of Jobs</w:t>
            </w:r>
            <w:r w:rsidRPr="0070518D" w:rsidDel="0070518D">
              <w:rPr>
                <w:color w:val="4D4D4B"/>
              </w:rPr>
              <w:t xml:space="preserve"> </w:t>
            </w:r>
          </w:p>
          <w:p w14:paraId="4653656D" w14:textId="77777777" w:rsidR="00445D7E" w:rsidRDefault="00445D7E" w:rsidP="00EF2230">
            <w:pPr>
              <w:pStyle w:val="TableParagraph"/>
              <w:spacing w:before="1"/>
              <w:jc w:val="both"/>
            </w:pPr>
          </w:p>
          <w:p w14:paraId="0866D5A7" w14:textId="77777777" w:rsidR="00445D7E" w:rsidRDefault="00445D7E" w:rsidP="00EF2230">
            <w:pPr>
              <w:pStyle w:val="TableParagraph"/>
              <w:spacing w:line="267" w:lineRule="exact"/>
              <w:ind w:left="28"/>
              <w:jc w:val="both"/>
            </w:pPr>
            <w:r>
              <w:rPr>
                <w:color w:val="4D4D4B"/>
                <w:spacing w:val="-2"/>
              </w:rPr>
              <w:t>Relevance:</w:t>
            </w:r>
          </w:p>
          <w:p w14:paraId="44A17013" w14:textId="6C1F0CFB" w:rsidR="00445D7E" w:rsidRPr="00256D56" w:rsidRDefault="00445D7E" w:rsidP="00EF2230">
            <w:pPr>
              <w:jc w:val="both"/>
            </w:pPr>
            <w:r>
              <w:rPr>
                <w:color w:val="4D4D4B"/>
              </w:rPr>
              <w:t>The PoA results in generating employment for marketing / sales and distribution / technical employees.</w:t>
            </w:r>
          </w:p>
        </w:tc>
      </w:tr>
      <w:tr w:rsidR="00445D7E" w:rsidRPr="007D68C9" w14:paraId="531AC220" w14:textId="77777777" w:rsidTr="002D3F6A">
        <w:tc>
          <w:tcPr>
            <w:tcW w:w="1693" w:type="pct"/>
            <w:vAlign w:val="top"/>
          </w:tcPr>
          <w:p w14:paraId="7E41E48D" w14:textId="77777777" w:rsidR="00445D7E" w:rsidRDefault="00445D7E" w:rsidP="00EF2230">
            <w:pPr>
              <w:pStyle w:val="TableParagraph"/>
              <w:spacing w:before="54"/>
              <w:jc w:val="both"/>
            </w:pPr>
          </w:p>
          <w:p w14:paraId="645B5FFB" w14:textId="40EA00AA" w:rsidR="00445D7E" w:rsidRPr="00256D56" w:rsidRDefault="00445D7E" w:rsidP="00EF2230">
            <w:pPr>
              <w:jc w:val="both"/>
            </w:pPr>
            <w:r>
              <w:rPr>
                <w:color w:val="4D4D4B"/>
                <w:spacing w:val="-6"/>
              </w:rPr>
              <w:t>13</w:t>
            </w:r>
            <w:r>
              <w:rPr>
                <w:color w:val="4D4D4B"/>
              </w:rPr>
              <w:tab/>
            </w:r>
            <w:r>
              <w:rPr>
                <w:color w:val="4D4D4B"/>
                <w:spacing w:val="-2"/>
              </w:rPr>
              <w:t>Climate</w:t>
            </w:r>
            <w:r>
              <w:rPr>
                <w:color w:val="4D4D4B"/>
              </w:rPr>
              <w:tab/>
            </w:r>
            <w:r>
              <w:rPr>
                <w:color w:val="4D4D4B"/>
                <w:spacing w:val="-2"/>
              </w:rPr>
              <w:t>Action (mandatory)</w:t>
            </w:r>
          </w:p>
        </w:tc>
        <w:tc>
          <w:tcPr>
            <w:tcW w:w="1482" w:type="pct"/>
            <w:vAlign w:val="top"/>
          </w:tcPr>
          <w:p w14:paraId="207E1321" w14:textId="6C2854F1" w:rsidR="00445D7E" w:rsidRPr="00256D56" w:rsidRDefault="00445D7E" w:rsidP="00EF2230">
            <w:pPr>
              <w:jc w:val="both"/>
            </w:pPr>
            <w:r>
              <w:rPr>
                <w:color w:val="4D4D4B"/>
              </w:rPr>
              <w:t xml:space="preserve">13.2 Integrate climate change measures into </w:t>
            </w:r>
            <w:r>
              <w:rPr>
                <w:color w:val="4D4D4B"/>
                <w:spacing w:val="-2"/>
              </w:rPr>
              <w:t>national</w:t>
            </w:r>
            <w:r>
              <w:rPr>
                <w:color w:val="4D4D4B"/>
              </w:rPr>
              <w:tab/>
            </w:r>
            <w:r>
              <w:rPr>
                <w:color w:val="4D4D4B"/>
                <w:spacing w:val="-2"/>
              </w:rPr>
              <w:t xml:space="preserve">policies, </w:t>
            </w:r>
            <w:r>
              <w:rPr>
                <w:color w:val="4D4D4B"/>
              </w:rPr>
              <w:t>strategies and planning</w:t>
            </w:r>
          </w:p>
        </w:tc>
        <w:tc>
          <w:tcPr>
            <w:tcW w:w="1825" w:type="pct"/>
            <w:vAlign w:val="top"/>
          </w:tcPr>
          <w:p w14:paraId="1FB08CEA" w14:textId="72B05AAF" w:rsidR="00445D7E" w:rsidRPr="00256D56" w:rsidRDefault="00445D7E" w:rsidP="00EF2230">
            <w:pPr>
              <w:jc w:val="both"/>
            </w:pPr>
            <w:r>
              <w:rPr>
                <w:color w:val="4D4D4B"/>
                <w:spacing w:val="-2"/>
              </w:rPr>
              <w:t>Amount</w:t>
            </w:r>
            <w:r>
              <w:rPr>
                <w:color w:val="4D4D4B"/>
              </w:rPr>
              <w:tab/>
            </w:r>
            <w:r>
              <w:rPr>
                <w:color w:val="4D4D4B"/>
                <w:spacing w:val="-6"/>
              </w:rPr>
              <w:t>of</w:t>
            </w:r>
            <w:r>
              <w:rPr>
                <w:color w:val="4D4D4B"/>
              </w:rPr>
              <w:tab/>
            </w:r>
            <w:r>
              <w:rPr>
                <w:color w:val="4D4D4B"/>
                <w:spacing w:val="-4"/>
              </w:rPr>
              <w:t>GHGs</w:t>
            </w:r>
            <w:r w:rsidR="00907996">
              <w:rPr>
                <w:color w:val="4D4D4B"/>
              </w:rPr>
              <w:t xml:space="preserve"> </w:t>
            </w:r>
            <w:r>
              <w:rPr>
                <w:color w:val="4D4D4B"/>
                <w:spacing w:val="-2"/>
              </w:rPr>
              <w:t xml:space="preserve">emissions </w:t>
            </w:r>
            <w:r>
              <w:rPr>
                <w:color w:val="4D4D4B"/>
              </w:rPr>
              <w:t>avoided or sequestered</w:t>
            </w:r>
          </w:p>
        </w:tc>
      </w:tr>
      <w:tr w:rsidR="00445D7E" w:rsidRPr="007D68C9" w14:paraId="23638464" w14:textId="77777777" w:rsidTr="002D3F6A">
        <w:trPr>
          <w:trHeight w:val="7043"/>
        </w:trPr>
        <w:tc>
          <w:tcPr>
            <w:tcW w:w="1693" w:type="pct"/>
            <w:vAlign w:val="top"/>
          </w:tcPr>
          <w:p w14:paraId="42BF093D" w14:textId="77777777" w:rsidR="00445D7E" w:rsidRDefault="00445D7E" w:rsidP="00EF2230">
            <w:pPr>
              <w:pStyle w:val="TableParagraph"/>
              <w:jc w:val="both"/>
            </w:pPr>
          </w:p>
          <w:p w14:paraId="35D24240" w14:textId="77777777" w:rsidR="00445D7E" w:rsidRDefault="00445D7E" w:rsidP="00EF2230">
            <w:pPr>
              <w:pStyle w:val="TableParagraph"/>
              <w:jc w:val="both"/>
            </w:pPr>
          </w:p>
          <w:p w14:paraId="5E4469F7" w14:textId="77777777" w:rsidR="00445D7E" w:rsidRDefault="00445D7E" w:rsidP="00EF2230">
            <w:pPr>
              <w:pStyle w:val="TableParagraph"/>
              <w:jc w:val="both"/>
            </w:pPr>
          </w:p>
          <w:p w14:paraId="01A204F9" w14:textId="77777777" w:rsidR="00445D7E" w:rsidRDefault="00445D7E" w:rsidP="00EF2230">
            <w:pPr>
              <w:pStyle w:val="TableParagraph"/>
              <w:jc w:val="both"/>
            </w:pPr>
          </w:p>
          <w:p w14:paraId="3FA56893" w14:textId="77777777" w:rsidR="00445D7E" w:rsidRDefault="00445D7E" w:rsidP="00EF2230">
            <w:pPr>
              <w:pStyle w:val="TableParagraph"/>
              <w:jc w:val="both"/>
            </w:pPr>
          </w:p>
          <w:p w14:paraId="47A99802" w14:textId="77777777" w:rsidR="00445D7E" w:rsidRDefault="00445D7E" w:rsidP="00EF2230">
            <w:pPr>
              <w:pStyle w:val="TableParagraph"/>
              <w:jc w:val="both"/>
            </w:pPr>
          </w:p>
          <w:p w14:paraId="50396A67" w14:textId="77777777" w:rsidR="00445D7E" w:rsidRDefault="00445D7E" w:rsidP="00EF2230">
            <w:pPr>
              <w:pStyle w:val="TableParagraph"/>
              <w:spacing w:before="81"/>
              <w:jc w:val="both"/>
            </w:pPr>
          </w:p>
          <w:p w14:paraId="71F546C7" w14:textId="45B3DDEA" w:rsidR="00445D7E" w:rsidRPr="00256D56" w:rsidRDefault="00445D7E" w:rsidP="00EF2230">
            <w:pPr>
              <w:jc w:val="both"/>
            </w:pPr>
            <w:r>
              <w:rPr>
                <w:color w:val="4D4D4B"/>
              </w:rPr>
              <w:t>15</w:t>
            </w:r>
            <w:r>
              <w:rPr>
                <w:color w:val="4D4D4B"/>
                <w:spacing w:val="-4"/>
              </w:rPr>
              <w:t xml:space="preserve"> </w:t>
            </w:r>
            <w:r>
              <w:rPr>
                <w:color w:val="4D4D4B"/>
              </w:rPr>
              <w:t>Life</w:t>
            </w:r>
            <w:r>
              <w:rPr>
                <w:color w:val="4D4D4B"/>
                <w:spacing w:val="-3"/>
              </w:rPr>
              <w:t xml:space="preserve"> </w:t>
            </w:r>
            <w:r>
              <w:rPr>
                <w:color w:val="4D4D4B"/>
              </w:rPr>
              <w:t>on</w:t>
            </w:r>
            <w:r>
              <w:rPr>
                <w:color w:val="4D4D4B"/>
                <w:spacing w:val="-3"/>
              </w:rPr>
              <w:t xml:space="preserve"> </w:t>
            </w:r>
            <w:r>
              <w:rPr>
                <w:color w:val="4D4D4B"/>
                <w:spacing w:val="-4"/>
              </w:rPr>
              <w:t>Land</w:t>
            </w:r>
          </w:p>
        </w:tc>
        <w:tc>
          <w:tcPr>
            <w:tcW w:w="1482" w:type="pct"/>
            <w:vAlign w:val="top"/>
          </w:tcPr>
          <w:p w14:paraId="69A92F69" w14:textId="55DB0E6D" w:rsidR="00445D7E" w:rsidRPr="00256D56" w:rsidRDefault="00445D7E" w:rsidP="00EF2230">
            <w:pPr>
              <w:jc w:val="both"/>
            </w:pPr>
            <w:r>
              <w:rPr>
                <w:color w:val="4D4D4B"/>
              </w:rPr>
              <w:t>15.1</w:t>
            </w:r>
            <w:r>
              <w:rPr>
                <w:color w:val="4D4D4B"/>
                <w:spacing w:val="-20"/>
              </w:rPr>
              <w:t xml:space="preserve"> </w:t>
            </w:r>
            <w:r>
              <w:rPr>
                <w:color w:val="4D4D4B"/>
              </w:rPr>
              <w:t>By</w:t>
            </w:r>
            <w:r>
              <w:rPr>
                <w:color w:val="4D4D4B"/>
                <w:spacing w:val="-19"/>
              </w:rPr>
              <w:t xml:space="preserve"> </w:t>
            </w:r>
            <w:r>
              <w:rPr>
                <w:color w:val="4D4D4B"/>
              </w:rPr>
              <w:t>2020,</w:t>
            </w:r>
            <w:r>
              <w:rPr>
                <w:color w:val="4D4D4B"/>
                <w:spacing w:val="-19"/>
              </w:rPr>
              <w:t xml:space="preserve"> </w:t>
            </w:r>
            <w:r>
              <w:rPr>
                <w:color w:val="4D4D4B"/>
              </w:rPr>
              <w:t>ensure</w:t>
            </w:r>
            <w:r>
              <w:rPr>
                <w:color w:val="4D4D4B"/>
                <w:spacing w:val="-20"/>
              </w:rPr>
              <w:t xml:space="preserve"> </w:t>
            </w:r>
            <w:r>
              <w:rPr>
                <w:color w:val="4D4D4B"/>
              </w:rPr>
              <w:t>the conservation,</w:t>
            </w:r>
            <w:r>
              <w:rPr>
                <w:color w:val="4D4D4B"/>
                <w:spacing w:val="-15"/>
              </w:rPr>
              <w:t xml:space="preserve"> </w:t>
            </w:r>
            <w:r>
              <w:rPr>
                <w:color w:val="4D4D4B"/>
              </w:rPr>
              <w:t xml:space="preserve">restoration and sustainable use of terrestrial and inland freshwater ecosystems and their services, in </w:t>
            </w:r>
            <w:r>
              <w:rPr>
                <w:color w:val="4D4D4B"/>
                <w:spacing w:val="-2"/>
              </w:rPr>
              <w:t>particular</w:t>
            </w:r>
            <w:r>
              <w:rPr>
                <w:color w:val="4D4D4B"/>
              </w:rPr>
              <w:tab/>
            </w:r>
            <w:r>
              <w:rPr>
                <w:color w:val="4D4D4B"/>
                <w:spacing w:val="-2"/>
              </w:rPr>
              <w:t xml:space="preserve">forests, </w:t>
            </w:r>
            <w:r>
              <w:rPr>
                <w:color w:val="4D4D4B"/>
              </w:rPr>
              <w:t>wetlands,</w:t>
            </w:r>
            <w:r>
              <w:rPr>
                <w:color w:val="4D4D4B"/>
                <w:spacing w:val="-13"/>
              </w:rPr>
              <w:t xml:space="preserve"> </w:t>
            </w:r>
            <w:r>
              <w:rPr>
                <w:color w:val="4D4D4B"/>
              </w:rPr>
              <w:t>mountains</w:t>
            </w:r>
            <w:r>
              <w:rPr>
                <w:color w:val="4D4D4B"/>
                <w:spacing w:val="-14"/>
              </w:rPr>
              <w:t xml:space="preserve"> </w:t>
            </w:r>
            <w:r>
              <w:rPr>
                <w:color w:val="4D4D4B"/>
              </w:rPr>
              <w:t xml:space="preserve">and drylands, in line with </w:t>
            </w:r>
            <w:r>
              <w:rPr>
                <w:color w:val="4D4D4B"/>
                <w:spacing w:val="-2"/>
              </w:rPr>
              <w:t>obligations</w:t>
            </w:r>
            <w:r>
              <w:rPr>
                <w:color w:val="4D4D4B"/>
              </w:rPr>
              <w:tab/>
            </w:r>
            <w:r>
              <w:rPr>
                <w:color w:val="4D4D4B"/>
              </w:rPr>
              <w:tab/>
            </w:r>
            <w:r>
              <w:rPr>
                <w:color w:val="4D4D4B"/>
                <w:spacing w:val="-4"/>
              </w:rPr>
              <w:t xml:space="preserve">under </w:t>
            </w:r>
            <w:r>
              <w:rPr>
                <w:color w:val="4D4D4B"/>
              </w:rPr>
              <w:t>international</w:t>
            </w:r>
            <w:r>
              <w:rPr>
                <w:color w:val="4D4D4B"/>
                <w:spacing w:val="-14"/>
              </w:rPr>
              <w:t xml:space="preserve"> </w:t>
            </w:r>
            <w:r>
              <w:rPr>
                <w:color w:val="4D4D4B"/>
                <w:spacing w:val="-2"/>
              </w:rPr>
              <w:t>agreements</w:t>
            </w:r>
          </w:p>
        </w:tc>
        <w:tc>
          <w:tcPr>
            <w:tcW w:w="1825" w:type="pct"/>
            <w:vAlign w:val="top"/>
          </w:tcPr>
          <w:p w14:paraId="77C05270" w14:textId="4BDADC07" w:rsidR="0070518D" w:rsidRPr="008031BB" w:rsidRDefault="0070518D" w:rsidP="008031BB">
            <w:pPr>
              <w:jc w:val="both"/>
              <w:rPr>
                <w:color w:val="4D4D4B"/>
              </w:rPr>
            </w:pPr>
            <w:r w:rsidRPr="0070518D">
              <w:rPr>
                <w:b/>
                <w:bCs/>
                <w:color w:val="4D4D4B"/>
              </w:rPr>
              <w:t>Indicator:</w:t>
            </w:r>
            <w:r w:rsidRPr="0070518D">
              <w:rPr>
                <w:color w:val="4D4D4B"/>
              </w:rPr>
              <w:t xml:space="preserve"> Total non-renewable wood fuel saved</w:t>
            </w:r>
          </w:p>
          <w:p w14:paraId="42698CC1" w14:textId="7333B546" w:rsidR="00445D7E" w:rsidRPr="008031BB" w:rsidRDefault="00445D7E" w:rsidP="008031BB">
            <w:pPr>
              <w:jc w:val="both"/>
              <w:rPr>
                <w:color w:val="4D4D4B"/>
              </w:rPr>
            </w:pPr>
            <w:r w:rsidRPr="008031BB">
              <w:rPr>
                <w:color w:val="4D4D4B"/>
              </w:rPr>
              <w:t>Relevance:</w:t>
            </w:r>
          </w:p>
          <w:p w14:paraId="6649B1E9" w14:textId="77777777" w:rsidR="00445D7E" w:rsidRDefault="00445D7E" w:rsidP="008031BB">
            <w:pPr>
              <w:jc w:val="both"/>
            </w:pPr>
            <w:r>
              <w:rPr>
                <w:color w:val="4D4D4B"/>
              </w:rPr>
              <w:t>ICS included in the PoA will reduce the consumption of non-renewable biomass in participant households /SMEs and will contribute towards reducing deforestation.</w:t>
            </w:r>
          </w:p>
          <w:p w14:paraId="5BD7F429" w14:textId="77777777" w:rsidR="00445D7E" w:rsidRDefault="00445D7E" w:rsidP="00EF2230">
            <w:pPr>
              <w:pStyle w:val="TableParagraph"/>
              <w:ind w:right="1"/>
              <w:jc w:val="both"/>
            </w:pPr>
            <w:r>
              <w:rPr>
                <w:color w:val="4D4D4B"/>
              </w:rPr>
              <w:t>Thus, the project results in reduced</w:t>
            </w:r>
            <w:r>
              <w:rPr>
                <w:color w:val="4D4D4B"/>
                <w:spacing w:val="-12"/>
              </w:rPr>
              <w:t xml:space="preserve"> </w:t>
            </w:r>
            <w:r>
              <w:rPr>
                <w:color w:val="4D4D4B"/>
              </w:rPr>
              <w:t>pressure</w:t>
            </w:r>
            <w:r>
              <w:rPr>
                <w:color w:val="4D4D4B"/>
                <w:spacing w:val="-13"/>
              </w:rPr>
              <w:t xml:space="preserve"> </w:t>
            </w:r>
            <w:r>
              <w:rPr>
                <w:color w:val="4D4D4B"/>
              </w:rPr>
              <w:t>on</w:t>
            </w:r>
            <w:r>
              <w:rPr>
                <w:color w:val="4D4D4B"/>
                <w:spacing w:val="-12"/>
              </w:rPr>
              <w:t xml:space="preserve"> </w:t>
            </w:r>
            <w:r>
              <w:rPr>
                <w:color w:val="4D4D4B"/>
              </w:rPr>
              <w:t>forests</w:t>
            </w:r>
            <w:r>
              <w:rPr>
                <w:color w:val="4D4D4B"/>
                <w:spacing w:val="-13"/>
              </w:rPr>
              <w:t xml:space="preserve"> </w:t>
            </w:r>
            <w:r>
              <w:rPr>
                <w:color w:val="4D4D4B"/>
                <w:spacing w:val="-5"/>
              </w:rPr>
              <w:t>for</w:t>
            </w:r>
          </w:p>
          <w:p w14:paraId="1A8CB75F" w14:textId="11F8D26B" w:rsidR="00445D7E" w:rsidRPr="00256D56" w:rsidRDefault="00445D7E" w:rsidP="00EF2230">
            <w:pPr>
              <w:jc w:val="both"/>
            </w:pPr>
            <w:r>
              <w:rPr>
                <w:color w:val="4D4D4B"/>
              </w:rPr>
              <w:t>sourcing biomass fuel due to reduction</w:t>
            </w:r>
            <w:r>
              <w:rPr>
                <w:color w:val="4D4D4B"/>
                <w:spacing w:val="44"/>
                <w:w w:val="150"/>
              </w:rPr>
              <w:t xml:space="preserve"> </w:t>
            </w:r>
            <w:r>
              <w:rPr>
                <w:color w:val="4D4D4B"/>
              </w:rPr>
              <w:t>in</w:t>
            </w:r>
            <w:r>
              <w:rPr>
                <w:color w:val="4D4D4B"/>
                <w:spacing w:val="44"/>
                <w:w w:val="150"/>
              </w:rPr>
              <w:t xml:space="preserve"> </w:t>
            </w:r>
            <w:r>
              <w:rPr>
                <w:color w:val="4D4D4B"/>
              </w:rPr>
              <w:t>consumption</w:t>
            </w:r>
            <w:r>
              <w:rPr>
                <w:color w:val="4D4D4B"/>
                <w:spacing w:val="44"/>
                <w:w w:val="150"/>
              </w:rPr>
              <w:t xml:space="preserve"> </w:t>
            </w:r>
            <w:r>
              <w:rPr>
                <w:color w:val="4D4D4B"/>
                <w:spacing w:val="-5"/>
              </w:rPr>
              <w:t>for biomass fuel for cooking thereby aiding progress  towards sustainable forest management.</w:t>
            </w:r>
          </w:p>
        </w:tc>
      </w:tr>
    </w:tbl>
    <w:p w14:paraId="34C8CF6D" w14:textId="77777777" w:rsidR="004473A5" w:rsidRPr="004D06CA" w:rsidRDefault="004473A5" w:rsidP="00EF2230">
      <w:pPr>
        <w:jc w:val="both"/>
        <w:rPr>
          <w:rFonts w:ascii="Avenir Book" w:hAnsi="Avenir Book"/>
          <w:i/>
          <w:szCs w:val="22"/>
        </w:rPr>
      </w:pPr>
    </w:p>
    <w:p w14:paraId="16CA61FD" w14:textId="77777777" w:rsidR="004473A5" w:rsidRPr="00A34209" w:rsidRDefault="004473A5" w:rsidP="00EF2230">
      <w:pPr>
        <w:pStyle w:val="SectionList"/>
        <w:jc w:val="both"/>
      </w:pPr>
      <w:r w:rsidRPr="00A34209">
        <w:t>Coordinating/managing entity</w:t>
      </w:r>
    </w:p>
    <w:p w14:paraId="6D1DF522" w14:textId="77777777" w:rsidR="004473A5" w:rsidRDefault="004473A5" w:rsidP="00EF2230">
      <w:pPr>
        <w:jc w:val="both"/>
        <w:rPr>
          <w:lang w:eastAsia="de-DE"/>
        </w:rPr>
      </w:pPr>
      <w:r w:rsidRPr="000C5DE6">
        <w:rPr>
          <w:lang w:eastAsia="de-DE"/>
        </w:rPr>
        <w:t>&gt;&gt;</w:t>
      </w:r>
    </w:p>
    <w:p w14:paraId="354C7C58" w14:textId="4C492339" w:rsidR="00445D7E" w:rsidRPr="000C5DE6" w:rsidRDefault="00445D7E" w:rsidP="00EF2230">
      <w:pPr>
        <w:jc w:val="both"/>
        <w:rPr>
          <w:lang w:eastAsia="de-DE"/>
        </w:rPr>
      </w:pPr>
      <w:r w:rsidRPr="00445D7E">
        <w:rPr>
          <w:lang w:eastAsia="de-DE"/>
        </w:rPr>
        <w:t>UpEnergy Group is the coordinating/ managing entity (CME) of the programme and focal point to all scopes of Authority.</w:t>
      </w:r>
    </w:p>
    <w:p w14:paraId="31520B78" w14:textId="77777777" w:rsidR="004473A5" w:rsidRPr="00A34209" w:rsidRDefault="004473A5" w:rsidP="00EF2230">
      <w:pPr>
        <w:pStyle w:val="SectionList"/>
        <w:jc w:val="both"/>
      </w:pPr>
      <w:r w:rsidRPr="00A34209">
        <w:t>Funding sources of PoA</w:t>
      </w:r>
    </w:p>
    <w:p w14:paraId="338EC6A6" w14:textId="77777777" w:rsidR="004473A5" w:rsidRDefault="004473A5" w:rsidP="00EF2230">
      <w:pPr>
        <w:spacing w:line="276" w:lineRule="auto"/>
        <w:contextualSpacing w:val="0"/>
        <w:jc w:val="both"/>
        <w:rPr>
          <w:lang w:val="en-GB"/>
        </w:rPr>
      </w:pPr>
      <w:r>
        <w:rPr>
          <w:lang w:val="en-GB"/>
        </w:rPr>
        <w:t>&gt;&gt;</w:t>
      </w:r>
    </w:p>
    <w:p w14:paraId="07678FCC" w14:textId="48704BF3" w:rsidR="004473A5" w:rsidRDefault="00445D7E" w:rsidP="00EF2230">
      <w:pPr>
        <w:spacing w:line="276" w:lineRule="auto"/>
        <w:contextualSpacing w:val="0"/>
        <w:jc w:val="both"/>
        <w:rPr>
          <w:lang w:val="en-GB"/>
        </w:rPr>
      </w:pPr>
      <w:r w:rsidRPr="00445D7E">
        <w:rPr>
          <w:lang w:val="en-GB"/>
        </w:rPr>
        <w:t>This PoA does not receive public funding therefore there is no risk that public funding from Annex I parties could result in a diversion of official development assistance. This will be proven in each VPA of the program.</w:t>
      </w:r>
    </w:p>
    <w:p w14:paraId="2B042F25" w14:textId="77777777" w:rsidR="004473A5" w:rsidRDefault="004473A5" w:rsidP="00EF2230">
      <w:pPr>
        <w:spacing w:line="276" w:lineRule="auto"/>
        <w:contextualSpacing w:val="0"/>
        <w:jc w:val="both"/>
        <w:rPr>
          <w:lang w:val="en-GB"/>
        </w:rPr>
      </w:pPr>
      <w:r>
        <w:rPr>
          <w:lang w:val="en-GB"/>
        </w:rPr>
        <w:br w:type="page"/>
      </w:r>
    </w:p>
    <w:p w14:paraId="5A917475" w14:textId="77777777" w:rsidR="004473A5" w:rsidRPr="008C3818" w:rsidRDefault="004473A5" w:rsidP="00EF2230">
      <w:pPr>
        <w:pStyle w:val="SectionTitle"/>
        <w:jc w:val="both"/>
      </w:pPr>
      <w:r w:rsidRPr="00F95025">
        <w:lastRenderedPageBreak/>
        <w:t xml:space="preserve">MANAGEMENT </w:t>
      </w:r>
      <w:r>
        <w:t>S</w:t>
      </w:r>
      <w:r w:rsidRPr="00F95025">
        <w:t>YSTEM</w:t>
      </w:r>
      <w:r>
        <w:t xml:space="preserve"> AND INCLUSION CRITERIA</w:t>
      </w:r>
    </w:p>
    <w:p w14:paraId="192D9A6D" w14:textId="77777777" w:rsidR="004473A5" w:rsidRDefault="004473A5" w:rsidP="00EF2230">
      <w:pPr>
        <w:pStyle w:val="SectionList"/>
        <w:jc w:val="both"/>
      </w:pPr>
      <w:r>
        <w:t>Management System</w:t>
      </w:r>
    </w:p>
    <w:p w14:paraId="058A0CFC" w14:textId="77777777" w:rsidR="004473A5" w:rsidRDefault="004473A5" w:rsidP="00EF2230">
      <w:pPr>
        <w:jc w:val="both"/>
        <w:rPr>
          <w:lang w:eastAsia="de-DE"/>
        </w:rPr>
      </w:pPr>
      <w:r w:rsidRPr="000C5DE6">
        <w:rPr>
          <w:lang w:eastAsia="de-DE"/>
        </w:rPr>
        <w:t>&gt;&gt;</w:t>
      </w:r>
    </w:p>
    <w:p w14:paraId="67B6CC3D" w14:textId="77777777" w:rsidR="0051189C" w:rsidRDefault="0051189C" w:rsidP="00EF2230">
      <w:pPr>
        <w:jc w:val="both"/>
        <w:rPr>
          <w:lang w:eastAsia="de-DE"/>
        </w:rPr>
      </w:pPr>
      <w:r>
        <w:rPr>
          <w:lang w:eastAsia="de-DE"/>
        </w:rPr>
        <w:t>UpEnergy is the Coordinating/Managing Entity (CME) for the PoA and the CME uses a management system to ensure all VPA Implementers under the PoA implement, operate, and monitor their respective VPAs in an effective and verifiable manner. The Implementation of the PoA will follow the following management and operational System:</w:t>
      </w:r>
    </w:p>
    <w:p w14:paraId="6AC628AF" w14:textId="77777777" w:rsidR="0051189C" w:rsidRDefault="0051189C" w:rsidP="00EF2230">
      <w:pPr>
        <w:jc w:val="both"/>
        <w:rPr>
          <w:lang w:eastAsia="de-DE"/>
        </w:rPr>
      </w:pPr>
    </w:p>
    <w:p w14:paraId="4F13AA53" w14:textId="77777777" w:rsidR="0051189C" w:rsidRDefault="0051189C" w:rsidP="00EF2230">
      <w:pPr>
        <w:jc w:val="both"/>
        <w:rPr>
          <w:lang w:eastAsia="de-DE"/>
        </w:rPr>
      </w:pPr>
      <w:r>
        <w:rPr>
          <w:lang w:eastAsia="de-DE"/>
        </w:rPr>
        <w:t>1.</w:t>
      </w:r>
      <w:r>
        <w:rPr>
          <w:lang w:eastAsia="de-DE"/>
        </w:rPr>
        <w:tab/>
        <w:t>The CME will provide guidance / training / instructions to local sales and distribution partner (SDP) to collect requisite sales / installation data. The SDP sales staff will compile the list of units installed / distributed along with other required information and will transfer the same to the electronic database management system at regular intervals managed by CME / CPAI.</w:t>
      </w:r>
    </w:p>
    <w:p w14:paraId="407A0998" w14:textId="77777777" w:rsidR="0051189C" w:rsidRDefault="0051189C" w:rsidP="00EF2230">
      <w:pPr>
        <w:jc w:val="both"/>
        <w:rPr>
          <w:lang w:eastAsia="de-DE"/>
        </w:rPr>
      </w:pPr>
    </w:p>
    <w:p w14:paraId="24CEE516" w14:textId="77777777" w:rsidR="0051189C" w:rsidRDefault="0051189C" w:rsidP="00EF2230">
      <w:pPr>
        <w:jc w:val="both"/>
        <w:rPr>
          <w:lang w:eastAsia="de-DE"/>
        </w:rPr>
      </w:pPr>
      <w:r>
        <w:rPr>
          <w:lang w:eastAsia="de-DE"/>
        </w:rPr>
        <w:t>2.</w:t>
      </w:r>
      <w:r>
        <w:rPr>
          <w:lang w:eastAsia="de-DE"/>
        </w:rPr>
        <w:tab/>
        <w:t>Each VPA implementer will operate and manage the electronic database with information on units installed / distributed under the VPAs, as received from the sales staff. The electronic database will contain the following information for each installation / distribution:</w:t>
      </w:r>
    </w:p>
    <w:p w14:paraId="303740CE" w14:textId="77777777" w:rsidR="0051189C" w:rsidRDefault="0051189C" w:rsidP="00EF2230">
      <w:pPr>
        <w:jc w:val="both"/>
        <w:rPr>
          <w:lang w:eastAsia="de-DE"/>
        </w:rPr>
      </w:pPr>
      <w:r>
        <w:rPr>
          <w:lang w:eastAsia="de-DE"/>
        </w:rPr>
        <w:t>•</w:t>
      </w:r>
      <w:r>
        <w:rPr>
          <w:lang w:eastAsia="de-DE"/>
        </w:rPr>
        <w:tab/>
        <w:t>CPA Identifier</w:t>
      </w:r>
    </w:p>
    <w:p w14:paraId="52BDE112" w14:textId="77777777" w:rsidR="0051189C" w:rsidRDefault="0051189C" w:rsidP="00EF2230">
      <w:pPr>
        <w:jc w:val="both"/>
        <w:rPr>
          <w:lang w:eastAsia="de-DE"/>
        </w:rPr>
      </w:pPr>
      <w:r>
        <w:rPr>
          <w:lang w:eastAsia="de-DE"/>
        </w:rPr>
        <w:t>•</w:t>
      </w:r>
      <w:r>
        <w:rPr>
          <w:lang w:eastAsia="de-DE"/>
        </w:rPr>
        <w:tab/>
        <w:t>Location (Name and address of user, contract details, if available)</w:t>
      </w:r>
    </w:p>
    <w:p w14:paraId="59705F42" w14:textId="77777777" w:rsidR="0051189C" w:rsidRDefault="0051189C" w:rsidP="00EF2230">
      <w:pPr>
        <w:jc w:val="both"/>
        <w:rPr>
          <w:lang w:eastAsia="de-DE"/>
        </w:rPr>
      </w:pPr>
      <w:r>
        <w:rPr>
          <w:lang w:eastAsia="de-DE"/>
        </w:rPr>
        <w:t>•</w:t>
      </w:r>
      <w:r>
        <w:rPr>
          <w:lang w:eastAsia="de-DE"/>
        </w:rPr>
        <w:tab/>
        <w:t>Unique serial number of the unit installed/distributed</w:t>
      </w:r>
    </w:p>
    <w:p w14:paraId="47033A26" w14:textId="77777777" w:rsidR="0051189C" w:rsidRDefault="0051189C" w:rsidP="00EF2230">
      <w:pPr>
        <w:jc w:val="both"/>
        <w:rPr>
          <w:lang w:eastAsia="de-DE"/>
        </w:rPr>
      </w:pPr>
      <w:r>
        <w:rPr>
          <w:lang w:eastAsia="de-DE"/>
        </w:rPr>
        <w:t>•</w:t>
      </w:r>
      <w:r>
        <w:rPr>
          <w:lang w:eastAsia="de-DE"/>
        </w:rPr>
        <w:tab/>
        <w:t>Stove model and quantity</w:t>
      </w:r>
    </w:p>
    <w:p w14:paraId="61DA8F1B" w14:textId="77777777" w:rsidR="0051189C" w:rsidRDefault="0051189C" w:rsidP="00EF2230">
      <w:pPr>
        <w:jc w:val="both"/>
        <w:rPr>
          <w:lang w:eastAsia="de-DE"/>
        </w:rPr>
      </w:pPr>
      <w:r>
        <w:rPr>
          <w:lang w:eastAsia="de-DE"/>
        </w:rPr>
        <w:t>•</w:t>
      </w:r>
      <w:r>
        <w:rPr>
          <w:lang w:eastAsia="de-DE"/>
        </w:rPr>
        <w:tab/>
        <w:t>Date of installation / distribution</w:t>
      </w:r>
    </w:p>
    <w:p w14:paraId="18B0EDB5" w14:textId="77777777" w:rsidR="0051189C" w:rsidRDefault="0051189C" w:rsidP="00EF2230">
      <w:pPr>
        <w:jc w:val="both"/>
        <w:rPr>
          <w:lang w:eastAsia="de-DE"/>
        </w:rPr>
      </w:pPr>
      <w:r>
        <w:rPr>
          <w:lang w:eastAsia="de-DE"/>
        </w:rPr>
        <w:t>3.</w:t>
      </w:r>
      <w:r>
        <w:rPr>
          <w:lang w:eastAsia="de-DE"/>
        </w:rPr>
        <w:tab/>
        <w:t>The CME will ensure that end users are aware of, and have agreed, that their unit is being subscribed to the PoA through warranty cards/sales receipt clearly stating the same.</w:t>
      </w:r>
    </w:p>
    <w:p w14:paraId="569BE5A3" w14:textId="77777777" w:rsidR="0051189C" w:rsidRDefault="0051189C" w:rsidP="00EF2230">
      <w:pPr>
        <w:jc w:val="both"/>
        <w:rPr>
          <w:lang w:eastAsia="de-DE"/>
        </w:rPr>
      </w:pPr>
      <w:r>
        <w:rPr>
          <w:lang w:eastAsia="de-DE"/>
        </w:rPr>
        <w:t>4.</w:t>
      </w:r>
      <w:r>
        <w:rPr>
          <w:lang w:eastAsia="de-DE"/>
        </w:rPr>
        <w:tab/>
        <w:t>The CME will ensure that there is no double counting of any unit in the electronic database by means of unique serial number associated with each unit.</w:t>
      </w:r>
    </w:p>
    <w:p w14:paraId="35C5707D" w14:textId="6240609A" w:rsidR="0051189C" w:rsidRDefault="0051189C" w:rsidP="00EF2230">
      <w:pPr>
        <w:jc w:val="both"/>
        <w:rPr>
          <w:lang w:eastAsia="de-DE"/>
        </w:rPr>
      </w:pPr>
      <w:r>
        <w:rPr>
          <w:lang w:eastAsia="de-DE"/>
        </w:rPr>
        <w:t>5.</w:t>
      </w:r>
      <w:r>
        <w:rPr>
          <w:lang w:eastAsia="de-DE"/>
        </w:rPr>
        <w:tab/>
        <w:t>The CME will coordinate all ex-post monitoring activities in the PoA. The CME / VPA</w:t>
      </w:r>
      <w:r w:rsidR="004D45DE">
        <w:rPr>
          <w:lang w:eastAsia="de-DE"/>
        </w:rPr>
        <w:t xml:space="preserve"> </w:t>
      </w:r>
      <w:r>
        <w:rPr>
          <w:lang w:eastAsia="de-DE"/>
        </w:rPr>
        <w:t>I</w:t>
      </w:r>
      <w:r w:rsidR="004D45DE">
        <w:rPr>
          <w:lang w:eastAsia="de-DE"/>
        </w:rPr>
        <w:t>mplementor</w:t>
      </w:r>
      <w:r>
        <w:rPr>
          <w:lang w:eastAsia="de-DE"/>
        </w:rPr>
        <w:t>:</w:t>
      </w:r>
    </w:p>
    <w:p w14:paraId="72792FD1" w14:textId="77777777" w:rsidR="0051189C" w:rsidRDefault="0051189C" w:rsidP="00EF2230">
      <w:pPr>
        <w:jc w:val="both"/>
        <w:rPr>
          <w:lang w:eastAsia="de-DE"/>
        </w:rPr>
      </w:pPr>
      <w:r>
        <w:rPr>
          <w:lang w:eastAsia="de-DE"/>
        </w:rPr>
        <w:t>•</w:t>
      </w:r>
      <w:r>
        <w:rPr>
          <w:lang w:eastAsia="de-DE"/>
        </w:rPr>
        <w:tab/>
        <w:t>Will implement the monitoring plan,</w:t>
      </w:r>
    </w:p>
    <w:p w14:paraId="2E2C5EE9" w14:textId="77777777" w:rsidR="0051189C" w:rsidRDefault="0051189C" w:rsidP="00EF2230">
      <w:pPr>
        <w:jc w:val="both"/>
        <w:rPr>
          <w:lang w:eastAsia="de-DE"/>
        </w:rPr>
      </w:pPr>
      <w:r>
        <w:rPr>
          <w:lang w:eastAsia="de-DE"/>
        </w:rPr>
        <w:lastRenderedPageBreak/>
        <w:t>•</w:t>
      </w:r>
      <w:r>
        <w:rPr>
          <w:lang w:eastAsia="de-DE"/>
        </w:rPr>
        <w:tab/>
        <w:t>Will determine the sample size as per sampling plan and will identify the samples as per sampling plan for monitoring.</w:t>
      </w:r>
    </w:p>
    <w:p w14:paraId="7741DF64" w14:textId="77777777" w:rsidR="0051189C" w:rsidRDefault="0051189C" w:rsidP="00EF2230">
      <w:pPr>
        <w:jc w:val="both"/>
        <w:rPr>
          <w:lang w:eastAsia="de-DE"/>
        </w:rPr>
      </w:pPr>
      <w:r>
        <w:rPr>
          <w:lang w:eastAsia="de-DE"/>
        </w:rPr>
        <w:t>•</w:t>
      </w:r>
      <w:r>
        <w:rPr>
          <w:lang w:eastAsia="de-DE"/>
        </w:rPr>
        <w:tab/>
        <w:t>Will provide monitoring templates and training for field monitoring</w:t>
      </w:r>
    </w:p>
    <w:p w14:paraId="3523FBDC" w14:textId="2F7B6675" w:rsidR="0051189C" w:rsidRPr="00F77527" w:rsidRDefault="0051189C" w:rsidP="00EF2230">
      <w:pPr>
        <w:jc w:val="both"/>
        <w:rPr>
          <w:lang w:eastAsia="de-DE"/>
        </w:rPr>
      </w:pPr>
      <w:r>
        <w:rPr>
          <w:lang w:eastAsia="de-DE"/>
        </w:rPr>
        <w:t>6.</w:t>
      </w:r>
      <w:r>
        <w:rPr>
          <w:lang w:eastAsia="de-DE"/>
        </w:rPr>
        <w:tab/>
        <w:t xml:space="preserve">The monitoring team will record the following </w:t>
      </w:r>
      <w:r w:rsidRPr="00F77527">
        <w:rPr>
          <w:lang w:eastAsia="de-DE"/>
        </w:rPr>
        <w:t>key parameters in a VPA monitoring Record as per templates provided by CME /</w:t>
      </w:r>
      <w:r w:rsidR="004D45DE" w:rsidRPr="00F77527">
        <w:rPr>
          <w:lang w:eastAsia="de-DE"/>
        </w:rPr>
        <w:t>V</w:t>
      </w:r>
      <w:r w:rsidRPr="00F77527">
        <w:rPr>
          <w:lang w:eastAsia="de-DE"/>
        </w:rPr>
        <w:t>PA</w:t>
      </w:r>
      <w:r w:rsidR="004D45DE" w:rsidRPr="00F77527">
        <w:rPr>
          <w:lang w:eastAsia="de-DE"/>
        </w:rPr>
        <w:t xml:space="preserve"> </w:t>
      </w:r>
      <w:r w:rsidRPr="00F77527">
        <w:rPr>
          <w:lang w:eastAsia="de-DE"/>
        </w:rPr>
        <w:t>I</w:t>
      </w:r>
      <w:r w:rsidR="004D45DE" w:rsidRPr="00F77527">
        <w:rPr>
          <w:lang w:eastAsia="de-DE"/>
        </w:rPr>
        <w:t>mplementor</w:t>
      </w:r>
      <w:r w:rsidRPr="00F77527">
        <w:rPr>
          <w:lang w:eastAsia="de-DE"/>
        </w:rPr>
        <w:t>. Key monitored parameters, as applicable, will:</w:t>
      </w:r>
    </w:p>
    <w:p w14:paraId="4081FC91" w14:textId="77777777" w:rsidR="0051189C" w:rsidRDefault="0051189C" w:rsidP="00EF2230">
      <w:pPr>
        <w:jc w:val="both"/>
        <w:rPr>
          <w:lang w:eastAsia="de-DE"/>
        </w:rPr>
      </w:pPr>
      <w:r w:rsidRPr="00F77527">
        <w:rPr>
          <w:lang w:eastAsia="de-DE"/>
        </w:rPr>
        <w:t>•</w:t>
      </w:r>
      <w:r w:rsidRPr="00F77527">
        <w:rPr>
          <w:lang w:eastAsia="de-DE"/>
        </w:rPr>
        <w:tab/>
        <w:t>Operational Status of sampled ICS (in use / out of use)</w:t>
      </w:r>
    </w:p>
    <w:p w14:paraId="55C311C1" w14:textId="77777777" w:rsidR="0051189C" w:rsidRDefault="0051189C" w:rsidP="00EF2230">
      <w:pPr>
        <w:jc w:val="both"/>
        <w:rPr>
          <w:lang w:eastAsia="de-DE"/>
        </w:rPr>
      </w:pPr>
      <w:r>
        <w:rPr>
          <w:lang w:eastAsia="de-DE"/>
        </w:rPr>
        <w:t>•</w:t>
      </w:r>
      <w:r>
        <w:rPr>
          <w:lang w:eastAsia="de-DE"/>
        </w:rPr>
        <w:tab/>
        <w:t>Presence of baseline stoves and extent of their usage relative to project stove in sampled beneficiaries, if any</w:t>
      </w:r>
    </w:p>
    <w:p w14:paraId="378CF31A" w14:textId="77777777" w:rsidR="0051189C" w:rsidRDefault="0051189C" w:rsidP="00EF2230">
      <w:pPr>
        <w:jc w:val="both"/>
        <w:rPr>
          <w:lang w:eastAsia="de-DE"/>
        </w:rPr>
      </w:pPr>
      <w:r>
        <w:rPr>
          <w:lang w:eastAsia="de-DE"/>
        </w:rPr>
        <w:t>•</w:t>
      </w:r>
      <w:r>
        <w:rPr>
          <w:lang w:eastAsia="de-DE"/>
        </w:rPr>
        <w:tab/>
        <w:t>Thermal efficiency of project ICS</w:t>
      </w:r>
    </w:p>
    <w:p w14:paraId="151CBB00" w14:textId="2C166C26" w:rsidR="0051189C" w:rsidRDefault="0051189C" w:rsidP="00EF2230">
      <w:pPr>
        <w:jc w:val="both"/>
        <w:rPr>
          <w:lang w:eastAsia="de-DE"/>
        </w:rPr>
      </w:pPr>
      <w:r>
        <w:rPr>
          <w:lang w:eastAsia="de-DE"/>
        </w:rPr>
        <w:t>7.</w:t>
      </w:r>
      <w:r>
        <w:rPr>
          <w:lang w:eastAsia="de-DE"/>
        </w:rPr>
        <w:tab/>
        <w:t>The CME, will check and review the monitoring data and calculate the emission reductions based on distribution data, monitoring data collected and precision / reliability levels achieved for the monitoring parameters. The CME will prepare the emission reduction calculator and monitoring report.</w:t>
      </w:r>
    </w:p>
    <w:p w14:paraId="3EBBFA39" w14:textId="77777777" w:rsidR="0051189C" w:rsidRPr="0051189C" w:rsidRDefault="0051189C" w:rsidP="00EF2230">
      <w:pPr>
        <w:jc w:val="both"/>
        <w:rPr>
          <w:b/>
          <w:bCs/>
          <w:lang w:eastAsia="de-DE"/>
        </w:rPr>
      </w:pPr>
      <w:r w:rsidRPr="0051189C">
        <w:rPr>
          <w:b/>
          <w:bCs/>
          <w:lang w:eastAsia="de-DE"/>
        </w:rPr>
        <w:t>Measures for continuous improvements of the PoA management system</w:t>
      </w:r>
    </w:p>
    <w:p w14:paraId="2A41D04B" w14:textId="4C7B2A08" w:rsidR="0051189C" w:rsidRPr="000C5DE6" w:rsidRDefault="0051189C" w:rsidP="00EF2230">
      <w:pPr>
        <w:jc w:val="both"/>
        <w:rPr>
          <w:lang w:eastAsia="de-DE"/>
        </w:rPr>
      </w:pPr>
      <w:r>
        <w:rPr>
          <w:lang w:eastAsia="de-DE"/>
        </w:rPr>
        <w:t>The CME will at least every two years conduct an internal assessment to review the performance of VPAs under the PoA. Any feedback on methods for improving the PoA management system based on the experiences of the VPA Implementer will be assessed and implemented as deemed appropriate. The CME will evaluate the feedback and expand/revise the management system if deemed appropriate.</w:t>
      </w:r>
    </w:p>
    <w:p w14:paraId="1C20DAAB" w14:textId="77777777" w:rsidR="004473A5" w:rsidRPr="000B38CB" w:rsidRDefault="004473A5" w:rsidP="00EF2230">
      <w:pPr>
        <w:pStyle w:val="SectionList"/>
        <w:jc w:val="both"/>
      </w:pPr>
      <w:r w:rsidRPr="00A34209">
        <w:t>Application of methodologies</w:t>
      </w:r>
    </w:p>
    <w:p w14:paraId="337191A9" w14:textId="77777777" w:rsidR="004473A5" w:rsidRDefault="004473A5" w:rsidP="00EF2230">
      <w:pPr>
        <w:jc w:val="both"/>
        <w:rPr>
          <w:lang w:eastAsia="de-DE"/>
        </w:rPr>
      </w:pPr>
      <w:r w:rsidRPr="000C5DE6">
        <w:rPr>
          <w:lang w:eastAsia="de-DE"/>
        </w:rPr>
        <w:t>&gt;&gt;</w:t>
      </w:r>
    </w:p>
    <w:p w14:paraId="7088BCD7" w14:textId="2563FAF8" w:rsidR="0051189C" w:rsidRPr="008460F5" w:rsidRDefault="008460F5" w:rsidP="008460F5">
      <w:pPr>
        <w:jc w:val="both"/>
        <w:rPr>
          <w:i/>
          <w:color w:val="4D4D4B"/>
        </w:rPr>
      </w:pPr>
      <w:r w:rsidRPr="008460F5">
        <w:rPr>
          <w:i/>
          <w:color w:val="4D4D4B"/>
        </w:rPr>
        <w:t>REDUCED EMISSIONS FROM COOKING AND HEATING:</w:t>
      </w:r>
      <w:r>
        <w:rPr>
          <w:i/>
          <w:color w:val="4D4D4B"/>
        </w:rPr>
        <w:t xml:space="preserve"> </w:t>
      </w:r>
      <w:r w:rsidRPr="008460F5">
        <w:rPr>
          <w:i/>
          <w:color w:val="4D4D4B"/>
        </w:rPr>
        <w:t>Technologies and Practices to Displace Decentralized Thermal Energy</w:t>
      </w:r>
      <w:r>
        <w:rPr>
          <w:i/>
          <w:color w:val="4D4D4B"/>
        </w:rPr>
        <w:t xml:space="preserve"> </w:t>
      </w:r>
      <w:r w:rsidRPr="008460F5">
        <w:rPr>
          <w:i/>
          <w:color w:val="4D4D4B"/>
        </w:rPr>
        <w:t>Consumption (TPDDTEC)</w:t>
      </w:r>
      <w:r>
        <w:rPr>
          <w:i/>
          <w:color w:val="4D4D4B"/>
        </w:rPr>
        <w:t xml:space="preserve"> v.4</w:t>
      </w:r>
    </w:p>
    <w:p w14:paraId="75C879E6" w14:textId="079FB1E5" w:rsidR="0016094E" w:rsidRPr="0016094E" w:rsidRDefault="0051189C" w:rsidP="00EF2230">
      <w:pPr>
        <w:pStyle w:val="Heading3"/>
        <w:spacing w:before="1"/>
        <w:ind w:right="931"/>
        <w:jc w:val="both"/>
        <w:rPr>
          <w:color w:val="4D4D4B"/>
          <w:spacing w:val="-4"/>
          <w:sz w:val="22"/>
          <w:szCs w:val="22"/>
        </w:rPr>
      </w:pPr>
      <w:r w:rsidRPr="0016094E">
        <w:rPr>
          <w:color w:val="4D4D4B"/>
          <w:sz w:val="22"/>
          <w:szCs w:val="22"/>
        </w:rPr>
        <w:t>Justification</w:t>
      </w:r>
      <w:r w:rsidRPr="0016094E">
        <w:rPr>
          <w:color w:val="4D4D4B"/>
          <w:spacing w:val="-19"/>
          <w:sz w:val="22"/>
          <w:szCs w:val="22"/>
        </w:rPr>
        <w:t xml:space="preserve"> </w:t>
      </w:r>
      <w:r w:rsidRPr="0016094E">
        <w:rPr>
          <w:color w:val="4D4D4B"/>
          <w:sz w:val="22"/>
          <w:szCs w:val="22"/>
        </w:rPr>
        <w:t>of</w:t>
      </w:r>
      <w:r w:rsidRPr="0016094E">
        <w:rPr>
          <w:color w:val="4D4D4B"/>
          <w:spacing w:val="-18"/>
          <w:sz w:val="22"/>
          <w:szCs w:val="22"/>
        </w:rPr>
        <w:t xml:space="preserve"> </w:t>
      </w:r>
      <w:r w:rsidRPr="0016094E">
        <w:rPr>
          <w:color w:val="4D4D4B"/>
          <w:sz w:val="22"/>
          <w:szCs w:val="22"/>
        </w:rPr>
        <w:t>the</w:t>
      </w:r>
      <w:r w:rsidRPr="0016094E">
        <w:rPr>
          <w:color w:val="4D4D4B"/>
          <w:spacing w:val="-17"/>
          <w:sz w:val="22"/>
          <w:szCs w:val="22"/>
        </w:rPr>
        <w:t xml:space="preserve"> </w:t>
      </w:r>
      <w:r w:rsidRPr="0016094E">
        <w:rPr>
          <w:color w:val="4D4D4B"/>
          <w:sz w:val="22"/>
          <w:szCs w:val="22"/>
        </w:rPr>
        <w:t>choice</w:t>
      </w:r>
      <w:r w:rsidRPr="0016094E">
        <w:rPr>
          <w:color w:val="4D4D4B"/>
          <w:spacing w:val="-18"/>
          <w:sz w:val="22"/>
          <w:szCs w:val="22"/>
        </w:rPr>
        <w:t xml:space="preserve"> </w:t>
      </w:r>
      <w:r w:rsidRPr="0016094E">
        <w:rPr>
          <w:color w:val="4D4D4B"/>
          <w:sz w:val="22"/>
          <w:szCs w:val="22"/>
        </w:rPr>
        <w:t>of</w:t>
      </w:r>
      <w:r w:rsidRPr="0016094E">
        <w:rPr>
          <w:color w:val="4D4D4B"/>
          <w:spacing w:val="-19"/>
          <w:sz w:val="22"/>
          <w:szCs w:val="22"/>
        </w:rPr>
        <w:t xml:space="preserve"> </w:t>
      </w:r>
      <w:r w:rsidRPr="0016094E">
        <w:rPr>
          <w:color w:val="4D4D4B"/>
          <w:sz w:val="22"/>
          <w:szCs w:val="22"/>
        </w:rPr>
        <w:t>the</w:t>
      </w:r>
      <w:r w:rsidRPr="0016094E">
        <w:rPr>
          <w:color w:val="4D4D4B"/>
          <w:spacing w:val="-17"/>
          <w:sz w:val="22"/>
          <w:szCs w:val="22"/>
        </w:rPr>
        <w:t xml:space="preserve"> </w:t>
      </w:r>
      <w:r w:rsidRPr="0016094E">
        <w:rPr>
          <w:color w:val="4D4D4B"/>
          <w:sz w:val="22"/>
          <w:szCs w:val="22"/>
        </w:rPr>
        <w:t>methodology</w:t>
      </w:r>
      <w:r w:rsidRPr="0016094E">
        <w:rPr>
          <w:color w:val="4D4D4B"/>
          <w:spacing w:val="-18"/>
          <w:sz w:val="22"/>
          <w:szCs w:val="22"/>
        </w:rPr>
        <w:t xml:space="preserve"> </w:t>
      </w:r>
      <w:r w:rsidRPr="0016094E">
        <w:rPr>
          <w:color w:val="4D4D4B"/>
          <w:sz w:val="22"/>
          <w:szCs w:val="22"/>
        </w:rPr>
        <w:t>and</w:t>
      </w:r>
      <w:r w:rsidRPr="0016094E">
        <w:rPr>
          <w:color w:val="4D4D4B"/>
          <w:spacing w:val="-19"/>
          <w:sz w:val="22"/>
          <w:szCs w:val="22"/>
        </w:rPr>
        <w:t xml:space="preserve"> </w:t>
      </w:r>
      <w:r w:rsidRPr="0016094E">
        <w:rPr>
          <w:color w:val="4D4D4B"/>
          <w:sz w:val="22"/>
          <w:szCs w:val="22"/>
        </w:rPr>
        <w:t>why</w:t>
      </w:r>
      <w:r w:rsidRPr="0016094E">
        <w:rPr>
          <w:color w:val="4D4D4B"/>
          <w:spacing w:val="-18"/>
          <w:sz w:val="22"/>
          <w:szCs w:val="22"/>
        </w:rPr>
        <w:t xml:space="preserve"> </w:t>
      </w:r>
      <w:r w:rsidRPr="0016094E">
        <w:rPr>
          <w:color w:val="4D4D4B"/>
          <w:sz w:val="22"/>
          <w:szCs w:val="22"/>
        </w:rPr>
        <w:t>it</w:t>
      </w:r>
      <w:r w:rsidRPr="0016094E">
        <w:rPr>
          <w:color w:val="4D4D4B"/>
          <w:spacing w:val="-17"/>
          <w:sz w:val="22"/>
          <w:szCs w:val="22"/>
        </w:rPr>
        <w:t xml:space="preserve"> </w:t>
      </w:r>
      <w:r w:rsidRPr="0016094E">
        <w:rPr>
          <w:color w:val="4D4D4B"/>
          <w:sz w:val="22"/>
          <w:szCs w:val="22"/>
        </w:rPr>
        <w:t>is</w:t>
      </w:r>
      <w:r w:rsidRPr="0016094E">
        <w:rPr>
          <w:color w:val="4D4D4B"/>
          <w:spacing w:val="-18"/>
          <w:sz w:val="22"/>
          <w:szCs w:val="22"/>
        </w:rPr>
        <w:t xml:space="preserve"> </w:t>
      </w:r>
      <w:r w:rsidRPr="0016094E">
        <w:rPr>
          <w:color w:val="4D4D4B"/>
          <w:sz w:val="22"/>
          <w:szCs w:val="22"/>
        </w:rPr>
        <w:t>applicable</w:t>
      </w:r>
      <w:r w:rsidRPr="0016094E">
        <w:rPr>
          <w:color w:val="4D4D4B"/>
          <w:spacing w:val="-18"/>
          <w:sz w:val="22"/>
          <w:szCs w:val="22"/>
        </w:rPr>
        <w:t xml:space="preserve"> </w:t>
      </w:r>
      <w:r w:rsidRPr="0016094E">
        <w:rPr>
          <w:color w:val="4D4D4B"/>
          <w:sz w:val="22"/>
          <w:szCs w:val="22"/>
        </w:rPr>
        <w:t>to</w:t>
      </w:r>
      <w:r w:rsidRPr="0016094E">
        <w:rPr>
          <w:color w:val="4D4D4B"/>
          <w:spacing w:val="-19"/>
          <w:sz w:val="22"/>
          <w:szCs w:val="22"/>
        </w:rPr>
        <w:t xml:space="preserve"> </w:t>
      </w:r>
      <w:r w:rsidRPr="0016094E">
        <w:rPr>
          <w:color w:val="4D4D4B"/>
          <w:spacing w:val="-18"/>
          <w:sz w:val="22"/>
          <w:szCs w:val="22"/>
        </w:rPr>
        <w:t xml:space="preserve"> </w:t>
      </w:r>
      <w:r w:rsidRPr="0016094E">
        <w:rPr>
          <w:color w:val="4D4D4B"/>
          <w:sz w:val="22"/>
          <w:szCs w:val="22"/>
        </w:rPr>
        <w:t xml:space="preserve">SSC- </w:t>
      </w:r>
      <w:r w:rsidRPr="0016094E">
        <w:rPr>
          <w:color w:val="4D4D4B"/>
          <w:spacing w:val="-4"/>
          <w:sz w:val="22"/>
          <w:szCs w:val="22"/>
        </w:rPr>
        <w:t>VPA:</w:t>
      </w:r>
    </w:p>
    <w:tbl>
      <w:tblPr>
        <w:tblStyle w:val="TableGrid"/>
        <w:tblW w:w="0" w:type="auto"/>
        <w:tblLook w:val="04A0" w:firstRow="1" w:lastRow="0" w:firstColumn="1" w:lastColumn="0" w:noHBand="0" w:noVBand="1"/>
      </w:tblPr>
      <w:tblGrid>
        <w:gridCol w:w="4510"/>
        <w:gridCol w:w="4510"/>
      </w:tblGrid>
      <w:tr w:rsidR="0016094E" w14:paraId="10C63CFA" w14:textId="77777777" w:rsidTr="0016094E">
        <w:tc>
          <w:tcPr>
            <w:tcW w:w="4510" w:type="dxa"/>
          </w:tcPr>
          <w:p w14:paraId="168015AB" w14:textId="76E29A29" w:rsidR="0016094E" w:rsidRDefault="0016094E" w:rsidP="00EF2230">
            <w:pPr>
              <w:jc w:val="both"/>
            </w:pPr>
            <w:r>
              <w:rPr>
                <w:b/>
                <w:color w:val="4D4D4B"/>
              </w:rPr>
              <w:t>Applicability</w:t>
            </w:r>
            <w:r>
              <w:rPr>
                <w:b/>
                <w:color w:val="4D4D4B"/>
                <w:spacing w:val="-18"/>
              </w:rPr>
              <w:t xml:space="preserve"> </w:t>
            </w:r>
            <w:r>
              <w:rPr>
                <w:b/>
                <w:color w:val="4D4D4B"/>
                <w:spacing w:val="-2"/>
              </w:rPr>
              <w:t>Criteria</w:t>
            </w:r>
          </w:p>
        </w:tc>
        <w:tc>
          <w:tcPr>
            <w:tcW w:w="4510" w:type="dxa"/>
          </w:tcPr>
          <w:p w14:paraId="4ACC0AC6" w14:textId="6E410DF4" w:rsidR="0016094E" w:rsidRDefault="0016094E" w:rsidP="00EF2230">
            <w:pPr>
              <w:jc w:val="both"/>
            </w:pPr>
            <w:r>
              <w:rPr>
                <w:b/>
                <w:color w:val="4D4D4B"/>
                <w:spacing w:val="-2"/>
              </w:rPr>
              <w:t>Justification</w:t>
            </w:r>
          </w:p>
        </w:tc>
      </w:tr>
      <w:tr w:rsidR="0016094E" w14:paraId="21D993D5" w14:textId="77777777" w:rsidTr="0016094E">
        <w:tc>
          <w:tcPr>
            <w:tcW w:w="4510" w:type="dxa"/>
          </w:tcPr>
          <w:p w14:paraId="2684B9C4" w14:textId="77777777" w:rsidR="001A46E3" w:rsidRPr="001A46E3" w:rsidRDefault="001A46E3">
            <w:pPr>
              <w:numPr>
                <w:ilvl w:val="0"/>
                <w:numId w:val="26"/>
              </w:numPr>
              <w:spacing w:after="200" w:line="276" w:lineRule="auto"/>
              <w:contextualSpacing w:val="0"/>
              <w:rPr>
                <w:color w:val="4D4D4B"/>
                <w:lang w:val="en-IN"/>
              </w:rPr>
            </w:pPr>
            <w:r w:rsidRPr="001A46E3">
              <w:rPr>
                <w:color w:val="4D4D4B"/>
                <w:lang w:val="en-IN"/>
              </w:rPr>
              <w:t xml:space="preserve">Project shall choose a technology design that has predictable performance in that it is proven to be efficient and durable under field conditions; for cookstoves, the rated thermal efficiency shall be at least 20% </w:t>
            </w:r>
          </w:p>
          <w:p w14:paraId="201DFDA4" w14:textId="0FEA84E9" w:rsidR="0016094E" w:rsidRDefault="0016094E" w:rsidP="00EF2230">
            <w:pPr>
              <w:jc w:val="both"/>
            </w:pPr>
          </w:p>
        </w:tc>
        <w:tc>
          <w:tcPr>
            <w:tcW w:w="4510" w:type="dxa"/>
          </w:tcPr>
          <w:p w14:paraId="3986CAE1" w14:textId="49018CDF" w:rsidR="003E63D3" w:rsidRDefault="003E63D3" w:rsidP="003E63D3">
            <w:pPr>
              <w:jc w:val="both"/>
              <w:rPr>
                <w:color w:val="4D4D4B"/>
              </w:rPr>
            </w:pPr>
            <w:r>
              <w:rPr>
                <w:color w:val="4D4D4B"/>
              </w:rPr>
              <w:t>All VPAs</w:t>
            </w:r>
            <w:r w:rsidRPr="003E63D3">
              <w:rPr>
                <w:color w:val="4D4D4B"/>
              </w:rPr>
              <w:t xml:space="preserve"> under this PoA involve the distribution of efficient improved cookstoves, all of which have efficiencies greater than 20%.</w:t>
            </w:r>
            <w:r>
              <w:rPr>
                <w:color w:val="4D4D4B"/>
              </w:rPr>
              <w:t xml:space="preserve"> The list of stoves to be distributed with their rated efficiency is given below:</w:t>
            </w:r>
          </w:p>
          <w:tbl>
            <w:tblPr>
              <w:tblW w:w="346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76"/>
              <w:gridCol w:w="1493"/>
            </w:tblGrid>
            <w:tr w:rsidR="00AC2108" w:rsidRPr="009A2150" w14:paraId="15CCBA7D" w14:textId="77777777" w:rsidTr="00AC2108">
              <w:trPr>
                <w:trHeight w:val="260"/>
                <w:jc w:val="center"/>
              </w:trPr>
              <w:tc>
                <w:tcPr>
                  <w:tcW w:w="2486" w:type="pct"/>
                  <w:shd w:val="clear" w:color="auto" w:fill="auto"/>
                </w:tcPr>
                <w:p w14:paraId="37DB179B" w14:textId="0E820396" w:rsidR="00AC2108" w:rsidRPr="009A2150" w:rsidRDefault="00AC2108" w:rsidP="00AC2108">
                  <w:pPr>
                    <w:pStyle w:val="Caption"/>
                    <w:spacing w:before="0" w:after="0"/>
                    <w:jc w:val="center"/>
                    <w:rPr>
                      <w:rFonts w:asciiTheme="majorHAnsi" w:hAnsiTheme="majorHAnsi" w:cs="Arial"/>
                      <w:b/>
                      <w:bCs/>
                      <w:color w:val="auto"/>
                      <w:sz w:val="20"/>
                      <w:szCs w:val="20"/>
                      <w:highlight w:val="yellow"/>
                    </w:rPr>
                  </w:pPr>
                  <w:r w:rsidRPr="009A2150">
                    <w:rPr>
                      <w:rFonts w:asciiTheme="majorHAnsi" w:hAnsiTheme="majorHAnsi" w:cs="Arial"/>
                      <w:b/>
                      <w:bCs/>
                      <w:sz w:val="20"/>
                      <w:szCs w:val="20"/>
                    </w:rPr>
                    <w:lastRenderedPageBreak/>
                    <w:t xml:space="preserve">Stove </w:t>
                  </w:r>
                  <w:r>
                    <w:rPr>
                      <w:rFonts w:asciiTheme="majorHAnsi" w:hAnsiTheme="majorHAnsi" w:cs="Arial"/>
                      <w:b/>
                      <w:bCs/>
                      <w:sz w:val="20"/>
                      <w:szCs w:val="20"/>
                    </w:rPr>
                    <w:t>Model</w:t>
                  </w:r>
                  <w:r>
                    <w:rPr>
                      <w:rStyle w:val="FootnoteReference"/>
                      <w:rFonts w:asciiTheme="majorHAnsi" w:hAnsiTheme="majorHAnsi" w:cs="Arial"/>
                      <w:b/>
                      <w:bCs/>
                      <w:sz w:val="20"/>
                      <w:szCs w:val="20"/>
                    </w:rPr>
                    <w:footnoteReference w:id="8"/>
                  </w:r>
                </w:p>
              </w:tc>
              <w:tc>
                <w:tcPr>
                  <w:tcW w:w="2514" w:type="pct"/>
                  <w:shd w:val="clear" w:color="auto" w:fill="auto"/>
                </w:tcPr>
                <w:p w14:paraId="6B256CD3" w14:textId="77777777" w:rsidR="00AC2108" w:rsidRPr="009A2150" w:rsidRDefault="00AC2108" w:rsidP="00AC2108">
                  <w:pPr>
                    <w:pStyle w:val="Caption"/>
                    <w:spacing w:before="0" w:after="0"/>
                    <w:jc w:val="center"/>
                    <w:rPr>
                      <w:rFonts w:asciiTheme="majorHAnsi" w:hAnsiTheme="majorHAnsi" w:cs="Arial"/>
                      <w:b/>
                      <w:bCs/>
                      <w:color w:val="auto"/>
                      <w:sz w:val="20"/>
                      <w:szCs w:val="20"/>
                      <w:highlight w:val="yellow"/>
                    </w:rPr>
                  </w:pPr>
                  <w:r w:rsidRPr="009A2150">
                    <w:rPr>
                      <w:rFonts w:asciiTheme="majorHAnsi" w:hAnsiTheme="majorHAnsi" w:cs="Arial"/>
                      <w:b/>
                      <w:bCs/>
                      <w:sz w:val="20"/>
                      <w:szCs w:val="20"/>
                    </w:rPr>
                    <w:t>Thermal Efficiency</w:t>
                  </w:r>
                </w:p>
              </w:tc>
            </w:tr>
            <w:tr w:rsidR="00AC2108" w:rsidRPr="009A2150" w14:paraId="5C80623B" w14:textId="77777777" w:rsidTr="00AC2108">
              <w:trPr>
                <w:trHeight w:val="260"/>
                <w:jc w:val="center"/>
              </w:trPr>
              <w:tc>
                <w:tcPr>
                  <w:tcW w:w="2486" w:type="pct"/>
                  <w:shd w:val="clear" w:color="auto" w:fill="auto"/>
                </w:tcPr>
                <w:p w14:paraId="2C6B879E" w14:textId="77777777" w:rsidR="00AC2108" w:rsidRPr="009A2150" w:rsidRDefault="00AC2108" w:rsidP="00AC2108">
                  <w:pPr>
                    <w:pStyle w:val="Caption"/>
                    <w:spacing w:before="0" w:after="0"/>
                    <w:jc w:val="center"/>
                    <w:rPr>
                      <w:rFonts w:asciiTheme="majorHAnsi" w:hAnsiTheme="majorHAnsi" w:cs="Arial"/>
                      <w:bCs/>
                      <w:color w:val="auto"/>
                      <w:sz w:val="20"/>
                      <w:szCs w:val="20"/>
                    </w:rPr>
                  </w:pPr>
                  <w:r w:rsidRPr="009A2150">
                    <w:rPr>
                      <w:rFonts w:asciiTheme="majorHAnsi" w:hAnsiTheme="majorHAnsi" w:cs="Arial"/>
                      <w:bCs/>
                      <w:sz w:val="20"/>
                      <w:szCs w:val="20"/>
                    </w:rPr>
                    <w:t>Energy Empire</w:t>
                  </w:r>
                </w:p>
              </w:tc>
              <w:tc>
                <w:tcPr>
                  <w:tcW w:w="2514" w:type="pct"/>
                  <w:shd w:val="clear" w:color="auto" w:fill="auto"/>
                  <w:vAlign w:val="center"/>
                </w:tcPr>
                <w:p w14:paraId="343E7E4F" w14:textId="77777777" w:rsidR="00AC2108" w:rsidRPr="009A2150" w:rsidRDefault="00AC2108" w:rsidP="00AC2108">
                  <w:pPr>
                    <w:pStyle w:val="Caption"/>
                    <w:spacing w:before="0" w:after="0"/>
                    <w:jc w:val="center"/>
                    <w:rPr>
                      <w:rFonts w:asciiTheme="majorHAnsi" w:hAnsiTheme="majorHAnsi" w:cs="Arial"/>
                      <w:bCs/>
                      <w:color w:val="auto"/>
                      <w:sz w:val="20"/>
                      <w:szCs w:val="20"/>
                    </w:rPr>
                  </w:pPr>
                  <w:r w:rsidRPr="009A2150">
                    <w:rPr>
                      <w:rFonts w:asciiTheme="majorHAnsi" w:hAnsiTheme="majorHAnsi" w:cs="Arial"/>
                      <w:bCs/>
                      <w:sz w:val="20"/>
                      <w:szCs w:val="20"/>
                    </w:rPr>
                    <w:t>33.00%</w:t>
                  </w:r>
                </w:p>
              </w:tc>
            </w:tr>
            <w:tr w:rsidR="001A52E7" w:rsidRPr="009A2150" w14:paraId="1AC99A4F" w14:textId="77777777" w:rsidTr="00AC2108">
              <w:trPr>
                <w:trHeight w:val="260"/>
                <w:jc w:val="center"/>
              </w:trPr>
              <w:tc>
                <w:tcPr>
                  <w:tcW w:w="2486" w:type="pct"/>
                  <w:shd w:val="clear" w:color="auto" w:fill="auto"/>
                </w:tcPr>
                <w:p w14:paraId="67EE0E2B" w14:textId="4F2981C1" w:rsidR="001A52E7" w:rsidRPr="009A2150" w:rsidRDefault="001A52E7" w:rsidP="00AC2108">
                  <w:pPr>
                    <w:pStyle w:val="Caption"/>
                    <w:spacing w:before="0" w:after="0"/>
                    <w:jc w:val="center"/>
                    <w:rPr>
                      <w:rFonts w:asciiTheme="majorHAnsi" w:hAnsiTheme="majorHAnsi" w:cs="Arial"/>
                      <w:bCs/>
                      <w:sz w:val="20"/>
                      <w:szCs w:val="20"/>
                    </w:rPr>
                  </w:pPr>
                  <w:r>
                    <w:rPr>
                      <w:rFonts w:asciiTheme="majorHAnsi" w:hAnsiTheme="majorHAnsi" w:cs="Arial"/>
                      <w:bCs/>
                      <w:sz w:val="20"/>
                      <w:szCs w:val="20"/>
                    </w:rPr>
                    <w:t>SHS-BME</w:t>
                  </w:r>
                </w:p>
              </w:tc>
              <w:tc>
                <w:tcPr>
                  <w:tcW w:w="2514" w:type="pct"/>
                  <w:shd w:val="clear" w:color="auto" w:fill="auto"/>
                  <w:vAlign w:val="center"/>
                </w:tcPr>
                <w:p w14:paraId="32A26356" w14:textId="112D64B0" w:rsidR="001A52E7" w:rsidRPr="009A2150" w:rsidRDefault="001A52E7" w:rsidP="00AC2108">
                  <w:pPr>
                    <w:pStyle w:val="Caption"/>
                    <w:spacing w:before="0" w:after="0"/>
                    <w:jc w:val="center"/>
                    <w:rPr>
                      <w:rFonts w:asciiTheme="majorHAnsi" w:hAnsiTheme="majorHAnsi" w:cs="Arial"/>
                      <w:bCs/>
                      <w:sz w:val="20"/>
                      <w:szCs w:val="20"/>
                    </w:rPr>
                  </w:pPr>
                  <w:r>
                    <w:rPr>
                      <w:rFonts w:asciiTheme="majorHAnsi" w:hAnsiTheme="majorHAnsi" w:cs="Arial"/>
                      <w:bCs/>
                      <w:sz w:val="20"/>
                      <w:szCs w:val="20"/>
                    </w:rPr>
                    <w:t>31.00%</w:t>
                  </w:r>
                </w:p>
              </w:tc>
            </w:tr>
            <w:tr w:rsidR="00AC2108" w:rsidRPr="009A2150" w14:paraId="2F407559" w14:textId="77777777" w:rsidTr="00AC2108">
              <w:trPr>
                <w:trHeight w:val="260"/>
                <w:jc w:val="center"/>
              </w:trPr>
              <w:tc>
                <w:tcPr>
                  <w:tcW w:w="2486" w:type="pct"/>
                  <w:shd w:val="clear" w:color="auto" w:fill="auto"/>
                </w:tcPr>
                <w:p w14:paraId="444560DA" w14:textId="77777777" w:rsidR="00AC2108" w:rsidRPr="009A2150" w:rsidRDefault="00AC2108" w:rsidP="00AC2108">
                  <w:pPr>
                    <w:pStyle w:val="Caption"/>
                    <w:spacing w:before="0" w:after="0"/>
                    <w:jc w:val="center"/>
                    <w:rPr>
                      <w:rFonts w:asciiTheme="majorHAnsi" w:hAnsiTheme="majorHAnsi" w:cs="Arial"/>
                      <w:bCs/>
                      <w:color w:val="auto"/>
                      <w:sz w:val="20"/>
                      <w:szCs w:val="20"/>
                    </w:rPr>
                  </w:pPr>
                  <w:r w:rsidRPr="009A2150">
                    <w:rPr>
                      <w:rFonts w:asciiTheme="majorHAnsi" w:hAnsiTheme="majorHAnsi" w:cs="Arial"/>
                      <w:bCs/>
                      <w:sz w:val="20"/>
                      <w:szCs w:val="20"/>
                    </w:rPr>
                    <w:t>FSL</w:t>
                  </w:r>
                </w:p>
              </w:tc>
              <w:tc>
                <w:tcPr>
                  <w:tcW w:w="2514" w:type="pct"/>
                  <w:shd w:val="clear" w:color="auto" w:fill="auto"/>
                  <w:vAlign w:val="center"/>
                </w:tcPr>
                <w:p w14:paraId="34A168DB" w14:textId="77777777" w:rsidR="00AC2108" w:rsidRPr="009A2150" w:rsidRDefault="00AC2108" w:rsidP="00AC2108">
                  <w:pPr>
                    <w:pStyle w:val="Caption"/>
                    <w:spacing w:before="0" w:after="0"/>
                    <w:jc w:val="center"/>
                    <w:rPr>
                      <w:rFonts w:asciiTheme="majorHAnsi" w:hAnsiTheme="majorHAnsi" w:cs="Arial"/>
                      <w:bCs/>
                      <w:color w:val="auto"/>
                      <w:sz w:val="20"/>
                      <w:szCs w:val="20"/>
                    </w:rPr>
                  </w:pPr>
                  <w:r w:rsidRPr="009A2150">
                    <w:rPr>
                      <w:rFonts w:asciiTheme="majorHAnsi" w:hAnsiTheme="majorHAnsi" w:cs="Arial"/>
                      <w:bCs/>
                      <w:sz w:val="20"/>
                      <w:szCs w:val="20"/>
                    </w:rPr>
                    <w:t>35.70%</w:t>
                  </w:r>
                </w:p>
              </w:tc>
            </w:tr>
            <w:tr w:rsidR="00AC2108" w:rsidRPr="009A2150" w14:paraId="576951DD" w14:textId="77777777" w:rsidTr="00AC2108">
              <w:trPr>
                <w:trHeight w:val="260"/>
                <w:jc w:val="center"/>
              </w:trPr>
              <w:tc>
                <w:tcPr>
                  <w:tcW w:w="2486" w:type="pct"/>
                  <w:shd w:val="clear" w:color="auto" w:fill="auto"/>
                </w:tcPr>
                <w:p w14:paraId="56E29E5D" w14:textId="77777777" w:rsidR="00AC2108" w:rsidRPr="009A2150" w:rsidRDefault="00AC2108" w:rsidP="00AC2108">
                  <w:pPr>
                    <w:pStyle w:val="Caption"/>
                    <w:spacing w:before="0" w:after="0"/>
                    <w:jc w:val="center"/>
                    <w:rPr>
                      <w:rFonts w:asciiTheme="majorHAnsi" w:hAnsiTheme="majorHAnsi" w:cs="Arial"/>
                      <w:bCs/>
                      <w:color w:val="auto"/>
                      <w:sz w:val="20"/>
                      <w:szCs w:val="20"/>
                    </w:rPr>
                  </w:pPr>
                  <w:r w:rsidRPr="009A2150">
                    <w:rPr>
                      <w:rFonts w:asciiTheme="majorHAnsi" w:hAnsiTheme="majorHAnsi" w:cs="Arial"/>
                      <w:bCs/>
                      <w:sz w:val="20"/>
                      <w:szCs w:val="20"/>
                    </w:rPr>
                    <w:t>Lugwana</w:t>
                  </w:r>
                </w:p>
              </w:tc>
              <w:tc>
                <w:tcPr>
                  <w:tcW w:w="2514" w:type="pct"/>
                  <w:shd w:val="clear" w:color="auto" w:fill="auto"/>
                  <w:vAlign w:val="center"/>
                </w:tcPr>
                <w:p w14:paraId="4EE2371E" w14:textId="77777777" w:rsidR="00AC2108" w:rsidRPr="009A2150" w:rsidRDefault="00AC2108" w:rsidP="00AC2108">
                  <w:pPr>
                    <w:pStyle w:val="Caption"/>
                    <w:spacing w:before="0" w:after="0"/>
                    <w:jc w:val="center"/>
                    <w:rPr>
                      <w:rFonts w:asciiTheme="majorHAnsi" w:hAnsiTheme="majorHAnsi" w:cs="Arial"/>
                      <w:bCs/>
                      <w:color w:val="auto"/>
                      <w:sz w:val="20"/>
                      <w:szCs w:val="20"/>
                    </w:rPr>
                  </w:pPr>
                  <w:r w:rsidRPr="009A2150">
                    <w:rPr>
                      <w:rFonts w:asciiTheme="majorHAnsi" w:hAnsiTheme="majorHAnsi" w:cs="Arial"/>
                      <w:bCs/>
                      <w:sz w:val="20"/>
                      <w:szCs w:val="20"/>
                    </w:rPr>
                    <w:t>34.75%</w:t>
                  </w:r>
                </w:p>
              </w:tc>
            </w:tr>
            <w:tr w:rsidR="00AC2108" w:rsidRPr="009A2150" w14:paraId="615001D7" w14:textId="77777777" w:rsidTr="00AC2108">
              <w:trPr>
                <w:trHeight w:val="260"/>
                <w:jc w:val="center"/>
              </w:trPr>
              <w:tc>
                <w:tcPr>
                  <w:tcW w:w="2486" w:type="pct"/>
                  <w:shd w:val="clear" w:color="auto" w:fill="auto"/>
                </w:tcPr>
                <w:p w14:paraId="466DAEC6" w14:textId="77777777" w:rsidR="00AC2108" w:rsidRPr="009A2150" w:rsidRDefault="00AC2108" w:rsidP="00AC2108">
                  <w:pPr>
                    <w:pStyle w:val="Caption"/>
                    <w:spacing w:before="0" w:after="0"/>
                    <w:jc w:val="center"/>
                    <w:rPr>
                      <w:rFonts w:asciiTheme="majorHAnsi" w:hAnsiTheme="majorHAnsi" w:cs="Arial"/>
                      <w:bCs/>
                      <w:color w:val="auto"/>
                      <w:sz w:val="20"/>
                      <w:szCs w:val="20"/>
                    </w:rPr>
                  </w:pPr>
                  <w:r w:rsidRPr="009A2150">
                    <w:rPr>
                      <w:rFonts w:asciiTheme="majorHAnsi" w:hAnsiTheme="majorHAnsi" w:cs="Arial"/>
                      <w:bCs/>
                      <w:sz w:val="20"/>
                      <w:szCs w:val="20"/>
                    </w:rPr>
                    <w:t>SHS-BOLD</w:t>
                  </w:r>
                </w:p>
              </w:tc>
              <w:tc>
                <w:tcPr>
                  <w:tcW w:w="2514" w:type="pct"/>
                  <w:shd w:val="clear" w:color="auto" w:fill="auto"/>
                  <w:vAlign w:val="center"/>
                </w:tcPr>
                <w:p w14:paraId="78D6BE50" w14:textId="77777777" w:rsidR="00AC2108" w:rsidRPr="009A2150" w:rsidRDefault="00AC2108" w:rsidP="00AC2108">
                  <w:pPr>
                    <w:pStyle w:val="Caption"/>
                    <w:spacing w:before="0" w:after="0"/>
                    <w:jc w:val="center"/>
                    <w:rPr>
                      <w:rFonts w:asciiTheme="majorHAnsi" w:hAnsiTheme="majorHAnsi" w:cs="Arial"/>
                      <w:bCs/>
                      <w:color w:val="auto"/>
                      <w:sz w:val="20"/>
                      <w:szCs w:val="20"/>
                    </w:rPr>
                  </w:pPr>
                  <w:r w:rsidRPr="009A2150">
                    <w:rPr>
                      <w:rFonts w:asciiTheme="majorHAnsi" w:hAnsiTheme="majorHAnsi" w:cs="Arial"/>
                      <w:bCs/>
                      <w:sz w:val="20"/>
                      <w:szCs w:val="20"/>
                    </w:rPr>
                    <w:t>37.30%</w:t>
                  </w:r>
                </w:p>
              </w:tc>
            </w:tr>
            <w:tr w:rsidR="00AC2108" w:rsidRPr="009A2150" w14:paraId="6F1456F3" w14:textId="77777777" w:rsidTr="00AC2108">
              <w:trPr>
                <w:trHeight w:val="242"/>
                <w:jc w:val="center"/>
              </w:trPr>
              <w:tc>
                <w:tcPr>
                  <w:tcW w:w="2486" w:type="pct"/>
                  <w:shd w:val="clear" w:color="auto" w:fill="auto"/>
                </w:tcPr>
                <w:p w14:paraId="30875934" w14:textId="77777777" w:rsidR="00AC2108" w:rsidRPr="009A2150" w:rsidRDefault="00AC2108" w:rsidP="00AC2108">
                  <w:pPr>
                    <w:pStyle w:val="Caption"/>
                    <w:spacing w:before="0" w:after="0"/>
                    <w:jc w:val="center"/>
                    <w:rPr>
                      <w:rFonts w:asciiTheme="majorHAnsi" w:hAnsiTheme="majorHAnsi" w:cs="Arial"/>
                      <w:bCs/>
                      <w:sz w:val="20"/>
                      <w:szCs w:val="20"/>
                    </w:rPr>
                  </w:pPr>
                  <w:r w:rsidRPr="009A2150">
                    <w:rPr>
                      <w:rFonts w:asciiTheme="majorHAnsi" w:hAnsiTheme="majorHAnsi" w:cs="Arial"/>
                      <w:bCs/>
                      <w:sz w:val="20"/>
                      <w:szCs w:val="20"/>
                    </w:rPr>
                    <w:t>SHS-ILF</w:t>
                  </w:r>
                </w:p>
              </w:tc>
              <w:tc>
                <w:tcPr>
                  <w:tcW w:w="2514" w:type="pct"/>
                  <w:shd w:val="clear" w:color="auto" w:fill="auto"/>
                  <w:vAlign w:val="center"/>
                </w:tcPr>
                <w:p w14:paraId="5375F3BC" w14:textId="77777777" w:rsidR="00AC2108" w:rsidRPr="009A2150" w:rsidRDefault="00AC2108" w:rsidP="00AC2108">
                  <w:pPr>
                    <w:pStyle w:val="Caption"/>
                    <w:spacing w:before="0" w:after="0"/>
                    <w:jc w:val="center"/>
                    <w:rPr>
                      <w:rFonts w:asciiTheme="majorHAnsi" w:hAnsiTheme="majorHAnsi" w:cs="Arial"/>
                      <w:bCs/>
                      <w:sz w:val="20"/>
                      <w:szCs w:val="20"/>
                    </w:rPr>
                  </w:pPr>
                  <w:r w:rsidRPr="009A2150">
                    <w:rPr>
                      <w:rFonts w:asciiTheme="majorHAnsi" w:hAnsiTheme="majorHAnsi" w:cs="Arial"/>
                      <w:bCs/>
                      <w:sz w:val="20"/>
                      <w:szCs w:val="20"/>
                    </w:rPr>
                    <w:t>38.00%</w:t>
                  </w:r>
                </w:p>
              </w:tc>
            </w:tr>
            <w:tr w:rsidR="00AC2108" w:rsidRPr="009A2150" w14:paraId="45BEFFCB" w14:textId="77777777" w:rsidTr="00AC2108">
              <w:trPr>
                <w:trHeight w:val="242"/>
                <w:jc w:val="center"/>
              </w:trPr>
              <w:tc>
                <w:tcPr>
                  <w:tcW w:w="2486" w:type="pct"/>
                  <w:shd w:val="clear" w:color="auto" w:fill="auto"/>
                </w:tcPr>
                <w:p w14:paraId="7A589871" w14:textId="77777777" w:rsidR="00AC2108" w:rsidRPr="009A2150" w:rsidRDefault="00AC2108" w:rsidP="00AC2108">
                  <w:pPr>
                    <w:pStyle w:val="Caption"/>
                    <w:spacing w:before="0" w:after="0"/>
                    <w:jc w:val="center"/>
                    <w:rPr>
                      <w:rFonts w:asciiTheme="majorHAnsi" w:hAnsiTheme="majorHAnsi" w:cs="Arial"/>
                      <w:bCs/>
                      <w:sz w:val="20"/>
                      <w:szCs w:val="20"/>
                    </w:rPr>
                  </w:pPr>
                  <w:r w:rsidRPr="009A2150">
                    <w:rPr>
                      <w:rFonts w:asciiTheme="majorHAnsi" w:hAnsiTheme="majorHAnsi" w:cs="Arial"/>
                      <w:bCs/>
                      <w:sz w:val="20"/>
                      <w:szCs w:val="20"/>
                    </w:rPr>
                    <w:t>SpendSmart</w:t>
                  </w:r>
                </w:p>
              </w:tc>
              <w:tc>
                <w:tcPr>
                  <w:tcW w:w="2514" w:type="pct"/>
                  <w:shd w:val="clear" w:color="auto" w:fill="auto"/>
                  <w:vAlign w:val="center"/>
                </w:tcPr>
                <w:p w14:paraId="33DD241B" w14:textId="77777777" w:rsidR="00AC2108" w:rsidRPr="009A2150" w:rsidRDefault="00AC2108" w:rsidP="00AC2108">
                  <w:pPr>
                    <w:pStyle w:val="Caption"/>
                    <w:spacing w:before="0" w:after="0"/>
                    <w:jc w:val="center"/>
                    <w:rPr>
                      <w:rFonts w:asciiTheme="majorHAnsi" w:hAnsiTheme="majorHAnsi" w:cs="Arial"/>
                      <w:bCs/>
                      <w:sz w:val="20"/>
                      <w:szCs w:val="20"/>
                    </w:rPr>
                  </w:pPr>
                  <w:r w:rsidRPr="009A2150">
                    <w:rPr>
                      <w:rFonts w:asciiTheme="majorHAnsi" w:hAnsiTheme="majorHAnsi" w:cs="Arial"/>
                      <w:bCs/>
                      <w:sz w:val="20"/>
                      <w:szCs w:val="20"/>
                    </w:rPr>
                    <w:t>36.30%</w:t>
                  </w:r>
                </w:p>
              </w:tc>
            </w:tr>
          </w:tbl>
          <w:p w14:paraId="20BED9AE" w14:textId="77777777" w:rsidR="003E63D3" w:rsidRDefault="003E63D3" w:rsidP="003E63D3">
            <w:pPr>
              <w:jc w:val="both"/>
              <w:rPr>
                <w:color w:val="4D4D4B"/>
              </w:rPr>
            </w:pPr>
          </w:p>
          <w:p w14:paraId="75E92C5A" w14:textId="5429C1B2" w:rsidR="003E63D3" w:rsidRPr="003E63D3" w:rsidRDefault="003E63D3" w:rsidP="003E63D3">
            <w:pPr>
              <w:jc w:val="both"/>
              <w:rPr>
                <w:color w:val="4D4D4B"/>
              </w:rPr>
            </w:pPr>
            <w:r>
              <w:rPr>
                <w:color w:val="4D4D4B"/>
              </w:rPr>
              <w:t>Evidence: Manufacturing specification</w:t>
            </w:r>
          </w:p>
          <w:p w14:paraId="0321FDFF" w14:textId="77777777" w:rsidR="003E63D3" w:rsidRPr="003E63D3" w:rsidRDefault="003E63D3" w:rsidP="003E63D3">
            <w:pPr>
              <w:jc w:val="both"/>
              <w:rPr>
                <w:color w:val="4D4D4B"/>
              </w:rPr>
            </w:pPr>
          </w:p>
          <w:p w14:paraId="3998469C" w14:textId="78CE620D" w:rsidR="0016094E" w:rsidRDefault="0016094E" w:rsidP="00EF2230">
            <w:pPr>
              <w:jc w:val="both"/>
            </w:pPr>
          </w:p>
        </w:tc>
      </w:tr>
      <w:tr w:rsidR="0016094E" w14:paraId="04C66633" w14:textId="77777777" w:rsidTr="0016094E">
        <w:tc>
          <w:tcPr>
            <w:tcW w:w="4510" w:type="dxa"/>
          </w:tcPr>
          <w:p w14:paraId="33091EF5" w14:textId="70DF808E" w:rsidR="0016094E" w:rsidRDefault="001A46E3" w:rsidP="00EF2230">
            <w:pPr>
              <w:jc w:val="both"/>
            </w:pPr>
            <w:r w:rsidRPr="001A46E3">
              <w:rPr>
                <w:color w:val="4D4D4B"/>
                <w:lang w:val="en-IN"/>
              </w:rPr>
              <w:lastRenderedPageBreak/>
              <w:t>The technology shall have continuous useful energy output of less than 150kW per unit, where “continuous useful energy output” is defined above</w:t>
            </w:r>
            <w:r>
              <w:rPr>
                <w:color w:val="4D4D4B"/>
                <w:lang w:val="en-IN"/>
              </w:rPr>
              <w:t>.</w:t>
            </w:r>
          </w:p>
        </w:tc>
        <w:tc>
          <w:tcPr>
            <w:tcW w:w="4510" w:type="dxa"/>
          </w:tcPr>
          <w:p w14:paraId="6D4E5976" w14:textId="5B1AD0AC" w:rsidR="0016094E" w:rsidRDefault="00D90F58" w:rsidP="00EF2230">
            <w:pPr>
              <w:jc w:val="both"/>
              <w:rPr>
                <w:color w:val="4D4D4B"/>
                <w:lang w:val="en-IN"/>
              </w:rPr>
            </w:pPr>
            <w:r>
              <w:rPr>
                <w:color w:val="4D4D4B"/>
              </w:rPr>
              <w:t xml:space="preserve">The project technology have </w:t>
            </w:r>
            <w:r w:rsidRPr="001A46E3">
              <w:rPr>
                <w:color w:val="4D4D4B"/>
                <w:lang w:val="en-IN"/>
              </w:rPr>
              <w:t>continuous useful energy output of less than 150kW per unit</w:t>
            </w:r>
            <w:r>
              <w:rPr>
                <w:color w:val="4D4D4B"/>
                <w:lang w:val="en-IN"/>
              </w:rPr>
              <w:t xml:space="preserve">. </w:t>
            </w:r>
          </w:p>
          <w:p w14:paraId="7FF568E7" w14:textId="76966BE3" w:rsidR="00D90F58" w:rsidRDefault="00D90F58" w:rsidP="00EF2230">
            <w:pPr>
              <w:jc w:val="both"/>
            </w:pPr>
            <w:r>
              <w:rPr>
                <w:lang w:val="en-IN"/>
              </w:rPr>
              <w:t>Evidence: Ex ante calculation sheet</w:t>
            </w:r>
          </w:p>
        </w:tc>
      </w:tr>
      <w:tr w:rsidR="00AF61A4" w14:paraId="10AEC269" w14:textId="77777777" w:rsidTr="0016094E">
        <w:tc>
          <w:tcPr>
            <w:tcW w:w="4510" w:type="dxa"/>
          </w:tcPr>
          <w:p w14:paraId="58BDF4BF" w14:textId="77777777" w:rsidR="00AF61A4" w:rsidRPr="001A46E3" w:rsidRDefault="00AF61A4" w:rsidP="00AF61A4">
            <w:pPr>
              <w:spacing w:after="200" w:line="276" w:lineRule="auto"/>
              <w:contextualSpacing w:val="0"/>
              <w:rPr>
                <w:color w:val="4D4D4B"/>
                <w:lang w:val="en-IN"/>
              </w:rPr>
            </w:pPr>
            <w:r w:rsidRPr="001A46E3">
              <w:rPr>
                <w:color w:val="4D4D4B"/>
                <w:lang w:val="en-IN"/>
              </w:rPr>
              <w:t xml:space="preserve">The project activity is implemented by a project developer and can include additional project participants listed in Appendix 2 of the PDD template. The individual households and institutions may be represented collectively by community organizations, etc., but do not individually act as project participants. </w:t>
            </w:r>
          </w:p>
          <w:p w14:paraId="34F46B8A" w14:textId="0A632ADE" w:rsidR="00AF61A4" w:rsidRPr="001A46E3" w:rsidRDefault="00AF61A4" w:rsidP="00AF61A4">
            <w:pPr>
              <w:numPr>
                <w:ilvl w:val="0"/>
                <w:numId w:val="28"/>
              </w:numPr>
              <w:spacing w:after="200" w:line="276" w:lineRule="auto"/>
              <w:contextualSpacing w:val="0"/>
              <w:rPr>
                <w:color w:val="4D4D4B"/>
                <w:lang w:val="en-IN"/>
              </w:rPr>
            </w:pPr>
          </w:p>
          <w:p w14:paraId="4A4B64CE" w14:textId="65BBEBF1" w:rsidR="00AF61A4" w:rsidRDefault="00AF61A4" w:rsidP="00AF61A4">
            <w:pPr>
              <w:jc w:val="both"/>
            </w:pPr>
          </w:p>
        </w:tc>
        <w:tc>
          <w:tcPr>
            <w:tcW w:w="4510" w:type="dxa"/>
          </w:tcPr>
          <w:p w14:paraId="0C603DF4" w14:textId="77777777" w:rsidR="00AF61A4" w:rsidRPr="00DE55C9" w:rsidRDefault="00AF61A4" w:rsidP="00AF61A4">
            <w:pPr>
              <w:spacing w:line="276" w:lineRule="auto"/>
              <w:jc w:val="both"/>
              <w:rPr>
                <w:color w:val="4D4D4B"/>
              </w:rPr>
            </w:pPr>
            <w:r w:rsidRPr="00077379">
              <w:rPr>
                <w:color w:val="4D4D4B"/>
              </w:rPr>
              <w:t xml:space="preserve"> </w:t>
            </w:r>
            <w:r>
              <w:rPr>
                <w:color w:val="4D4D4B"/>
              </w:rPr>
              <w:t>The CME is the sole owner of all carbon credits generated.  CME</w:t>
            </w:r>
            <w:r w:rsidRPr="000D7B21">
              <w:rPr>
                <w:color w:val="4D4D4B"/>
                <w:lang w:val="en-IN"/>
              </w:rPr>
              <w:t xml:space="preserve"> ensure</w:t>
            </w:r>
            <w:r>
              <w:rPr>
                <w:color w:val="4D4D4B"/>
                <w:lang w:val="en-IN"/>
              </w:rPr>
              <w:t>s</w:t>
            </w:r>
            <w:r w:rsidRPr="000D7B21">
              <w:rPr>
                <w:color w:val="4D4D4B"/>
                <w:lang w:val="en-IN"/>
              </w:rPr>
              <w:t xml:space="preserve"> that all local partners (if any) and end users are aware of the fact that </w:t>
            </w:r>
            <w:r>
              <w:rPr>
                <w:color w:val="4D4D4B"/>
                <w:lang w:val="en-IN"/>
              </w:rPr>
              <w:t>UpEnergy Group</w:t>
            </w:r>
            <w:r w:rsidRPr="000D7B21">
              <w:rPr>
                <w:color w:val="4D4D4B"/>
                <w:lang w:val="en-IN"/>
              </w:rPr>
              <w:t xml:space="preserve"> is claiming ownership rights of and selling the emission reductions resulting from the project activity. It</w:t>
            </w:r>
            <w:r>
              <w:rPr>
                <w:color w:val="4D4D4B"/>
                <w:lang w:val="en-IN"/>
              </w:rPr>
              <w:t xml:space="preserve"> is</w:t>
            </w:r>
            <w:r w:rsidRPr="000D7B21">
              <w:rPr>
                <w:color w:val="4D4D4B"/>
                <w:lang w:val="en-IN"/>
              </w:rPr>
              <w:t xml:space="preserve"> communicated to end users at the time of installation/ distribution as part of sales receipt</w:t>
            </w:r>
            <w:r>
              <w:rPr>
                <w:color w:val="4D4D4B"/>
                <w:lang w:val="en-IN"/>
              </w:rPr>
              <w:t xml:space="preserve">. </w:t>
            </w:r>
            <w:r w:rsidRPr="00DE55C9">
              <w:rPr>
                <w:color w:val="4D4D4B"/>
              </w:rPr>
              <w:t>The ICS owners will be transferring their rights on ownership of carbon credits to CME via the end-user agreement/consent form or via monitoring app etc (refer to Eligibility under GS4GG section above). The same has been discussed during stakeholder consultations.</w:t>
            </w:r>
          </w:p>
          <w:p w14:paraId="4967081B" w14:textId="7AB107D5" w:rsidR="00AF61A4" w:rsidRDefault="00AF61A4" w:rsidP="00AF61A4">
            <w:pPr>
              <w:jc w:val="both"/>
            </w:pPr>
            <w:r>
              <w:t>Evidence:  Carbon waiver</w:t>
            </w:r>
            <w:r w:rsidDel="008460F5">
              <w:rPr>
                <w:color w:val="4D4D4B"/>
              </w:rPr>
              <w:t xml:space="preserve"> </w:t>
            </w:r>
          </w:p>
        </w:tc>
      </w:tr>
      <w:tr w:rsidR="00AF61A4" w14:paraId="135BF16E" w14:textId="77777777" w:rsidTr="0016094E">
        <w:tc>
          <w:tcPr>
            <w:tcW w:w="4510" w:type="dxa"/>
          </w:tcPr>
          <w:p w14:paraId="27F30459" w14:textId="77777777" w:rsidR="00AF61A4" w:rsidRPr="001A46E3" w:rsidRDefault="00AF61A4" w:rsidP="00AF61A4">
            <w:pPr>
              <w:numPr>
                <w:ilvl w:val="0"/>
                <w:numId w:val="29"/>
              </w:numPr>
              <w:spacing w:after="200" w:line="276" w:lineRule="auto"/>
              <w:contextualSpacing w:val="0"/>
              <w:rPr>
                <w:color w:val="4D4D4B"/>
                <w:lang w:val="en-IN"/>
              </w:rPr>
            </w:pPr>
            <w:r w:rsidRPr="001A46E3">
              <w:rPr>
                <w:color w:val="4D4D4B"/>
                <w:lang w:val="en-IN"/>
              </w:rPr>
              <w:t xml:space="preserve">The project developer must design incentive mechanism(s), which should be effective as fast as possible, for the elimination of inefficient baseline </w:t>
            </w:r>
            <w:r w:rsidRPr="001A46E3">
              <w:rPr>
                <w:color w:val="4D4D4B"/>
                <w:lang w:val="en-IN"/>
              </w:rPr>
              <w:lastRenderedPageBreak/>
              <w:t xml:space="preserve">stoves that are replaced by the project cooking devices and describe the incentive mechanism(s) in the PDD/VPA-DD at the time of validation. </w:t>
            </w:r>
          </w:p>
          <w:p w14:paraId="1B64FE61" w14:textId="29BAFE83" w:rsidR="00AF61A4" w:rsidRDefault="00AF61A4" w:rsidP="00AF61A4">
            <w:pPr>
              <w:jc w:val="both"/>
            </w:pPr>
          </w:p>
        </w:tc>
        <w:tc>
          <w:tcPr>
            <w:tcW w:w="4510" w:type="dxa"/>
          </w:tcPr>
          <w:p w14:paraId="0C7F869D" w14:textId="5635A29A" w:rsidR="00AF61A4" w:rsidRPr="00C4313C" w:rsidRDefault="00AF61A4" w:rsidP="00AF61A4">
            <w:pPr>
              <w:jc w:val="both"/>
              <w:rPr>
                <w:rFonts w:ascii="Calibri" w:hAnsi="Calibri" w:cs="Calibri"/>
              </w:rPr>
            </w:pPr>
            <w:r w:rsidRPr="003E63D3">
              <w:rPr>
                <w:color w:val="4D4D4B"/>
              </w:rPr>
              <w:lastRenderedPageBreak/>
              <w:t>The project developer offe</w:t>
            </w:r>
            <w:r>
              <w:rPr>
                <w:color w:val="4D4D4B"/>
              </w:rPr>
              <w:t xml:space="preserve">rs </w:t>
            </w:r>
            <w:r w:rsidRPr="003E63D3">
              <w:rPr>
                <w:color w:val="4D4D4B"/>
              </w:rPr>
              <w:t xml:space="preserve">the improved technology at highly subsidized rates, making it more </w:t>
            </w:r>
            <w:r w:rsidRPr="003E63D3">
              <w:rPr>
                <w:color w:val="4D4D4B"/>
              </w:rPr>
              <w:lastRenderedPageBreak/>
              <w:t xml:space="preserve">accessible to a larger user base. Additionally, the developer </w:t>
            </w:r>
            <w:r>
              <w:rPr>
                <w:color w:val="4D4D4B"/>
              </w:rPr>
              <w:t>has provided</w:t>
            </w:r>
            <w:r w:rsidRPr="003E63D3">
              <w:rPr>
                <w:color w:val="4D4D4B"/>
              </w:rPr>
              <w:t xml:space="preserve"> a 5-year warranty on the technology, encouraging continued use of the improved cookstoves and reducing the likelihood of reverting to baseline stoves during the project implementation.</w:t>
            </w:r>
          </w:p>
        </w:tc>
      </w:tr>
      <w:tr w:rsidR="00AF61A4" w14:paraId="55116649" w14:textId="77777777" w:rsidTr="0016094E">
        <w:tc>
          <w:tcPr>
            <w:tcW w:w="4510" w:type="dxa"/>
          </w:tcPr>
          <w:p w14:paraId="146CFDD6" w14:textId="77777777" w:rsidR="00AF61A4" w:rsidRPr="001A46E3" w:rsidRDefault="00AF61A4" w:rsidP="00AF61A4">
            <w:pPr>
              <w:numPr>
                <w:ilvl w:val="0"/>
                <w:numId w:val="30"/>
              </w:numPr>
              <w:spacing w:after="200" w:line="276" w:lineRule="auto"/>
              <w:contextualSpacing w:val="0"/>
              <w:rPr>
                <w:color w:val="4D4D4B"/>
                <w:lang w:val="en-IN"/>
              </w:rPr>
            </w:pPr>
            <w:r w:rsidRPr="001A46E3">
              <w:rPr>
                <w:color w:val="4D4D4B"/>
                <w:lang w:val="en-IN"/>
              </w:rPr>
              <w:lastRenderedPageBreak/>
              <w:t xml:space="preserve">To avoid double counting or double claiming, the project developer must: </w:t>
            </w:r>
          </w:p>
          <w:p w14:paraId="3452BB68" w14:textId="2C4AFA6B" w:rsidR="00AF61A4" w:rsidRPr="001A46E3" w:rsidRDefault="00AF61A4" w:rsidP="00AF61A4">
            <w:pPr>
              <w:numPr>
                <w:ilvl w:val="0"/>
                <w:numId w:val="30"/>
              </w:numPr>
              <w:spacing w:after="200" w:line="276" w:lineRule="auto"/>
              <w:contextualSpacing w:val="0"/>
              <w:rPr>
                <w:color w:val="4D4D4B"/>
                <w:lang w:val="en-IN"/>
              </w:rPr>
            </w:pPr>
            <w:r w:rsidRPr="001A46E3">
              <w:rPr>
                <w:color w:val="4D4D4B"/>
                <w:lang w:val="en-IN"/>
              </w:rPr>
              <w:t>i. clearly communicate</w:t>
            </w:r>
            <w:r>
              <w:rPr>
                <w:color w:val="4D4D4B"/>
                <w:lang w:val="en-IN"/>
              </w:rPr>
              <w:t>s</w:t>
            </w:r>
            <w:r w:rsidRPr="001A46E3">
              <w:rPr>
                <w:color w:val="4D4D4B"/>
                <w:lang w:val="en-IN"/>
              </w:rPr>
              <w:t xml:space="preserve"> its ownership rights and intention of claiming the emission reductions resulting from the project activity to the following parties by contract or clear written assertions in the transaction paperwork: all other project participants; project technology manufacturers; and retailers of the project technology or the renewable fuel in use; and </w:t>
            </w:r>
          </w:p>
          <w:p w14:paraId="64EC5541" w14:textId="77777777" w:rsidR="00AF61A4" w:rsidRPr="001A46E3" w:rsidRDefault="00AF61A4" w:rsidP="00AF61A4">
            <w:pPr>
              <w:numPr>
                <w:ilvl w:val="0"/>
                <w:numId w:val="30"/>
              </w:numPr>
              <w:spacing w:after="200" w:line="276" w:lineRule="auto"/>
              <w:contextualSpacing w:val="0"/>
              <w:rPr>
                <w:color w:val="4D4D4B"/>
                <w:lang w:val="en-IN"/>
              </w:rPr>
            </w:pPr>
            <w:r w:rsidRPr="001A46E3">
              <w:rPr>
                <w:color w:val="4D4D4B"/>
                <w:lang w:val="en-IN"/>
              </w:rPr>
              <w:t xml:space="preserve">ii. inform and notify the end users that they cannot claim emission reductions from the project, and </w:t>
            </w:r>
          </w:p>
          <w:p w14:paraId="598F7B99" w14:textId="5862312F" w:rsidR="00AF61A4" w:rsidRPr="001A46E3" w:rsidRDefault="00AF61A4" w:rsidP="00AF61A4">
            <w:pPr>
              <w:numPr>
                <w:ilvl w:val="0"/>
                <w:numId w:val="30"/>
              </w:numPr>
              <w:spacing w:after="200" w:line="276" w:lineRule="auto"/>
              <w:contextualSpacing w:val="0"/>
              <w:rPr>
                <w:color w:val="4D4D4B"/>
                <w:lang w:val="en-IN"/>
              </w:rPr>
            </w:pPr>
            <w:r w:rsidRPr="001A46E3">
              <w:rPr>
                <w:color w:val="4D4D4B"/>
                <w:lang w:val="en-IN"/>
              </w:rPr>
              <w:t xml:space="preserve">iii. exclude from the project activity, cooking devices included in any other voluntary market or CDM project activity/PoA, and strive not to displace the cooking devices of another CDM or voluntary project/PoA. </w:t>
            </w:r>
          </w:p>
          <w:p w14:paraId="4949CBDF" w14:textId="62ABD7E5" w:rsidR="00AF61A4" w:rsidRDefault="00AF61A4" w:rsidP="00AF61A4">
            <w:pPr>
              <w:jc w:val="both"/>
            </w:pPr>
          </w:p>
        </w:tc>
        <w:tc>
          <w:tcPr>
            <w:tcW w:w="4510" w:type="dxa"/>
          </w:tcPr>
          <w:p w14:paraId="2372E2AA" w14:textId="77777777" w:rsidR="00AF61A4" w:rsidRDefault="00AF61A4" w:rsidP="00AF61A4">
            <w:pPr>
              <w:spacing w:line="276" w:lineRule="auto"/>
              <w:jc w:val="both"/>
              <w:rPr>
                <w:rFonts w:asciiTheme="minorHAnsi" w:hAnsiTheme="minorHAnsi" w:cstheme="minorHAnsi"/>
                <w:szCs w:val="22"/>
              </w:rPr>
            </w:pPr>
            <w:r>
              <w:rPr>
                <w:rFonts w:asciiTheme="minorHAnsi" w:hAnsiTheme="minorHAnsi" w:cstheme="minorHAnsi"/>
                <w:szCs w:val="22"/>
              </w:rPr>
              <w:t xml:space="preserve">To avoid the double counting, the project activity will install ICSs which </w:t>
            </w:r>
            <w:r w:rsidRPr="0052747B">
              <w:rPr>
                <w:rFonts w:asciiTheme="minorHAnsi" w:hAnsiTheme="minorHAnsi" w:cstheme="minorHAnsi"/>
                <w:szCs w:val="22"/>
              </w:rPr>
              <w:t>has a unique serial number</w:t>
            </w:r>
            <w:r>
              <w:rPr>
                <w:rFonts w:asciiTheme="minorHAnsi" w:hAnsiTheme="minorHAnsi" w:cstheme="minorHAnsi"/>
                <w:szCs w:val="22"/>
              </w:rPr>
              <w:t>, which avoids stove duplication</w:t>
            </w:r>
            <w:r w:rsidRPr="0052747B">
              <w:rPr>
                <w:rFonts w:asciiTheme="minorHAnsi" w:hAnsiTheme="minorHAnsi" w:cstheme="minorHAnsi"/>
                <w:szCs w:val="22"/>
              </w:rPr>
              <w:t xml:space="preserve">. </w:t>
            </w:r>
          </w:p>
          <w:p w14:paraId="096E498F" w14:textId="77777777" w:rsidR="00AF61A4" w:rsidRDefault="00AF61A4" w:rsidP="00AF61A4">
            <w:pPr>
              <w:spacing w:line="276" w:lineRule="auto"/>
              <w:jc w:val="both"/>
              <w:rPr>
                <w:rFonts w:asciiTheme="minorHAnsi" w:hAnsiTheme="minorHAnsi" w:cstheme="minorHAnsi"/>
                <w:szCs w:val="22"/>
              </w:rPr>
            </w:pPr>
          </w:p>
          <w:p w14:paraId="6708B675" w14:textId="77777777" w:rsidR="00AF61A4" w:rsidRPr="000D7B21" w:rsidRDefault="00AF61A4" w:rsidP="00AF61A4">
            <w:pPr>
              <w:pStyle w:val="Default"/>
              <w:numPr>
                <w:ilvl w:val="0"/>
                <w:numId w:val="35"/>
              </w:numPr>
              <w:spacing w:line="276" w:lineRule="auto"/>
              <w:jc w:val="both"/>
              <w:rPr>
                <w:rFonts w:cs="Times New Roman (Body CS)"/>
                <w:color w:val="4D4D4B"/>
                <w:sz w:val="22"/>
                <w:lang w:val="en-IN"/>
                <w14:cntxtAlts/>
              </w:rPr>
            </w:pPr>
            <w:r w:rsidRPr="000D7B21">
              <w:rPr>
                <w:rFonts w:cs="Times New Roman (Body CS)"/>
                <w:color w:val="4D4D4B"/>
                <w:sz w:val="22"/>
                <w:lang w:val="en-IN"/>
                <w14:cntxtAlts/>
              </w:rPr>
              <w:t>UpEnergy</w:t>
            </w:r>
            <w:r>
              <w:rPr>
                <w:rFonts w:cs="Times New Roman (Body CS)"/>
                <w:color w:val="4D4D4B"/>
                <w:sz w:val="22"/>
                <w:lang w:val="en-IN"/>
                <w14:cntxtAlts/>
              </w:rPr>
              <w:t xml:space="preserve"> </w:t>
            </w:r>
            <w:r w:rsidRPr="000D7B21">
              <w:rPr>
                <w:rFonts w:cs="Times New Roman (Body CS)"/>
                <w:color w:val="4D4D4B"/>
                <w:sz w:val="22"/>
                <w:lang w:val="en-IN"/>
                <w14:cntxtAlts/>
              </w:rPr>
              <w:t>ensure</w:t>
            </w:r>
            <w:r>
              <w:rPr>
                <w:rFonts w:cs="Times New Roman (Body CS)"/>
                <w:color w:val="4D4D4B"/>
                <w:sz w:val="22"/>
                <w:lang w:val="en-IN"/>
                <w14:cntxtAlts/>
              </w:rPr>
              <w:t>s</w:t>
            </w:r>
            <w:r w:rsidRPr="000D7B21">
              <w:rPr>
                <w:rFonts w:cs="Times New Roman (Body CS)"/>
                <w:color w:val="4D4D4B"/>
                <w:sz w:val="22"/>
                <w:lang w:val="en-IN"/>
                <w14:cntxtAlts/>
              </w:rPr>
              <w:t xml:space="preserve"> that all local partners (if any) and end users are aware of the fact that </w:t>
            </w:r>
            <w:r>
              <w:rPr>
                <w:rFonts w:cs="Times New Roman (Body CS)"/>
                <w:color w:val="4D4D4B"/>
                <w:sz w:val="22"/>
                <w:lang w:val="en-IN"/>
                <w14:cntxtAlts/>
              </w:rPr>
              <w:t>UpEnergy Group</w:t>
            </w:r>
            <w:r w:rsidRPr="000D7B21">
              <w:rPr>
                <w:rFonts w:cs="Times New Roman (Body CS)"/>
                <w:color w:val="4D4D4B"/>
                <w:sz w:val="22"/>
                <w:lang w:val="en-IN"/>
                <w14:cntxtAlts/>
              </w:rPr>
              <w:t xml:space="preserve"> is claiming ownership rights of and selling the emission reductions resulting from the project activity. It </w:t>
            </w:r>
            <w:r>
              <w:rPr>
                <w:rFonts w:cs="Times New Roman (Body CS)"/>
                <w:color w:val="4D4D4B"/>
                <w:sz w:val="22"/>
                <w:lang w:val="en-IN"/>
                <w14:cntxtAlts/>
              </w:rPr>
              <w:t>is</w:t>
            </w:r>
            <w:r w:rsidRPr="000D7B21">
              <w:rPr>
                <w:rFonts w:cs="Times New Roman (Body CS)"/>
                <w:color w:val="4D4D4B"/>
                <w:sz w:val="22"/>
                <w:lang w:val="en-IN"/>
                <w14:cntxtAlts/>
              </w:rPr>
              <w:t xml:space="preserve"> communicated to end users at the time of installation/ distribution as part of sales receipt. </w:t>
            </w:r>
          </w:p>
          <w:p w14:paraId="544C9998" w14:textId="77777777" w:rsidR="00AF61A4" w:rsidRDefault="00AF61A4" w:rsidP="00AF61A4">
            <w:pPr>
              <w:pStyle w:val="Default"/>
              <w:spacing w:line="276" w:lineRule="auto"/>
              <w:ind w:left="1080"/>
              <w:jc w:val="both"/>
              <w:rPr>
                <w:color w:val="4C4C4A"/>
                <w:szCs w:val="22"/>
              </w:rPr>
            </w:pPr>
            <w:r w:rsidRPr="000D7B21">
              <w:rPr>
                <w:rFonts w:cs="Times New Roman (Body CS)"/>
                <w:color w:val="4D4D4B"/>
                <w:sz w:val="22"/>
                <w:lang w:val="en-IN"/>
                <w14:cntxtAlts/>
              </w:rPr>
              <w:t xml:space="preserve">The carbon title for the product </w:t>
            </w:r>
            <w:r>
              <w:rPr>
                <w:rFonts w:cs="Times New Roman (Body CS)"/>
                <w:color w:val="4D4D4B"/>
                <w:sz w:val="22"/>
                <w:lang w:val="en-IN"/>
                <w14:cntxtAlts/>
              </w:rPr>
              <w:t>are</w:t>
            </w:r>
            <w:r w:rsidRPr="000D7B21">
              <w:rPr>
                <w:rFonts w:cs="Times New Roman (Body CS)"/>
                <w:color w:val="4D4D4B"/>
                <w:sz w:val="22"/>
                <w:lang w:val="en-IN"/>
                <w14:cntxtAlts/>
              </w:rPr>
              <w:t xml:space="preserve"> signed off by end user to </w:t>
            </w:r>
            <w:r>
              <w:rPr>
                <w:rFonts w:cs="Times New Roman (Body CS)"/>
                <w:color w:val="4D4D4B"/>
                <w:sz w:val="22"/>
                <w:lang w:val="en-IN"/>
                <w14:cntxtAlts/>
              </w:rPr>
              <w:t>UpEnergy Group</w:t>
            </w:r>
            <w:r w:rsidRPr="000D7B21">
              <w:rPr>
                <w:rFonts w:cs="Times New Roman (Body CS)"/>
                <w:color w:val="4D4D4B"/>
                <w:sz w:val="22"/>
                <w:lang w:val="en-IN"/>
                <w14:cntxtAlts/>
              </w:rPr>
              <w:t xml:space="preserve"> waiving any claim or rights on carbon credits generated under the VPA.</w:t>
            </w:r>
          </w:p>
          <w:p w14:paraId="19AD360F" w14:textId="77777777" w:rsidR="00AF61A4" w:rsidRPr="000D7B21" w:rsidRDefault="00AF61A4" w:rsidP="00AF61A4">
            <w:pPr>
              <w:pStyle w:val="ListParagraph"/>
              <w:numPr>
                <w:ilvl w:val="0"/>
                <w:numId w:val="37"/>
              </w:numPr>
              <w:spacing w:line="276" w:lineRule="auto"/>
              <w:jc w:val="both"/>
              <w:rPr>
                <w:color w:val="4D4D4B"/>
              </w:rPr>
            </w:pPr>
            <w:r w:rsidRPr="000D7B21">
              <w:rPr>
                <w:color w:val="4D4D4B"/>
              </w:rPr>
              <w:t>Criteria for transfer of carbon credit ownership:</w:t>
            </w:r>
          </w:p>
          <w:p w14:paraId="24FFAF1F" w14:textId="77777777" w:rsidR="00AF61A4" w:rsidRPr="00077379" w:rsidRDefault="00AF61A4" w:rsidP="00AF61A4">
            <w:pPr>
              <w:pStyle w:val="ListParagraph"/>
              <w:numPr>
                <w:ilvl w:val="0"/>
                <w:numId w:val="21"/>
              </w:numPr>
              <w:spacing w:line="276" w:lineRule="auto"/>
              <w:jc w:val="both"/>
              <w:rPr>
                <w:color w:val="4D4D4B"/>
              </w:rPr>
            </w:pPr>
            <w:r w:rsidRPr="00077379">
              <w:rPr>
                <w:color w:val="4D4D4B"/>
              </w:rPr>
              <w:t>For regular cycle VPA, this shall be ensured through relevant provisions for example disclaimer on</w:t>
            </w:r>
            <w:r>
              <w:rPr>
                <w:color w:val="4D4D4B"/>
              </w:rPr>
              <w:t xml:space="preserve"> </w:t>
            </w:r>
            <w:r w:rsidRPr="00077379">
              <w:rPr>
                <w:color w:val="4D4D4B"/>
              </w:rPr>
              <w:t>warranty/information cards, stove packaging, customer agreements / sales receipts / consent form or maybe collected via monitoring app,</w:t>
            </w:r>
            <w:r>
              <w:rPr>
                <w:color w:val="4D4D4B"/>
              </w:rPr>
              <w:t xml:space="preserve"> </w:t>
            </w:r>
            <w:r w:rsidRPr="00077379">
              <w:rPr>
                <w:color w:val="4D4D4B"/>
              </w:rPr>
              <w:lastRenderedPageBreak/>
              <w:t>etc. or collecting stakeholder feedback on this issue during local stakeholder consultation (LSC)</w:t>
            </w:r>
          </w:p>
          <w:p w14:paraId="7FEE11A6" w14:textId="77777777" w:rsidR="00AF61A4" w:rsidRPr="00077379" w:rsidRDefault="00AF61A4" w:rsidP="00AF61A4">
            <w:pPr>
              <w:pStyle w:val="ListParagraph"/>
              <w:numPr>
                <w:ilvl w:val="0"/>
                <w:numId w:val="21"/>
              </w:numPr>
              <w:spacing w:line="276" w:lineRule="auto"/>
              <w:jc w:val="both"/>
              <w:rPr>
                <w:color w:val="4D4D4B"/>
              </w:rPr>
            </w:pPr>
            <w:r w:rsidRPr="00077379">
              <w:rPr>
                <w:color w:val="4D4D4B"/>
              </w:rPr>
              <w:t>For retroactive VPA, this shall be ensured through relevant provisions for example disclaimer on warranty cards, stove packaging, customer agreements / sales receipts/ consent form or maybe collected via monitoring app, etc., or stakeholder feedback collected during Stakeholder</w:t>
            </w:r>
          </w:p>
          <w:p w14:paraId="6B2801E4" w14:textId="77777777" w:rsidR="00AF61A4" w:rsidRDefault="00AF61A4" w:rsidP="00AF61A4">
            <w:pPr>
              <w:spacing w:line="276" w:lineRule="auto"/>
              <w:jc w:val="both"/>
              <w:rPr>
                <w:color w:val="4D4D4B"/>
              </w:rPr>
            </w:pPr>
            <w:r w:rsidRPr="00077379">
              <w:rPr>
                <w:color w:val="4D4D4B"/>
              </w:rPr>
              <w:t xml:space="preserve">          Feedback Round (SFR). </w:t>
            </w:r>
          </w:p>
          <w:p w14:paraId="78DD79F1" w14:textId="77777777" w:rsidR="00AF61A4" w:rsidRPr="008031BB" w:rsidRDefault="00AF61A4" w:rsidP="00AF61A4">
            <w:pPr>
              <w:pStyle w:val="ListParagraph"/>
              <w:numPr>
                <w:ilvl w:val="0"/>
                <w:numId w:val="35"/>
              </w:numPr>
              <w:spacing w:line="276" w:lineRule="auto"/>
              <w:jc w:val="both"/>
              <w:rPr>
                <w:color w:val="4D4D4B"/>
              </w:rPr>
            </w:pPr>
            <w:r w:rsidRPr="008031BB">
              <w:rPr>
                <w:color w:val="4D4D4B"/>
              </w:rPr>
              <w:t>The ICS owners  transfer their rights on ownership of carbon credits to CME via the end-user agreement/consent form or via monitoring app etc (refer to Eligibility under GS4GG section above). The same has been discussed during stakeholder consultations.</w:t>
            </w:r>
          </w:p>
          <w:p w14:paraId="639C04F7" w14:textId="77777777" w:rsidR="00AF61A4" w:rsidRPr="00061DC4" w:rsidRDefault="00AF61A4" w:rsidP="00AF61A4">
            <w:pPr>
              <w:pStyle w:val="ListParagraph"/>
              <w:numPr>
                <w:ilvl w:val="0"/>
                <w:numId w:val="33"/>
              </w:numPr>
              <w:spacing w:line="276" w:lineRule="auto"/>
              <w:jc w:val="both"/>
            </w:pPr>
            <w:r>
              <w:rPr>
                <w:rFonts w:asciiTheme="minorHAnsi" w:hAnsiTheme="minorHAnsi" w:cstheme="minorHAnsi"/>
                <w:szCs w:val="22"/>
              </w:rPr>
              <w:t xml:space="preserve">The project is not part of </w:t>
            </w:r>
            <w:r>
              <w:rPr>
                <w:color w:val="4D4D4B"/>
                <w:lang w:val="en-IN"/>
              </w:rPr>
              <w:t>any other</w:t>
            </w:r>
            <w:r w:rsidRPr="001A46E3">
              <w:rPr>
                <w:color w:val="4D4D4B"/>
                <w:lang w:val="en-IN"/>
              </w:rPr>
              <w:t xml:space="preserve"> project activity, cooking devices included in any other voluntary market or CDM project activity/PoA, and strive not to displace the cooking devices of another CDM or voluntary project/PoA</w:t>
            </w:r>
            <w:r>
              <w:rPr>
                <w:color w:val="4D4D4B"/>
                <w:lang w:val="en-IN"/>
              </w:rPr>
              <w:t xml:space="preserve">. </w:t>
            </w:r>
            <w:r w:rsidRPr="00061DC4">
              <w:rPr>
                <w:rFonts w:asciiTheme="minorHAnsi" w:hAnsiTheme="minorHAnsi" w:cstheme="minorHAnsi"/>
                <w:szCs w:val="22"/>
              </w:rPr>
              <w:t xml:space="preserve">Proper data analysis </w:t>
            </w:r>
            <w:r>
              <w:rPr>
                <w:rFonts w:asciiTheme="minorHAnsi" w:hAnsiTheme="minorHAnsi" w:cstheme="minorHAnsi"/>
                <w:szCs w:val="22"/>
              </w:rPr>
              <w:t>is</w:t>
            </w:r>
            <w:r w:rsidRPr="00061DC4">
              <w:rPr>
                <w:rFonts w:asciiTheme="minorHAnsi" w:hAnsiTheme="minorHAnsi" w:cstheme="minorHAnsi"/>
                <w:szCs w:val="22"/>
              </w:rPr>
              <w:t xml:space="preserve"> conducted</w:t>
            </w:r>
            <w:r>
              <w:rPr>
                <w:rFonts w:asciiTheme="minorHAnsi" w:hAnsiTheme="minorHAnsi" w:cstheme="minorHAnsi"/>
                <w:szCs w:val="22"/>
              </w:rPr>
              <w:t xml:space="preserve"> in distribution database </w:t>
            </w:r>
            <w:r w:rsidRPr="00061DC4">
              <w:rPr>
                <w:rFonts w:asciiTheme="minorHAnsi" w:hAnsiTheme="minorHAnsi" w:cstheme="minorHAnsi"/>
                <w:szCs w:val="22"/>
              </w:rPr>
              <w:t>to identify any duplicates within all VPAs.</w:t>
            </w:r>
            <w:r>
              <w:rPr>
                <w:rFonts w:asciiTheme="minorHAnsi" w:hAnsiTheme="minorHAnsi" w:cstheme="minorHAnsi"/>
                <w:szCs w:val="22"/>
              </w:rPr>
              <w:t xml:space="preserve"> To enhance the credibility, a no double counting declaration has been submitted to VVB.</w:t>
            </w:r>
          </w:p>
          <w:p w14:paraId="73775FA7" w14:textId="77777777" w:rsidR="00AF61A4" w:rsidRPr="00061DC4" w:rsidRDefault="00AF61A4" w:rsidP="00AF61A4">
            <w:pPr>
              <w:pStyle w:val="ListParagraph"/>
              <w:spacing w:line="276" w:lineRule="auto"/>
              <w:ind w:left="1080"/>
              <w:jc w:val="both"/>
            </w:pPr>
          </w:p>
          <w:p w14:paraId="2F1F0BB8" w14:textId="45E71326" w:rsidR="00AF61A4" w:rsidRDefault="00AF61A4" w:rsidP="00AF61A4">
            <w:pPr>
              <w:pStyle w:val="ListParagraph"/>
              <w:ind w:left="1080"/>
              <w:jc w:val="both"/>
            </w:pPr>
            <w:r>
              <w:t>Evidence:  Carbon waiver, No double counting declaration</w:t>
            </w:r>
          </w:p>
        </w:tc>
      </w:tr>
      <w:tr w:rsidR="00AF61A4" w14:paraId="236B7F6C" w14:textId="77777777" w:rsidTr="0016094E">
        <w:tc>
          <w:tcPr>
            <w:tcW w:w="4510" w:type="dxa"/>
          </w:tcPr>
          <w:p w14:paraId="178DF38F" w14:textId="73672373" w:rsidR="00AF61A4" w:rsidRDefault="00AF61A4" w:rsidP="00AF61A4">
            <w:pPr>
              <w:jc w:val="both"/>
            </w:pPr>
            <w:r w:rsidRPr="001A46E3">
              <w:rPr>
                <w:color w:val="4D4D4B"/>
                <w:lang w:val="en-IN"/>
              </w:rPr>
              <w:lastRenderedPageBreak/>
              <w:t xml:space="preserve">Project activities making use of solid fossil fuel in the project scenario or other improved fossil fuel cookstoves meeting certain conditions described in the footnote to Table 1 (e.g. switch from three-stone fire biomass stoves to LPG stoves) may only claim emission reductions for energy efficiency improvement aspect and shall assume the same baseline and project fuel for emission reduction calculations. </w:t>
            </w:r>
          </w:p>
        </w:tc>
        <w:tc>
          <w:tcPr>
            <w:tcW w:w="4510" w:type="dxa"/>
          </w:tcPr>
          <w:p w14:paraId="3BC58426" w14:textId="56021CFB" w:rsidR="00AF61A4" w:rsidRDefault="00AF61A4" w:rsidP="00AF61A4">
            <w:pPr>
              <w:jc w:val="both"/>
            </w:pPr>
            <w:r>
              <w:rPr>
                <w:color w:val="4D4D4B"/>
                <w:spacing w:val="-2"/>
              </w:rPr>
              <w:t xml:space="preserve">Not Applicable </w:t>
            </w:r>
          </w:p>
        </w:tc>
      </w:tr>
      <w:tr w:rsidR="00AF61A4" w14:paraId="6A19B15D" w14:textId="77777777" w:rsidTr="0016094E">
        <w:tc>
          <w:tcPr>
            <w:tcW w:w="4510" w:type="dxa"/>
          </w:tcPr>
          <w:p w14:paraId="6E040F00" w14:textId="06A3EB4E" w:rsidR="00AF61A4" w:rsidRDefault="00AF61A4" w:rsidP="00AF61A4">
            <w:pPr>
              <w:jc w:val="both"/>
            </w:pPr>
            <w:r w:rsidRPr="001A46E3">
              <w:rPr>
                <w:color w:val="4D4D4B"/>
                <w:lang w:val="en-IN"/>
              </w:rPr>
              <w:t xml:space="preserve">Project activities making use of a new solid biomass feedstock in the project situation (e.g. switch to green charcoal or renewable biomass briquettes) must comply with relevant specific requirements for biomass related project activities, as defined in the latest version of the Community Services Activity Requirements. The specific requirements apply to both plantations established for the project activity and/or existing plantations that will supply biomass feedstock. </w:t>
            </w:r>
          </w:p>
        </w:tc>
        <w:tc>
          <w:tcPr>
            <w:tcW w:w="4510" w:type="dxa"/>
          </w:tcPr>
          <w:p w14:paraId="2CC058C1" w14:textId="2A3EFA83" w:rsidR="00AF61A4" w:rsidRDefault="00AF61A4" w:rsidP="00AF61A4">
            <w:pPr>
              <w:jc w:val="both"/>
            </w:pPr>
            <w:r>
              <w:rPr>
                <w:color w:val="4D4D4B"/>
              </w:rPr>
              <w:t>Not Applicable</w:t>
            </w:r>
          </w:p>
        </w:tc>
      </w:tr>
      <w:tr w:rsidR="00AF61A4" w14:paraId="3D779CF4" w14:textId="77777777" w:rsidTr="0016094E">
        <w:tc>
          <w:tcPr>
            <w:tcW w:w="4510" w:type="dxa"/>
          </w:tcPr>
          <w:p w14:paraId="4C85EC44" w14:textId="77777777" w:rsidR="00AF61A4" w:rsidRPr="001A46E3" w:rsidRDefault="00AF61A4" w:rsidP="00AF61A4">
            <w:pPr>
              <w:jc w:val="both"/>
              <w:rPr>
                <w:color w:val="4D4D4B"/>
                <w:lang w:val="en-IN"/>
              </w:rPr>
            </w:pPr>
            <w:r w:rsidRPr="001A46E3">
              <w:rPr>
                <w:color w:val="4D4D4B"/>
                <w:lang w:val="en-IN"/>
              </w:rPr>
              <w:t>Adequate evidence is supplied to demonstrate that indoor air pollution</w:t>
            </w:r>
          </w:p>
          <w:p w14:paraId="48C5D23B" w14:textId="77777777" w:rsidR="00AF61A4" w:rsidRPr="001A46E3" w:rsidRDefault="00AF61A4" w:rsidP="00AF61A4">
            <w:pPr>
              <w:jc w:val="both"/>
              <w:rPr>
                <w:color w:val="4D4D4B"/>
                <w:lang w:val="en-IN"/>
              </w:rPr>
            </w:pPr>
            <w:r w:rsidRPr="001A46E3">
              <w:rPr>
                <w:color w:val="4D4D4B"/>
                <w:lang w:val="en-IN"/>
              </w:rPr>
              <w:t>(IAP) levels are not worsened compared to the baseline, and greenhouse</w:t>
            </w:r>
          </w:p>
          <w:p w14:paraId="2D75B6B8" w14:textId="45B9460F" w:rsidR="00AF61A4" w:rsidRPr="001A46E3" w:rsidRDefault="00AF61A4" w:rsidP="00AF61A4">
            <w:pPr>
              <w:jc w:val="both"/>
              <w:rPr>
                <w:color w:val="4D4D4B"/>
                <w:lang w:val="en-IN"/>
              </w:rPr>
            </w:pPr>
            <w:r w:rsidRPr="001A46E3">
              <w:rPr>
                <w:color w:val="4D4D4B"/>
                <w:lang w:val="en-IN"/>
              </w:rPr>
              <w:t>gases emitted by the project fuel/stove combination are estimated with</w:t>
            </w:r>
            <w:r>
              <w:rPr>
                <w:color w:val="4D4D4B"/>
                <w:lang w:val="en-IN"/>
              </w:rPr>
              <w:t xml:space="preserve"> </w:t>
            </w:r>
            <w:r w:rsidRPr="001A46E3">
              <w:rPr>
                <w:color w:val="4D4D4B"/>
                <w:lang w:val="en-IN"/>
              </w:rPr>
              <w:lastRenderedPageBreak/>
              <w:t>adequate precision. Furthermore, for projects where cooking will move</w:t>
            </w:r>
          </w:p>
          <w:p w14:paraId="17EF6FB6" w14:textId="77777777" w:rsidR="00AF61A4" w:rsidRPr="001A46E3" w:rsidRDefault="00AF61A4" w:rsidP="00AF61A4">
            <w:pPr>
              <w:jc w:val="both"/>
              <w:rPr>
                <w:color w:val="4D4D4B"/>
                <w:lang w:val="en-IN"/>
              </w:rPr>
            </w:pPr>
            <w:r w:rsidRPr="001A46E3">
              <w:rPr>
                <w:color w:val="4D4D4B"/>
                <w:lang w:val="en-IN"/>
              </w:rPr>
              <w:t>from outdoor to indoor or where the project technology reduces ventilation</w:t>
            </w:r>
          </w:p>
          <w:p w14:paraId="579D5BCD" w14:textId="77777777" w:rsidR="00AF61A4" w:rsidRPr="001A46E3" w:rsidRDefault="00AF61A4" w:rsidP="00AF61A4">
            <w:pPr>
              <w:jc w:val="both"/>
              <w:rPr>
                <w:color w:val="4D4D4B"/>
                <w:lang w:val="en-IN"/>
              </w:rPr>
            </w:pPr>
            <w:r w:rsidRPr="001A46E3">
              <w:rPr>
                <w:color w:val="4D4D4B"/>
                <w:lang w:val="en-IN"/>
              </w:rPr>
              <w:t>(for example, changing from a stove with chimney to improved stove with</w:t>
            </w:r>
          </w:p>
          <w:p w14:paraId="4AD7BAA3" w14:textId="77777777" w:rsidR="00AF61A4" w:rsidRPr="001A46E3" w:rsidRDefault="00AF61A4" w:rsidP="00AF61A4">
            <w:pPr>
              <w:jc w:val="both"/>
              <w:rPr>
                <w:color w:val="4D4D4B"/>
                <w:lang w:val="en-IN"/>
              </w:rPr>
            </w:pPr>
            <w:r w:rsidRPr="001A46E3">
              <w:rPr>
                <w:color w:val="4D4D4B"/>
                <w:lang w:val="en-IN"/>
              </w:rPr>
              <w:t>no chimney), indoor air pollution (IAP) levels shall not worsen in the</w:t>
            </w:r>
          </w:p>
          <w:p w14:paraId="511FE005" w14:textId="77777777" w:rsidR="00AF61A4" w:rsidRPr="001A46E3" w:rsidRDefault="00AF61A4" w:rsidP="00AF61A4">
            <w:pPr>
              <w:jc w:val="both"/>
              <w:rPr>
                <w:color w:val="4D4D4B"/>
                <w:lang w:val="en-IN"/>
              </w:rPr>
            </w:pPr>
            <w:r w:rsidRPr="001A46E3">
              <w:rPr>
                <w:color w:val="4D4D4B"/>
                <w:lang w:val="en-IN"/>
              </w:rPr>
              <w:t>project compared to the baseline, including PM 2.5 and carbon monoxide</w:t>
            </w:r>
          </w:p>
          <w:p w14:paraId="4EE213BB" w14:textId="77777777" w:rsidR="00AF61A4" w:rsidRPr="001A46E3" w:rsidRDefault="00AF61A4" w:rsidP="00AF61A4">
            <w:pPr>
              <w:jc w:val="both"/>
              <w:rPr>
                <w:color w:val="4D4D4B"/>
                <w:lang w:val="en-IN"/>
              </w:rPr>
            </w:pPr>
            <w:r w:rsidRPr="001A46E3">
              <w:rPr>
                <w:color w:val="4D4D4B"/>
                <w:lang w:val="en-IN"/>
              </w:rPr>
              <w:t>(CO) emissions. This may be demonstrated before project Design</w:t>
            </w:r>
          </w:p>
          <w:p w14:paraId="521BC6B2" w14:textId="77777777" w:rsidR="00AF61A4" w:rsidRPr="001A46E3" w:rsidRDefault="00AF61A4" w:rsidP="00AF61A4">
            <w:pPr>
              <w:jc w:val="both"/>
              <w:rPr>
                <w:color w:val="4D4D4B"/>
                <w:lang w:val="en-IN"/>
              </w:rPr>
            </w:pPr>
            <w:r w:rsidRPr="001A46E3">
              <w:rPr>
                <w:color w:val="4D4D4B"/>
                <w:lang w:val="en-IN"/>
              </w:rPr>
              <w:t>Certification or during project operation using the certification resulting</w:t>
            </w:r>
          </w:p>
          <w:p w14:paraId="0EA28BBC" w14:textId="77777777" w:rsidR="00AF61A4" w:rsidRPr="001A46E3" w:rsidRDefault="00AF61A4" w:rsidP="00AF61A4">
            <w:pPr>
              <w:jc w:val="both"/>
              <w:rPr>
                <w:color w:val="4D4D4B"/>
                <w:lang w:val="en-IN"/>
              </w:rPr>
            </w:pPr>
            <w:r w:rsidRPr="001A46E3">
              <w:rPr>
                <w:color w:val="4D4D4B"/>
                <w:lang w:val="en-IN"/>
              </w:rPr>
              <w:t>from of a manufacturer’s test, report of field testing of the technology’s PM</w:t>
            </w:r>
          </w:p>
          <w:p w14:paraId="0CD76273" w14:textId="77777777" w:rsidR="00AF61A4" w:rsidRPr="001A46E3" w:rsidRDefault="00AF61A4" w:rsidP="00AF61A4">
            <w:pPr>
              <w:jc w:val="both"/>
              <w:rPr>
                <w:color w:val="4D4D4B"/>
                <w:lang w:val="en-IN"/>
              </w:rPr>
            </w:pPr>
            <w:r w:rsidRPr="001A46E3">
              <w:rPr>
                <w:color w:val="4D4D4B"/>
                <w:lang w:val="en-IN"/>
              </w:rPr>
              <w:t>2.5 and carbon monoxide (CO) emissions, report of lab testing of the</w:t>
            </w:r>
          </w:p>
          <w:p w14:paraId="3DE87D44" w14:textId="77777777" w:rsidR="00AF61A4" w:rsidRPr="001A46E3" w:rsidRDefault="00AF61A4" w:rsidP="00AF61A4">
            <w:pPr>
              <w:jc w:val="both"/>
              <w:rPr>
                <w:color w:val="4D4D4B"/>
                <w:lang w:val="en-IN"/>
              </w:rPr>
            </w:pPr>
            <w:r w:rsidRPr="001A46E3">
              <w:rPr>
                <w:color w:val="4D4D4B"/>
                <w:lang w:val="en-IN"/>
              </w:rPr>
              <w:t>technology, or results of modelling of the technology’s operation under</w:t>
            </w:r>
          </w:p>
          <w:p w14:paraId="1B1A68FB" w14:textId="77777777" w:rsidR="00AF61A4" w:rsidRPr="001A46E3" w:rsidRDefault="00AF61A4" w:rsidP="00AF61A4">
            <w:pPr>
              <w:jc w:val="both"/>
              <w:rPr>
                <w:color w:val="4D4D4B"/>
                <w:lang w:val="en-IN"/>
              </w:rPr>
            </w:pPr>
            <w:r w:rsidRPr="001A46E3">
              <w:rPr>
                <w:color w:val="4D4D4B"/>
                <w:lang w:val="en-IN"/>
              </w:rPr>
              <w:t>field conditions. If none of these are available, reference from published</w:t>
            </w:r>
          </w:p>
          <w:p w14:paraId="5F3A1F67" w14:textId="77777777" w:rsidR="00AF61A4" w:rsidRPr="001A46E3" w:rsidRDefault="00AF61A4" w:rsidP="00AF61A4">
            <w:pPr>
              <w:jc w:val="both"/>
              <w:rPr>
                <w:color w:val="4D4D4B"/>
                <w:lang w:val="en-IN"/>
              </w:rPr>
            </w:pPr>
            <w:r w:rsidRPr="001A46E3">
              <w:rPr>
                <w:color w:val="4D4D4B"/>
                <w:lang w:val="en-IN"/>
              </w:rPr>
              <w:t>literature or report by independent agencies may be used as evidence,</w:t>
            </w:r>
          </w:p>
          <w:p w14:paraId="294FF2AE" w14:textId="53D3916D" w:rsidR="00AF61A4" w:rsidRPr="001A46E3" w:rsidRDefault="00AF61A4" w:rsidP="00AF61A4">
            <w:pPr>
              <w:jc w:val="both"/>
              <w:rPr>
                <w:color w:val="4D4D4B"/>
                <w:lang w:val="en-IN"/>
              </w:rPr>
            </w:pPr>
            <w:r w:rsidRPr="001A46E3">
              <w:rPr>
                <w:color w:val="4D4D4B"/>
                <w:lang w:val="en-IN"/>
              </w:rPr>
              <w:t>provided it is not more than 5 years old.</w:t>
            </w:r>
          </w:p>
        </w:tc>
        <w:tc>
          <w:tcPr>
            <w:tcW w:w="4510" w:type="dxa"/>
          </w:tcPr>
          <w:p w14:paraId="30A22880" w14:textId="408E269E" w:rsidR="00AF61A4" w:rsidRDefault="00AF61A4" w:rsidP="00AF61A4">
            <w:pPr>
              <w:pStyle w:val="TableParagraph"/>
              <w:ind w:left="107" w:right="99"/>
              <w:jc w:val="both"/>
              <w:rPr>
                <w:color w:val="4D4D4B"/>
              </w:rPr>
            </w:pPr>
            <w:r>
              <w:rPr>
                <w:color w:val="4D4D4B"/>
              </w:rPr>
              <w:lastRenderedPageBreak/>
              <w:t xml:space="preserve">Baseline: </w:t>
            </w:r>
            <w:r w:rsidRPr="00820442">
              <w:rPr>
                <w:color w:val="4D4D4B"/>
              </w:rPr>
              <w:t xml:space="preserve">The baseline was established based on the study conducted by </w:t>
            </w:r>
            <w:r>
              <w:rPr>
                <w:color w:val="4D4D4B"/>
              </w:rPr>
              <w:t>WinnifredK.</w:t>
            </w:r>
            <w:r w:rsidRPr="00820442">
              <w:rPr>
                <w:color w:val="4D4D4B"/>
              </w:rPr>
              <w:t xml:space="preserve"> in 20</w:t>
            </w:r>
            <w:r>
              <w:rPr>
                <w:color w:val="4D4D4B"/>
              </w:rPr>
              <w:t>22 in Uganda.</w:t>
            </w:r>
            <w:r w:rsidRPr="00820442">
              <w:rPr>
                <w:color w:val="4D4D4B"/>
              </w:rPr>
              <w:t xml:space="preserve"> </w:t>
            </w:r>
            <w:r>
              <w:rPr>
                <w:color w:val="4D4D4B"/>
              </w:rPr>
              <w:t xml:space="preserve">The study revealed </w:t>
            </w:r>
            <w:r w:rsidRPr="00820442">
              <w:rPr>
                <w:color w:val="4D4D4B"/>
              </w:rPr>
              <w:t>that the concentration of PM2.5 during cooking time in the cooking area was 175.93 µg/m³, while the concentration of CO was approximately 41.22 ppm</w:t>
            </w:r>
            <w:r>
              <w:rPr>
                <w:rStyle w:val="FootnoteReference"/>
                <w:color w:val="4D4D4B"/>
              </w:rPr>
              <w:footnoteReference w:id="9"/>
            </w:r>
            <w:r w:rsidRPr="00820442">
              <w:rPr>
                <w:color w:val="4D4D4B"/>
              </w:rPr>
              <w:t>.</w:t>
            </w:r>
          </w:p>
          <w:p w14:paraId="4C4055EB" w14:textId="77777777" w:rsidR="00AF61A4" w:rsidRDefault="00AF61A4" w:rsidP="00AF61A4">
            <w:pPr>
              <w:pStyle w:val="TableParagraph"/>
              <w:ind w:left="107" w:right="99"/>
              <w:jc w:val="both"/>
              <w:rPr>
                <w:color w:val="4D4D4B"/>
              </w:rPr>
            </w:pPr>
          </w:p>
          <w:p w14:paraId="3F12F481" w14:textId="28448C1B" w:rsidR="00AF61A4" w:rsidRDefault="00AF61A4" w:rsidP="00AF61A4">
            <w:pPr>
              <w:pStyle w:val="TableParagraph"/>
              <w:ind w:left="107" w:right="99"/>
              <w:jc w:val="both"/>
              <w:rPr>
                <w:color w:val="4D4D4B"/>
              </w:rPr>
            </w:pPr>
            <w:r>
              <w:rPr>
                <w:color w:val="4D4D4B"/>
              </w:rPr>
              <w:t xml:space="preserve">Project: The CME </w:t>
            </w:r>
            <w:r w:rsidRPr="00D90F58">
              <w:rPr>
                <w:color w:val="4D4D4B"/>
              </w:rPr>
              <w:t xml:space="preserve">will measure the </w:t>
            </w:r>
            <w:r w:rsidRPr="00D90F58">
              <w:rPr>
                <w:color w:val="4D4D4B"/>
              </w:rPr>
              <w:lastRenderedPageBreak/>
              <w:t>concentration of PM 2.5 and carbon monoxide (CO) emissions during each monitoring verification</w:t>
            </w:r>
            <w:r>
              <w:rPr>
                <w:color w:val="4D4D4B"/>
              </w:rPr>
              <w:t xml:space="preserve"> or a lab analysis will be conducted on the selected stove models to measure the IAP concentration during cooking. </w:t>
            </w:r>
          </w:p>
          <w:p w14:paraId="7B1DB361" w14:textId="5A671D4C" w:rsidR="00AF61A4" w:rsidRDefault="00AF61A4" w:rsidP="00AF61A4">
            <w:pPr>
              <w:pStyle w:val="TableParagraph"/>
              <w:ind w:left="107" w:right="99"/>
              <w:jc w:val="both"/>
              <w:rPr>
                <w:color w:val="4D4D4B"/>
              </w:rPr>
            </w:pPr>
          </w:p>
        </w:tc>
      </w:tr>
    </w:tbl>
    <w:p w14:paraId="206C6CFF" w14:textId="77777777" w:rsidR="0051189C" w:rsidRDefault="0051189C" w:rsidP="00EF2230">
      <w:pPr>
        <w:jc w:val="both"/>
        <w:sectPr w:rsidR="0051189C" w:rsidSect="003D2DF0">
          <w:footerReference w:type="default" r:id="rId19"/>
          <w:pgSz w:w="11910" w:h="16840"/>
          <w:pgMar w:top="1440" w:right="1440" w:bottom="1440" w:left="1440" w:header="569" w:footer="424" w:gutter="0"/>
          <w:cols w:space="720"/>
          <w:docGrid w:linePitch="299"/>
        </w:sectPr>
      </w:pPr>
    </w:p>
    <w:p w14:paraId="585CA90E" w14:textId="77777777" w:rsidR="0051189C" w:rsidRPr="0051189C" w:rsidRDefault="0051189C" w:rsidP="00EF2230">
      <w:pPr>
        <w:jc w:val="both"/>
        <w:rPr>
          <w:lang w:eastAsia="de-DE"/>
        </w:rPr>
      </w:pPr>
    </w:p>
    <w:p w14:paraId="26EDDB6F" w14:textId="77777777" w:rsidR="004473A5" w:rsidRPr="00A9089E" w:rsidRDefault="004473A5" w:rsidP="00EF2230">
      <w:pPr>
        <w:pStyle w:val="SectionList2nd"/>
        <w:jc w:val="both"/>
      </w:pPr>
      <w:r w:rsidRPr="00A9089E">
        <w:t xml:space="preserve"> Multiple technologies/measures</w:t>
      </w:r>
    </w:p>
    <w:p w14:paraId="0E07FF67" w14:textId="77777777" w:rsidR="004473A5" w:rsidRDefault="004473A5" w:rsidP="00EF2230">
      <w:pPr>
        <w:jc w:val="both"/>
        <w:rPr>
          <w:lang w:eastAsia="de-DE"/>
        </w:rPr>
      </w:pPr>
      <w:r w:rsidRPr="000C5DE6">
        <w:rPr>
          <w:lang w:eastAsia="de-DE"/>
        </w:rPr>
        <w:t>&gt;&gt;</w:t>
      </w:r>
    </w:p>
    <w:p w14:paraId="00C4E687" w14:textId="6A4F88B6" w:rsidR="0051189C" w:rsidRPr="000C5DE6" w:rsidRDefault="0051189C" w:rsidP="00EF2230">
      <w:pPr>
        <w:jc w:val="both"/>
        <w:rPr>
          <w:lang w:eastAsia="de-DE"/>
        </w:rPr>
      </w:pPr>
      <w:r w:rsidRPr="0051189C">
        <w:rPr>
          <w:lang w:eastAsia="de-DE"/>
        </w:rPr>
        <w:t>Not Applicable</w:t>
      </w:r>
    </w:p>
    <w:p w14:paraId="63DDD03B" w14:textId="77777777" w:rsidR="004473A5" w:rsidRPr="00A9089E" w:rsidRDefault="004473A5" w:rsidP="00EF2230">
      <w:pPr>
        <w:pStyle w:val="SectionList"/>
        <w:jc w:val="both"/>
      </w:pPr>
      <w:r w:rsidRPr="00A34209">
        <w:t>Eligibility criteria for inclusion of a VPA in the PoA</w:t>
      </w:r>
    </w:p>
    <w:tbl>
      <w:tblPr>
        <w:tblStyle w:val="GSTableSimple"/>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60" w:firstRow="1" w:lastRow="1" w:firstColumn="0" w:lastColumn="1" w:noHBand="0" w:noVBand="0"/>
      </w:tblPr>
      <w:tblGrid>
        <w:gridCol w:w="561"/>
        <w:gridCol w:w="2134"/>
        <w:gridCol w:w="3910"/>
        <w:gridCol w:w="3024"/>
      </w:tblGrid>
      <w:tr w:rsidR="004473A5" w:rsidRPr="00A9089E" w14:paraId="052E518C" w14:textId="77777777" w:rsidTr="00EF18CE">
        <w:trPr>
          <w:cnfStyle w:val="100000000000" w:firstRow="1" w:lastRow="0" w:firstColumn="0" w:lastColumn="0" w:oddVBand="0" w:evenVBand="0" w:oddHBand="0" w:evenHBand="0" w:firstRowFirstColumn="0" w:firstRowLastColumn="0" w:lastRowFirstColumn="0" w:lastRowLastColumn="0"/>
        </w:trPr>
        <w:tc>
          <w:tcPr>
            <w:tcW w:w="56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F8A6204" w14:textId="77777777" w:rsidR="004473A5" w:rsidRPr="00A9089E" w:rsidRDefault="004473A5" w:rsidP="00EF2230">
            <w:pPr>
              <w:spacing w:line="276" w:lineRule="auto"/>
              <w:jc w:val="both"/>
              <w:rPr>
                <w:color w:val="FFFFFF" w:themeColor="background1"/>
              </w:rPr>
            </w:pPr>
            <w:r w:rsidRPr="00A9089E">
              <w:rPr>
                <w:color w:val="FFFFFF" w:themeColor="background1"/>
              </w:rPr>
              <w:t>No.</w:t>
            </w:r>
          </w:p>
        </w:tc>
        <w:tc>
          <w:tcPr>
            <w:tcW w:w="213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ADF1397" w14:textId="77121069" w:rsidR="004473A5" w:rsidRPr="004617F7" w:rsidRDefault="004617F7" w:rsidP="00EF2230">
            <w:pPr>
              <w:spacing w:line="276" w:lineRule="auto"/>
              <w:jc w:val="both"/>
              <w:rPr>
                <w:color w:val="00BABE"/>
                <w:lang w:eastAsia="de-DE"/>
              </w:rPr>
            </w:pPr>
            <w:r w:rsidRPr="004617F7">
              <w:rPr>
                <w:color w:val="00BABE"/>
                <w:lang w:eastAsia="de-DE"/>
              </w:rPr>
              <w:t>ELIGIBILITY CRITERION</w:t>
            </w:r>
          </w:p>
          <w:p w14:paraId="2AFF3D0E" w14:textId="77777777" w:rsidR="004473A5" w:rsidRPr="004617F7" w:rsidRDefault="004473A5" w:rsidP="00EF2230">
            <w:pPr>
              <w:spacing w:line="276" w:lineRule="auto"/>
              <w:jc w:val="both"/>
              <w:rPr>
                <w:color w:val="00BABE"/>
              </w:rPr>
            </w:pPr>
          </w:p>
        </w:tc>
        <w:tc>
          <w:tcPr>
            <w:tcW w:w="391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CD61A94" w14:textId="78D06257" w:rsidR="004473A5" w:rsidRPr="004617F7" w:rsidRDefault="004617F7" w:rsidP="00EF2230">
            <w:pPr>
              <w:spacing w:line="276" w:lineRule="auto"/>
              <w:jc w:val="both"/>
              <w:rPr>
                <w:color w:val="00BABE"/>
              </w:rPr>
            </w:pPr>
            <w:r w:rsidRPr="004617F7">
              <w:rPr>
                <w:color w:val="00BABE"/>
              </w:rPr>
              <w:t>DESCRIPTION/</w:t>
            </w:r>
          </w:p>
          <w:p w14:paraId="5CC66719" w14:textId="1EF19BC9" w:rsidR="004473A5" w:rsidRPr="004617F7" w:rsidRDefault="004617F7" w:rsidP="00EF2230">
            <w:pPr>
              <w:spacing w:line="276" w:lineRule="auto"/>
              <w:jc w:val="both"/>
              <w:rPr>
                <w:color w:val="00BABE"/>
              </w:rPr>
            </w:pPr>
            <w:r w:rsidRPr="004617F7">
              <w:rPr>
                <w:color w:val="00BABE"/>
              </w:rPr>
              <w:t>REQUIRED CONDITION</w:t>
            </w:r>
          </w:p>
        </w:tc>
        <w:tc>
          <w:tcPr>
            <w:tcW w:w="302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26E00ED" w14:textId="25B3CE89" w:rsidR="004473A5" w:rsidRPr="004617F7" w:rsidRDefault="004617F7" w:rsidP="00EF2230">
            <w:pPr>
              <w:spacing w:line="276" w:lineRule="auto"/>
              <w:jc w:val="both"/>
              <w:rPr>
                <w:color w:val="00BABE"/>
              </w:rPr>
            </w:pPr>
            <w:r w:rsidRPr="004617F7">
              <w:rPr>
                <w:color w:val="00BABE"/>
              </w:rPr>
              <w:t>MEANS OF VERIFICATION/SUPPORTING EVIDENCE</w:t>
            </w:r>
          </w:p>
          <w:p w14:paraId="11264B95" w14:textId="70D4280E" w:rsidR="004473A5" w:rsidRPr="004617F7" w:rsidRDefault="004617F7" w:rsidP="00EF2230">
            <w:pPr>
              <w:spacing w:line="276" w:lineRule="auto"/>
              <w:jc w:val="both"/>
              <w:rPr>
                <w:color w:val="00BABE"/>
              </w:rPr>
            </w:pPr>
            <w:r w:rsidRPr="004617F7">
              <w:rPr>
                <w:color w:val="00BABE"/>
              </w:rPr>
              <w:t>FOR INCLUSION</w:t>
            </w:r>
          </w:p>
        </w:tc>
      </w:tr>
      <w:tr w:rsidR="0051189C" w:rsidRPr="00A9089E" w14:paraId="47B94EEA" w14:textId="77777777" w:rsidTr="00EF18CE">
        <w:trPr>
          <w:cnfStyle w:val="000000100000" w:firstRow="0" w:lastRow="0" w:firstColumn="0" w:lastColumn="0" w:oddVBand="0" w:evenVBand="0" w:oddHBand="1" w:evenHBand="0" w:firstRowFirstColumn="0" w:firstRowLastColumn="0" w:lastRowFirstColumn="0" w:lastRowLastColumn="0"/>
        </w:trPr>
        <w:tc>
          <w:tcPr>
            <w:tcW w:w="561" w:type="dxa"/>
          </w:tcPr>
          <w:p w14:paraId="5CFB2719" w14:textId="06CC0701" w:rsidR="0051189C" w:rsidRPr="00445D7E" w:rsidRDefault="00445D7E" w:rsidP="00EF2230">
            <w:pPr>
              <w:spacing w:line="276" w:lineRule="auto"/>
              <w:jc w:val="both"/>
              <w:rPr>
                <w:rFonts w:eastAsia="Verdana" w:cs="Verdana"/>
                <w:color w:val="4D4D4B"/>
                <w:szCs w:val="22"/>
                <w14:cntxtAlts w14:val="0"/>
              </w:rPr>
            </w:pPr>
            <w:r w:rsidRPr="00445D7E">
              <w:rPr>
                <w:rFonts w:eastAsia="Verdana" w:cs="Verdana"/>
                <w:color w:val="4D4D4B"/>
                <w:szCs w:val="22"/>
                <w14:cntxtAlts w14:val="0"/>
              </w:rPr>
              <w:t>1</w:t>
            </w:r>
          </w:p>
        </w:tc>
        <w:tc>
          <w:tcPr>
            <w:tcW w:w="2134" w:type="dxa"/>
          </w:tcPr>
          <w:p w14:paraId="18CB146C" w14:textId="77777777" w:rsidR="00445D7E" w:rsidRPr="00445D7E" w:rsidRDefault="00445D7E" w:rsidP="00EF2230">
            <w:pPr>
              <w:jc w:val="both"/>
              <w:rPr>
                <w:rFonts w:eastAsia="Verdana" w:cs="Verdana"/>
                <w:color w:val="4D4D4B"/>
                <w:szCs w:val="22"/>
                <w14:cntxtAlts w14:val="0"/>
              </w:rPr>
            </w:pPr>
            <w:r w:rsidRPr="00445D7E">
              <w:rPr>
                <w:rFonts w:eastAsia="Verdana" w:cs="Verdana"/>
                <w:color w:val="4D4D4B"/>
                <w:szCs w:val="22"/>
                <w14:cntxtAlts w14:val="0"/>
              </w:rPr>
              <w:t>Geographic Boundary</w:t>
            </w:r>
          </w:p>
          <w:p w14:paraId="2A17CF9D" w14:textId="1E96786B" w:rsidR="0051189C" w:rsidRPr="00445D7E" w:rsidRDefault="0051189C" w:rsidP="00EF2230">
            <w:pPr>
              <w:spacing w:line="276" w:lineRule="auto"/>
              <w:jc w:val="both"/>
              <w:rPr>
                <w:rFonts w:eastAsia="Verdana" w:cs="Verdana"/>
                <w:color w:val="4D4D4B"/>
                <w:szCs w:val="22"/>
                <w14:cntxtAlts w14:val="0"/>
              </w:rPr>
            </w:pPr>
          </w:p>
        </w:tc>
        <w:tc>
          <w:tcPr>
            <w:tcW w:w="3910" w:type="dxa"/>
          </w:tcPr>
          <w:p w14:paraId="6E84723B" w14:textId="4D1D2C76" w:rsidR="0051189C" w:rsidRPr="00445D7E" w:rsidRDefault="00445D7E" w:rsidP="00EF2230">
            <w:pPr>
              <w:spacing w:line="276" w:lineRule="auto"/>
              <w:jc w:val="both"/>
              <w:rPr>
                <w:rFonts w:eastAsia="Verdana" w:cs="Verdana"/>
                <w:color w:val="4D4D4B"/>
                <w:szCs w:val="22"/>
                <w14:cntxtAlts w14:val="0"/>
              </w:rPr>
            </w:pPr>
            <w:r>
              <w:rPr>
                <w:rFonts w:eastAsia="Verdana" w:cs="Verdana"/>
                <w:color w:val="4D4D4B"/>
                <w:szCs w:val="22"/>
                <w14:cntxtAlts w14:val="0"/>
              </w:rPr>
              <w:t xml:space="preserve">Each SSC VPA shall involve installation of </w:t>
            </w:r>
            <w:r w:rsidR="008650EE">
              <w:rPr>
                <w:rFonts w:eastAsia="Verdana" w:cs="Verdana"/>
                <w:color w:val="4D4D4B"/>
                <w:szCs w:val="22"/>
                <w14:cntxtAlts w14:val="0"/>
              </w:rPr>
              <w:t xml:space="preserve">ICS </w:t>
            </w:r>
            <w:r>
              <w:rPr>
                <w:rFonts w:eastAsia="Verdana" w:cs="Verdana"/>
                <w:color w:val="4D4D4B"/>
                <w:szCs w:val="22"/>
                <w14:cntxtAlts w14:val="0"/>
              </w:rPr>
              <w:t>within the geographical boundary of Uganda</w:t>
            </w:r>
          </w:p>
        </w:tc>
        <w:tc>
          <w:tcPr>
            <w:tcW w:w="3024" w:type="dxa"/>
          </w:tcPr>
          <w:p w14:paraId="6A1F241D" w14:textId="3BF395D1" w:rsidR="0051189C" w:rsidRPr="00445D7E" w:rsidRDefault="00E0272C" w:rsidP="00EF2230">
            <w:pPr>
              <w:spacing w:line="276" w:lineRule="auto"/>
              <w:jc w:val="both"/>
              <w:rPr>
                <w:rFonts w:eastAsia="Verdana" w:cs="Verdana"/>
                <w:color w:val="4D4D4B"/>
                <w:szCs w:val="22"/>
                <w14:cntxtAlts w14:val="0"/>
              </w:rPr>
            </w:pPr>
            <w:r>
              <w:rPr>
                <w:rFonts w:eastAsia="Verdana" w:cs="Verdana"/>
                <w:color w:val="4D4D4B"/>
                <w:szCs w:val="22"/>
                <w14:cntxtAlts w14:val="0"/>
              </w:rPr>
              <w:t>Invoice sales database, listing the country of ICS distributed under the VPA.</w:t>
            </w:r>
          </w:p>
        </w:tc>
      </w:tr>
      <w:tr w:rsidR="0051189C" w:rsidRPr="00A9089E" w14:paraId="46602708" w14:textId="77777777" w:rsidTr="00EF18CE">
        <w:tc>
          <w:tcPr>
            <w:tcW w:w="561" w:type="dxa"/>
          </w:tcPr>
          <w:p w14:paraId="2B1553CE" w14:textId="43FDB26D" w:rsidR="0051189C" w:rsidRPr="00445D7E" w:rsidRDefault="00EF18CE" w:rsidP="00EF2230">
            <w:pPr>
              <w:spacing w:line="276" w:lineRule="auto"/>
              <w:jc w:val="both"/>
              <w:rPr>
                <w:rFonts w:eastAsia="Verdana" w:cs="Verdana"/>
                <w:color w:val="4D4D4B"/>
                <w:szCs w:val="22"/>
                <w14:cntxtAlts w14:val="0"/>
              </w:rPr>
            </w:pPr>
            <w:r>
              <w:rPr>
                <w:rFonts w:eastAsia="Verdana" w:cs="Verdana"/>
                <w:color w:val="4D4D4B"/>
                <w:szCs w:val="22"/>
                <w14:cntxtAlts w14:val="0"/>
              </w:rPr>
              <w:t>2</w:t>
            </w:r>
          </w:p>
        </w:tc>
        <w:tc>
          <w:tcPr>
            <w:tcW w:w="2134" w:type="dxa"/>
          </w:tcPr>
          <w:p w14:paraId="6C3CD5C8" w14:textId="49BC2037" w:rsidR="0051189C" w:rsidRPr="00445D7E" w:rsidRDefault="00E0272C" w:rsidP="00EF2230">
            <w:pPr>
              <w:spacing w:line="276" w:lineRule="auto"/>
              <w:jc w:val="both"/>
              <w:rPr>
                <w:rFonts w:eastAsia="Verdana" w:cs="Verdana"/>
                <w:color w:val="4D4D4B"/>
                <w:szCs w:val="22"/>
                <w14:cntxtAlts w14:val="0"/>
              </w:rPr>
            </w:pPr>
            <w:r>
              <w:rPr>
                <w:rFonts w:eastAsia="Verdana" w:cs="Verdana"/>
                <w:color w:val="4D4D4B"/>
                <w:szCs w:val="22"/>
                <w14:cntxtAlts w14:val="0"/>
              </w:rPr>
              <w:t>Double Counting</w:t>
            </w:r>
          </w:p>
        </w:tc>
        <w:tc>
          <w:tcPr>
            <w:tcW w:w="3910" w:type="dxa"/>
          </w:tcPr>
          <w:p w14:paraId="74E25296" w14:textId="786D2C9A" w:rsidR="0051189C" w:rsidRPr="00445D7E" w:rsidRDefault="00E0272C" w:rsidP="00EF2230">
            <w:pPr>
              <w:spacing w:line="276" w:lineRule="auto"/>
              <w:jc w:val="both"/>
              <w:rPr>
                <w:rFonts w:eastAsia="Verdana" w:cs="Verdana"/>
                <w:color w:val="4D4D4B"/>
                <w:szCs w:val="22"/>
                <w14:cntxtAlts w14:val="0"/>
              </w:rPr>
            </w:pPr>
            <w:r>
              <w:rPr>
                <w:rFonts w:eastAsia="Verdana" w:cs="Verdana"/>
                <w:color w:val="4D4D4B"/>
                <w:szCs w:val="22"/>
                <w14:cntxtAlts w14:val="0"/>
              </w:rPr>
              <w:t>Each SSC VPA have a system to ensure that the ICS bear logo of the PO/CME to ensure their unique association to the PoA. Provisioning a system to ensure transfer of ownership of emission reductions, generated by project devices, from end users to PO/CME.</w:t>
            </w:r>
          </w:p>
        </w:tc>
        <w:tc>
          <w:tcPr>
            <w:tcW w:w="3024" w:type="dxa"/>
          </w:tcPr>
          <w:p w14:paraId="29874B4A" w14:textId="733F7F89" w:rsidR="0051189C" w:rsidRPr="00445D7E" w:rsidRDefault="00E0272C" w:rsidP="00EF2230">
            <w:pPr>
              <w:spacing w:line="276" w:lineRule="auto"/>
              <w:jc w:val="both"/>
              <w:rPr>
                <w:rFonts w:eastAsia="Verdana" w:cs="Verdana"/>
                <w:color w:val="4D4D4B"/>
                <w:szCs w:val="22"/>
                <w14:cntxtAlts w14:val="0"/>
              </w:rPr>
            </w:pPr>
            <w:r>
              <w:rPr>
                <w:rFonts w:eastAsia="Verdana" w:cs="Verdana"/>
                <w:color w:val="4D4D4B"/>
                <w:szCs w:val="22"/>
                <w14:cntxtAlts w14:val="0"/>
              </w:rPr>
              <w:t>To avoid inclusion of any stove which is a part of another registered carbon project/programme all ICS under this programme shall have a unique ID number/Tag number, either inscribed on the stove or retained by the buyer, to uniquely identify the ICS avoiding any double counting and trace it’s user, later during monitoring and verification</w:t>
            </w:r>
            <w:r w:rsidR="00E56EA2">
              <w:rPr>
                <w:rFonts w:eastAsia="Verdana" w:cs="Verdana"/>
                <w:color w:val="4D4D4B"/>
                <w:szCs w:val="22"/>
                <w14:cntxtAlts w14:val="0"/>
              </w:rPr>
              <w:t xml:space="preserve"> system by which the project device beneficiary transfers the right of </w:t>
            </w:r>
            <w:r w:rsidR="00A03815">
              <w:rPr>
                <w:rFonts w:eastAsia="Verdana" w:cs="Verdana"/>
                <w:color w:val="4D4D4B"/>
                <w:szCs w:val="22"/>
                <w14:cntxtAlts w14:val="0"/>
              </w:rPr>
              <w:t xml:space="preserve">carbon credits </w:t>
            </w:r>
            <w:r w:rsidR="00E56EA2">
              <w:rPr>
                <w:rFonts w:eastAsia="Verdana" w:cs="Verdana"/>
                <w:color w:val="4D4D4B"/>
                <w:szCs w:val="22"/>
                <w14:cntxtAlts w14:val="0"/>
              </w:rPr>
              <w:t>ownership to PO/CME</w:t>
            </w:r>
          </w:p>
        </w:tc>
      </w:tr>
      <w:tr w:rsidR="0051189C" w:rsidRPr="00A9089E" w14:paraId="30221805" w14:textId="77777777" w:rsidTr="00EF18CE">
        <w:trPr>
          <w:cnfStyle w:val="000000100000" w:firstRow="0" w:lastRow="0" w:firstColumn="0" w:lastColumn="0" w:oddVBand="0" w:evenVBand="0" w:oddHBand="1" w:evenHBand="0" w:firstRowFirstColumn="0" w:firstRowLastColumn="0" w:lastRowFirstColumn="0" w:lastRowLastColumn="0"/>
        </w:trPr>
        <w:tc>
          <w:tcPr>
            <w:tcW w:w="561" w:type="dxa"/>
          </w:tcPr>
          <w:p w14:paraId="71C62CE1" w14:textId="77777777" w:rsidR="0051189C" w:rsidRPr="00445D7E" w:rsidRDefault="0051189C" w:rsidP="00EF2230">
            <w:pPr>
              <w:spacing w:line="276" w:lineRule="auto"/>
              <w:jc w:val="both"/>
              <w:rPr>
                <w:rFonts w:eastAsia="Verdana" w:cs="Verdana"/>
                <w:color w:val="4D4D4B"/>
                <w:szCs w:val="22"/>
                <w14:cntxtAlts w14:val="0"/>
              </w:rPr>
            </w:pPr>
            <w:r w:rsidRPr="00445D7E">
              <w:rPr>
                <w:rFonts w:eastAsia="Verdana" w:cs="Verdana"/>
                <w:color w:val="4D4D4B"/>
                <w:szCs w:val="22"/>
                <w14:cntxtAlts w14:val="0"/>
              </w:rPr>
              <w:t>3</w:t>
            </w:r>
          </w:p>
        </w:tc>
        <w:tc>
          <w:tcPr>
            <w:tcW w:w="2134" w:type="dxa"/>
          </w:tcPr>
          <w:p w14:paraId="5AB49ECF" w14:textId="7D7128AC" w:rsidR="0051189C" w:rsidRPr="00445D7E"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Exclusiveness of VPA</w:t>
            </w:r>
          </w:p>
        </w:tc>
        <w:tc>
          <w:tcPr>
            <w:tcW w:w="3910" w:type="dxa"/>
          </w:tcPr>
          <w:p w14:paraId="03D050FB" w14:textId="77777777" w:rsidR="00E56EA2" w:rsidRPr="00E56EA2"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The</w:t>
            </w:r>
            <w:r w:rsidRPr="00E56EA2">
              <w:rPr>
                <w:rFonts w:eastAsia="Verdana" w:cs="Verdana"/>
                <w:color w:val="4D4D4B"/>
                <w:szCs w:val="22"/>
                <w14:cntxtAlts w14:val="0"/>
              </w:rPr>
              <w:tab/>
              <w:t>VPA</w:t>
            </w:r>
            <w:r w:rsidRPr="00E56EA2">
              <w:rPr>
                <w:rFonts w:eastAsia="Verdana" w:cs="Verdana"/>
                <w:color w:val="4D4D4B"/>
                <w:szCs w:val="22"/>
                <w14:cntxtAlts w14:val="0"/>
              </w:rPr>
              <w:tab/>
              <w:t>shall</w:t>
            </w:r>
            <w:r w:rsidRPr="00E56EA2">
              <w:rPr>
                <w:rFonts w:eastAsia="Verdana" w:cs="Verdana"/>
                <w:color w:val="4D4D4B"/>
                <w:szCs w:val="22"/>
                <w14:cntxtAlts w14:val="0"/>
              </w:rPr>
              <w:tab/>
              <w:t>not</w:t>
            </w:r>
            <w:r w:rsidRPr="00E56EA2">
              <w:rPr>
                <w:rFonts w:eastAsia="Verdana" w:cs="Verdana"/>
                <w:color w:val="4D4D4B"/>
                <w:szCs w:val="22"/>
                <w14:cntxtAlts w14:val="0"/>
              </w:rPr>
              <w:tab/>
              <w:t>be previously:</w:t>
            </w:r>
          </w:p>
          <w:p w14:paraId="69BF6F7E" w14:textId="660C8E59" w:rsidR="00E56EA2" w:rsidRPr="00E56EA2"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 xml:space="preserve">Registered as a project activity, or Included as a </w:t>
            </w:r>
            <w:r w:rsidR="008460F5">
              <w:rPr>
                <w:rFonts w:eastAsia="Verdana" w:cs="Verdana"/>
                <w:color w:val="4D4D4B"/>
                <w:szCs w:val="22"/>
                <w14:cntxtAlts w14:val="0"/>
              </w:rPr>
              <w:t>V</w:t>
            </w:r>
            <w:r w:rsidRPr="00E56EA2">
              <w:rPr>
                <w:rFonts w:eastAsia="Verdana" w:cs="Verdana"/>
                <w:color w:val="4D4D4B"/>
                <w:szCs w:val="22"/>
                <w14:cntxtAlts w14:val="0"/>
              </w:rPr>
              <w:t>PA in any</w:t>
            </w:r>
          </w:p>
          <w:p w14:paraId="5E3D5AC4" w14:textId="0ABDD59C" w:rsidR="0051189C" w:rsidRPr="00445D7E"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other</w:t>
            </w:r>
            <w:r w:rsidRPr="00E56EA2">
              <w:rPr>
                <w:rFonts w:eastAsia="Verdana" w:cs="Verdana"/>
                <w:color w:val="4D4D4B"/>
                <w:szCs w:val="22"/>
                <w14:cntxtAlts w14:val="0"/>
              </w:rPr>
              <w:tab/>
              <w:t>registered</w:t>
            </w:r>
            <w:r w:rsidRPr="00E56EA2">
              <w:rPr>
                <w:rFonts w:eastAsia="Verdana" w:cs="Verdana"/>
                <w:color w:val="4D4D4B"/>
                <w:szCs w:val="22"/>
                <w14:cntxtAlts w14:val="0"/>
              </w:rPr>
              <w:tab/>
              <w:t>PoA,</w:t>
            </w:r>
            <w:r w:rsidRPr="00E56EA2">
              <w:rPr>
                <w:rFonts w:eastAsia="Verdana" w:cs="Verdana"/>
                <w:color w:val="4D4D4B"/>
                <w:szCs w:val="22"/>
                <w14:cntxtAlts w14:val="0"/>
              </w:rPr>
              <w:tab/>
              <w:t xml:space="preserve">or Deregistered as a </w:t>
            </w:r>
            <w:r w:rsidR="008460F5">
              <w:rPr>
                <w:rFonts w:eastAsia="Verdana" w:cs="Verdana"/>
                <w:color w:val="4D4D4B"/>
                <w:szCs w:val="22"/>
                <w14:cntxtAlts w14:val="0"/>
              </w:rPr>
              <w:t>V</w:t>
            </w:r>
            <w:r w:rsidRPr="00E56EA2">
              <w:rPr>
                <w:rFonts w:eastAsia="Verdana" w:cs="Verdana"/>
                <w:color w:val="4D4D4B"/>
                <w:szCs w:val="22"/>
                <w14:cntxtAlts w14:val="0"/>
              </w:rPr>
              <w:t>PA of a PoA</w:t>
            </w:r>
          </w:p>
        </w:tc>
        <w:tc>
          <w:tcPr>
            <w:tcW w:w="3024" w:type="dxa"/>
          </w:tcPr>
          <w:p w14:paraId="72CFFCCC" w14:textId="2FB87D04" w:rsidR="0051189C" w:rsidRPr="00A14AFB" w:rsidRDefault="00E321FB" w:rsidP="00EF2230">
            <w:pPr>
              <w:spacing w:line="276" w:lineRule="auto"/>
              <w:jc w:val="both"/>
              <w:rPr>
                <w:rFonts w:ascii="Calibri" w:eastAsia="Verdana" w:hAnsi="Calibri" w:cs="Calibri"/>
                <w:color w:val="4D4D4B"/>
                <w:szCs w:val="22"/>
                <w14:cntxtAlts w14:val="0"/>
              </w:rPr>
            </w:pPr>
            <w:r>
              <w:rPr>
                <w:rFonts w:eastAsia="Verdana" w:cs="Verdana"/>
                <w:color w:val="4D4D4B"/>
                <w:szCs w:val="22"/>
                <w14:cntxtAlts w14:val="0"/>
              </w:rPr>
              <w:t>No double counting declaration will be submitted</w:t>
            </w:r>
            <w:r w:rsidR="00E56EA2" w:rsidRPr="00E56EA2">
              <w:rPr>
                <w:rFonts w:eastAsia="Verdana" w:cs="Verdana"/>
                <w:color w:val="4D4D4B"/>
                <w:szCs w:val="22"/>
                <w14:cntxtAlts w14:val="0"/>
              </w:rPr>
              <w:t xml:space="preserve"> by CME</w:t>
            </w:r>
          </w:p>
        </w:tc>
      </w:tr>
      <w:tr w:rsidR="0051189C" w:rsidRPr="00A9089E" w14:paraId="633E2C79" w14:textId="77777777" w:rsidTr="00EF18CE">
        <w:tc>
          <w:tcPr>
            <w:tcW w:w="561" w:type="dxa"/>
          </w:tcPr>
          <w:p w14:paraId="5919BB26" w14:textId="07D681E9" w:rsidR="0051189C" w:rsidRPr="00445D7E" w:rsidRDefault="00E56EA2" w:rsidP="00EF2230">
            <w:pPr>
              <w:spacing w:line="276" w:lineRule="auto"/>
              <w:jc w:val="both"/>
              <w:rPr>
                <w:rFonts w:eastAsia="Verdana" w:cs="Verdana"/>
                <w:color w:val="4D4D4B"/>
                <w:szCs w:val="22"/>
                <w14:cntxtAlts w14:val="0"/>
              </w:rPr>
            </w:pPr>
            <w:r>
              <w:rPr>
                <w:rFonts w:eastAsia="Verdana" w:cs="Verdana"/>
                <w:color w:val="4D4D4B"/>
                <w:szCs w:val="22"/>
                <w14:cntxtAlts w14:val="0"/>
              </w:rPr>
              <w:lastRenderedPageBreak/>
              <w:t>4</w:t>
            </w:r>
          </w:p>
        </w:tc>
        <w:tc>
          <w:tcPr>
            <w:tcW w:w="2134" w:type="dxa"/>
          </w:tcPr>
          <w:p w14:paraId="4B2D7BFE" w14:textId="73EF99C1" w:rsidR="0051189C" w:rsidRPr="00445D7E"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Specifications of Technology/Measure</w:t>
            </w:r>
          </w:p>
        </w:tc>
        <w:tc>
          <w:tcPr>
            <w:tcW w:w="3910" w:type="dxa"/>
          </w:tcPr>
          <w:p w14:paraId="6DB75457" w14:textId="77777777" w:rsidR="00E56EA2" w:rsidRPr="00E56EA2"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Type - The VPA will promote dissemination of improved biomass ICS in Uganda.</w:t>
            </w:r>
          </w:p>
          <w:p w14:paraId="2AFA9B49" w14:textId="781A9054" w:rsidR="0051189C" w:rsidRPr="00445D7E"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Specification - The rated efficiency of technologies included under the program shall be at least 20 per cent.</w:t>
            </w:r>
          </w:p>
        </w:tc>
        <w:tc>
          <w:tcPr>
            <w:tcW w:w="3024" w:type="dxa"/>
          </w:tcPr>
          <w:p w14:paraId="0296463F" w14:textId="6C311FC9" w:rsidR="004E4981" w:rsidRDefault="004E4981" w:rsidP="00EF2230">
            <w:pPr>
              <w:spacing w:line="276" w:lineRule="auto"/>
              <w:jc w:val="both"/>
              <w:rPr>
                <w:rFonts w:eastAsia="Verdana" w:cs="Verdana"/>
                <w:color w:val="4D4D4B"/>
                <w:szCs w:val="22"/>
                <w14:cntxtAlts w14:val="0"/>
              </w:rPr>
            </w:pPr>
          </w:p>
          <w:p w14:paraId="2099DA78" w14:textId="4CC69277" w:rsidR="00E56EA2" w:rsidRPr="00E56EA2"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Technical details of the ICS (including thermal efficiency) will be provided in the specific VPA. As specific VPA may have progressive sales and new models may be introduced during the VPA, this may be checked at the time of subsequent verification wrt for new models/ incremental</w:t>
            </w:r>
          </w:p>
          <w:p w14:paraId="6B241B74" w14:textId="495EFE24" w:rsidR="0051189C" w:rsidRPr="00445D7E"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installations.</w:t>
            </w:r>
          </w:p>
        </w:tc>
      </w:tr>
      <w:tr w:rsidR="0051189C" w:rsidRPr="00A9089E" w14:paraId="7746F54A" w14:textId="77777777" w:rsidTr="00EF18CE">
        <w:trPr>
          <w:cnfStyle w:val="000000100000" w:firstRow="0" w:lastRow="0" w:firstColumn="0" w:lastColumn="0" w:oddVBand="0" w:evenVBand="0" w:oddHBand="1" w:evenHBand="0" w:firstRowFirstColumn="0" w:firstRowLastColumn="0" w:lastRowFirstColumn="0" w:lastRowLastColumn="0"/>
        </w:trPr>
        <w:tc>
          <w:tcPr>
            <w:tcW w:w="561" w:type="dxa"/>
          </w:tcPr>
          <w:p w14:paraId="633CF732" w14:textId="4B4281A3" w:rsidR="0051189C" w:rsidRPr="00445D7E" w:rsidRDefault="00E56EA2" w:rsidP="00EF2230">
            <w:pPr>
              <w:spacing w:line="276" w:lineRule="auto"/>
              <w:jc w:val="both"/>
              <w:rPr>
                <w:rFonts w:eastAsia="Verdana" w:cs="Verdana"/>
                <w:color w:val="4D4D4B"/>
                <w:szCs w:val="22"/>
                <w14:cntxtAlts w14:val="0"/>
              </w:rPr>
            </w:pPr>
            <w:r>
              <w:rPr>
                <w:rFonts w:eastAsia="Verdana" w:cs="Verdana"/>
                <w:color w:val="4D4D4B"/>
                <w:szCs w:val="22"/>
                <w14:cntxtAlts w14:val="0"/>
              </w:rPr>
              <w:t>5</w:t>
            </w:r>
          </w:p>
        </w:tc>
        <w:tc>
          <w:tcPr>
            <w:tcW w:w="2134" w:type="dxa"/>
          </w:tcPr>
          <w:p w14:paraId="34E41FD1" w14:textId="1E246ABA" w:rsidR="0051189C" w:rsidRPr="00445D7E" w:rsidRDefault="00E56EA2" w:rsidP="00EF2230">
            <w:pPr>
              <w:spacing w:line="276" w:lineRule="auto"/>
              <w:jc w:val="both"/>
              <w:rPr>
                <w:rFonts w:eastAsia="Verdana" w:cs="Verdana"/>
                <w:color w:val="4D4D4B"/>
                <w:szCs w:val="22"/>
                <w14:cntxtAlts w14:val="0"/>
              </w:rPr>
            </w:pPr>
            <w:r>
              <w:rPr>
                <w:color w:val="4D4D4B"/>
              </w:rPr>
              <w:t>Start</w:t>
            </w:r>
            <w:r>
              <w:rPr>
                <w:color w:val="4D4D4B"/>
                <w:spacing w:val="-7"/>
              </w:rPr>
              <w:t xml:space="preserve"> </w:t>
            </w:r>
            <w:r>
              <w:rPr>
                <w:color w:val="4D4D4B"/>
                <w:spacing w:val="-4"/>
              </w:rPr>
              <w:t>Date</w:t>
            </w:r>
          </w:p>
        </w:tc>
        <w:tc>
          <w:tcPr>
            <w:tcW w:w="3910" w:type="dxa"/>
          </w:tcPr>
          <w:p w14:paraId="1A5EB791" w14:textId="77777777" w:rsidR="00E56EA2" w:rsidRDefault="00E56EA2" w:rsidP="00EF2230">
            <w:pPr>
              <w:pStyle w:val="TableParagraph"/>
              <w:spacing w:before="57" w:line="276" w:lineRule="auto"/>
              <w:ind w:left="30" w:right="28"/>
              <w:jc w:val="both"/>
            </w:pPr>
            <w:r>
              <w:rPr>
                <w:color w:val="4D4D4B"/>
              </w:rPr>
              <w:t>Date on which first ICS was installed under the VPA. The start date of</w:t>
            </w:r>
            <w:r>
              <w:rPr>
                <w:color w:val="4D4D4B"/>
                <w:spacing w:val="-2"/>
              </w:rPr>
              <w:t xml:space="preserve"> </w:t>
            </w:r>
            <w:r>
              <w:rPr>
                <w:color w:val="4D4D4B"/>
              </w:rPr>
              <w:t>any</w:t>
            </w:r>
            <w:r>
              <w:rPr>
                <w:color w:val="4D4D4B"/>
                <w:spacing w:val="-1"/>
              </w:rPr>
              <w:t xml:space="preserve"> </w:t>
            </w:r>
            <w:r>
              <w:rPr>
                <w:color w:val="4D4D4B"/>
              </w:rPr>
              <w:t>proposed</w:t>
            </w:r>
            <w:r>
              <w:rPr>
                <w:color w:val="4D4D4B"/>
                <w:spacing w:val="-1"/>
              </w:rPr>
              <w:t xml:space="preserve"> </w:t>
            </w:r>
            <w:r>
              <w:rPr>
                <w:color w:val="4D4D4B"/>
              </w:rPr>
              <w:t>VPA will</w:t>
            </w:r>
            <w:r>
              <w:rPr>
                <w:color w:val="4D4D4B"/>
                <w:spacing w:val="-14"/>
              </w:rPr>
              <w:t xml:space="preserve"> </w:t>
            </w:r>
            <w:r>
              <w:rPr>
                <w:color w:val="4D4D4B"/>
              </w:rPr>
              <w:t>be</w:t>
            </w:r>
            <w:r>
              <w:rPr>
                <w:color w:val="4D4D4B"/>
                <w:spacing w:val="-12"/>
              </w:rPr>
              <w:t xml:space="preserve"> </w:t>
            </w:r>
            <w:r>
              <w:rPr>
                <w:color w:val="4D4D4B"/>
              </w:rPr>
              <w:t>on</w:t>
            </w:r>
            <w:r>
              <w:rPr>
                <w:color w:val="4D4D4B"/>
                <w:spacing w:val="-12"/>
              </w:rPr>
              <w:t xml:space="preserve"> </w:t>
            </w:r>
            <w:r>
              <w:rPr>
                <w:color w:val="4D4D4B"/>
              </w:rPr>
              <w:t>or</w:t>
            </w:r>
            <w:r>
              <w:rPr>
                <w:color w:val="4D4D4B"/>
                <w:spacing w:val="-13"/>
              </w:rPr>
              <w:t xml:space="preserve"> </w:t>
            </w:r>
            <w:r>
              <w:rPr>
                <w:color w:val="4D4D4B"/>
              </w:rPr>
              <w:t>after</w:t>
            </w:r>
            <w:r>
              <w:rPr>
                <w:color w:val="4D4D4B"/>
                <w:spacing w:val="-13"/>
              </w:rPr>
              <w:t xml:space="preserve"> </w:t>
            </w:r>
            <w:r>
              <w:rPr>
                <w:color w:val="4D4D4B"/>
              </w:rPr>
              <w:t>the</w:t>
            </w:r>
            <w:r>
              <w:rPr>
                <w:color w:val="4D4D4B"/>
                <w:spacing w:val="-13"/>
              </w:rPr>
              <w:t xml:space="preserve"> </w:t>
            </w:r>
            <w:r>
              <w:rPr>
                <w:color w:val="4D4D4B"/>
              </w:rPr>
              <w:t>start</w:t>
            </w:r>
            <w:r>
              <w:rPr>
                <w:color w:val="4D4D4B"/>
                <w:spacing w:val="-13"/>
              </w:rPr>
              <w:t xml:space="preserve"> </w:t>
            </w:r>
            <w:r>
              <w:rPr>
                <w:color w:val="4D4D4B"/>
                <w:spacing w:val="-4"/>
              </w:rPr>
              <w:t>date</w:t>
            </w:r>
          </w:p>
          <w:p w14:paraId="2EA568EC" w14:textId="7F53885A" w:rsidR="0051189C" w:rsidRPr="00445D7E" w:rsidRDefault="00E56EA2" w:rsidP="00EF2230">
            <w:pPr>
              <w:spacing w:line="276" w:lineRule="auto"/>
              <w:jc w:val="both"/>
              <w:rPr>
                <w:rFonts w:eastAsia="Verdana" w:cs="Verdana"/>
                <w:color w:val="4D4D4B"/>
                <w:szCs w:val="22"/>
                <w14:cntxtAlts w14:val="0"/>
              </w:rPr>
            </w:pPr>
            <w:r>
              <w:rPr>
                <w:color w:val="4D4D4B"/>
              </w:rPr>
              <w:t>of</w:t>
            </w:r>
            <w:r>
              <w:rPr>
                <w:color w:val="4D4D4B"/>
                <w:spacing w:val="-5"/>
              </w:rPr>
              <w:t xml:space="preserve"> </w:t>
            </w:r>
            <w:r>
              <w:rPr>
                <w:color w:val="4D4D4B"/>
              </w:rPr>
              <w:t>the</w:t>
            </w:r>
            <w:r>
              <w:rPr>
                <w:color w:val="4D4D4B"/>
                <w:spacing w:val="-2"/>
              </w:rPr>
              <w:t xml:space="preserve"> </w:t>
            </w:r>
            <w:r>
              <w:rPr>
                <w:color w:val="4D4D4B"/>
                <w:spacing w:val="-5"/>
              </w:rPr>
              <w:t>PoA.</w:t>
            </w:r>
          </w:p>
        </w:tc>
        <w:tc>
          <w:tcPr>
            <w:tcW w:w="3024" w:type="dxa"/>
          </w:tcPr>
          <w:p w14:paraId="1AB6F0F7" w14:textId="262D653A" w:rsidR="0051189C" w:rsidRPr="00445D7E"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Sales Invoice / End user agreement / voucher etc for the first ICS distributed in the VPA.</w:t>
            </w:r>
          </w:p>
        </w:tc>
      </w:tr>
      <w:tr w:rsidR="0051189C" w:rsidRPr="00A9089E" w14:paraId="16C919C8" w14:textId="77777777" w:rsidTr="00EF18CE">
        <w:tc>
          <w:tcPr>
            <w:tcW w:w="561" w:type="dxa"/>
          </w:tcPr>
          <w:p w14:paraId="783D159C" w14:textId="51743AAE" w:rsidR="0051189C" w:rsidRPr="00445D7E" w:rsidRDefault="00E56EA2" w:rsidP="00EF2230">
            <w:pPr>
              <w:spacing w:line="276" w:lineRule="auto"/>
              <w:jc w:val="both"/>
              <w:rPr>
                <w:rFonts w:eastAsia="Verdana" w:cs="Verdana"/>
                <w:color w:val="4D4D4B"/>
                <w:szCs w:val="22"/>
                <w14:cntxtAlts w14:val="0"/>
              </w:rPr>
            </w:pPr>
            <w:r>
              <w:rPr>
                <w:rFonts w:eastAsia="Verdana" w:cs="Verdana"/>
                <w:color w:val="4D4D4B"/>
                <w:szCs w:val="22"/>
                <w14:cntxtAlts w14:val="0"/>
              </w:rPr>
              <w:t>6</w:t>
            </w:r>
          </w:p>
        </w:tc>
        <w:tc>
          <w:tcPr>
            <w:tcW w:w="2134" w:type="dxa"/>
          </w:tcPr>
          <w:p w14:paraId="5A72FA15" w14:textId="415BC824" w:rsidR="0051189C" w:rsidRPr="00445D7E" w:rsidRDefault="00E56EA2" w:rsidP="00EF2230">
            <w:pPr>
              <w:spacing w:line="276" w:lineRule="auto"/>
              <w:jc w:val="both"/>
              <w:rPr>
                <w:rFonts w:eastAsia="Verdana" w:cs="Verdana"/>
                <w:color w:val="4D4D4B"/>
                <w:szCs w:val="22"/>
                <w14:cntxtAlts w14:val="0"/>
              </w:rPr>
            </w:pPr>
            <w:r>
              <w:rPr>
                <w:color w:val="4D4D4B"/>
              </w:rPr>
              <w:t>Applicability</w:t>
            </w:r>
            <w:r>
              <w:rPr>
                <w:color w:val="4D4D4B"/>
                <w:spacing w:val="-10"/>
              </w:rPr>
              <w:t xml:space="preserve"> </w:t>
            </w:r>
            <w:r>
              <w:rPr>
                <w:color w:val="4D4D4B"/>
              </w:rPr>
              <w:t xml:space="preserve">of </w:t>
            </w:r>
            <w:r>
              <w:rPr>
                <w:color w:val="4D4D4B"/>
                <w:spacing w:val="-4"/>
              </w:rPr>
              <w:t xml:space="preserve">the </w:t>
            </w:r>
            <w:r>
              <w:rPr>
                <w:color w:val="4D4D4B"/>
                <w:spacing w:val="-2"/>
              </w:rPr>
              <w:t>methodologies</w:t>
            </w:r>
          </w:p>
        </w:tc>
        <w:tc>
          <w:tcPr>
            <w:tcW w:w="3910" w:type="dxa"/>
          </w:tcPr>
          <w:p w14:paraId="4FC68DCB" w14:textId="77777777" w:rsidR="00907996" w:rsidRPr="00907996" w:rsidRDefault="00E56EA2" w:rsidP="00907996">
            <w:pPr>
              <w:spacing w:line="276" w:lineRule="auto"/>
              <w:jc w:val="both"/>
              <w:rPr>
                <w:rFonts w:eastAsia="Verdana" w:cs="Verdana"/>
                <w:color w:val="4D4D4B"/>
                <w:szCs w:val="22"/>
                <w14:cntxtAlts w14:val="0"/>
              </w:rPr>
            </w:pPr>
            <w:r w:rsidRPr="00E56EA2">
              <w:rPr>
                <w:rFonts w:eastAsia="Verdana" w:cs="Verdana"/>
                <w:color w:val="4D4D4B"/>
                <w:szCs w:val="22"/>
                <w14:cntxtAlts w14:val="0"/>
              </w:rPr>
              <w:t xml:space="preserve">VPA must follow </w:t>
            </w:r>
            <w:r w:rsidR="00907996" w:rsidRPr="00907996">
              <w:rPr>
                <w:rFonts w:eastAsia="Verdana" w:cs="Verdana"/>
                <w:color w:val="4D4D4B"/>
                <w:szCs w:val="22"/>
                <w14:cntxtAlts w14:val="0"/>
              </w:rPr>
              <w:t>REDUCED EMISSIONS FROM COOKING AND HEATING:</w:t>
            </w:r>
          </w:p>
          <w:p w14:paraId="0F3A79CB" w14:textId="77777777" w:rsidR="00907996" w:rsidRPr="00907996" w:rsidRDefault="00907996" w:rsidP="00907996">
            <w:pPr>
              <w:spacing w:line="276" w:lineRule="auto"/>
              <w:jc w:val="both"/>
              <w:rPr>
                <w:rFonts w:eastAsia="Verdana" w:cs="Verdana"/>
                <w:color w:val="4D4D4B"/>
                <w:szCs w:val="22"/>
                <w14:cntxtAlts w14:val="0"/>
              </w:rPr>
            </w:pPr>
            <w:r w:rsidRPr="00907996">
              <w:rPr>
                <w:rFonts w:eastAsia="Verdana" w:cs="Verdana"/>
                <w:color w:val="4D4D4B"/>
                <w:szCs w:val="22"/>
                <w14:cntxtAlts w14:val="0"/>
              </w:rPr>
              <w:t>Technologies and Practices to Displace Decentralized Thermal Energy</w:t>
            </w:r>
          </w:p>
          <w:p w14:paraId="0A83B08E" w14:textId="78EDC25C" w:rsidR="00E56EA2" w:rsidRPr="00E56EA2" w:rsidRDefault="00907996" w:rsidP="00907996">
            <w:pPr>
              <w:spacing w:line="276" w:lineRule="auto"/>
              <w:jc w:val="both"/>
              <w:rPr>
                <w:rFonts w:eastAsia="Verdana" w:cs="Verdana"/>
                <w:color w:val="4D4D4B"/>
                <w:szCs w:val="22"/>
                <w14:cntxtAlts w14:val="0"/>
              </w:rPr>
            </w:pPr>
            <w:r w:rsidRPr="00907996">
              <w:rPr>
                <w:rFonts w:eastAsia="Verdana" w:cs="Verdana"/>
                <w:color w:val="4D4D4B"/>
                <w:szCs w:val="22"/>
                <w14:cntxtAlts w14:val="0"/>
              </w:rPr>
              <w:t>Consumption</w:t>
            </w:r>
            <w:r>
              <w:rPr>
                <w:rFonts w:eastAsia="Verdana" w:cs="Verdana"/>
                <w:color w:val="4D4D4B"/>
                <w:szCs w:val="22"/>
                <w14:cntxtAlts w14:val="0"/>
              </w:rPr>
              <w:t xml:space="preserve"> </w:t>
            </w:r>
            <w:r w:rsidRPr="00907996">
              <w:rPr>
                <w:rFonts w:eastAsia="Verdana" w:cs="Verdana"/>
                <w:color w:val="4D4D4B"/>
                <w:szCs w:val="22"/>
                <w14:cntxtAlts w14:val="0"/>
              </w:rPr>
              <w:t>(TPDDTEC) V.</w:t>
            </w:r>
            <w:r>
              <w:rPr>
                <w:rFonts w:eastAsia="Verdana" w:cs="Verdana"/>
                <w:color w:val="4D4D4B"/>
                <w:szCs w:val="22"/>
                <w14:cntxtAlts w14:val="0"/>
              </w:rPr>
              <w:t>4</w:t>
            </w:r>
            <w:r w:rsidR="00E56EA2" w:rsidRPr="00E56EA2">
              <w:rPr>
                <w:rFonts w:eastAsia="Verdana" w:cs="Verdana"/>
                <w:color w:val="4D4D4B"/>
                <w:szCs w:val="22"/>
                <w14:cntxtAlts w14:val="0"/>
              </w:rPr>
              <w:t>.</w:t>
            </w:r>
          </w:p>
          <w:p w14:paraId="7918E1C4" w14:textId="77777777" w:rsidR="00E56EA2" w:rsidRPr="00E56EA2" w:rsidRDefault="00E56EA2" w:rsidP="00EF2230">
            <w:pPr>
              <w:spacing w:line="276" w:lineRule="auto"/>
              <w:jc w:val="both"/>
              <w:rPr>
                <w:rFonts w:eastAsia="Verdana" w:cs="Verdana"/>
                <w:color w:val="4D4D4B"/>
                <w:szCs w:val="22"/>
                <w14:cntxtAlts w14:val="0"/>
              </w:rPr>
            </w:pPr>
          </w:p>
          <w:p w14:paraId="4A9A2685" w14:textId="77777777" w:rsidR="00E56EA2" w:rsidRPr="00E56EA2"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The applicability of methodology at VPA level has been demonstrated in section</w:t>
            </w:r>
          </w:p>
          <w:p w14:paraId="16C4A226" w14:textId="77777777" w:rsidR="00E56EA2" w:rsidRPr="00E56EA2"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B.2 above. Technology related requirements stipulated by the methodology   have   been</w:t>
            </w:r>
          </w:p>
          <w:p w14:paraId="07F0CD93" w14:textId="108D3984" w:rsidR="0051189C" w:rsidRPr="00445D7E" w:rsidRDefault="00E56EA2" w:rsidP="00EF2230">
            <w:pPr>
              <w:spacing w:line="276" w:lineRule="auto"/>
              <w:jc w:val="both"/>
              <w:rPr>
                <w:rFonts w:eastAsia="Verdana" w:cs="Verdana"/>
                <w:color w:val="4D4D4B"/>
                <w:szCs w:val="22"/>
                <w14:cntxtAlts w14:val="0"/>
              </w:rPr>
            </w:pPr>
            <w:r w:rsidRPr="00E56EA2">
              <w:rPr>
                <w:rFonts w:eastAsia="Verdana" w:cs="Verdana"/>
                <w:color w:val="4D4D4B"/>
                <w:szCs w:val="22"/>
                <w14:cntxtAlts w14:val="0"/>
              </w:rPr>
              <w:t>specified in criteria #4 above.</w:t>
            </w:r>
          </w:p>
        </w:tc>
        <w:tc>
          <w:tcPr>
            <w:tcW w:w="3024" w:type="dxa"/>
          </w:tcPr>
          <w:p w14:paraId="6F18117C" w14:textId="5446292C" w:rsidR="00907996" w:rsidRPr="001A46E3" w:rsidRDefault="00E56EA2" w:rsidP="00907996">
            <w:pPr>
              <w:rPr>
                <w:rFonts w:asciiTheme="minorHAnsi" w:hAnsiTheme="minorHAnsi" w:cs="Arial"/>
                <w:color w:val="515151" w:themeColor="text1"/>
                <w:szCs w:val="22"/>
              </w:rPr>
            </w:pPr>
            <w:r w:rsidRPr="00E56EA2">
              <w:rPr>
                <w:rFonts w:eastAsia="Verdana" w:cs="Verdana"/>
                <w:color w:val="4D4D4B"/>
                <w:szCs w:val="22"/>
                <w14:cntxtAlts w14:val="0"/>
              </w:rPr>
              <w:t>VPA-DDs</w:t>
            </w:r>
            <w:r w:rsidRPr="00E56EA2">
              <w:rPr>
                <w:rFonts w:eastAsia="Verdana" w:cs="Verdana"/>
                <w:color w:val="4D4D4B"/>
                <w:szCs w:val="22"/>
                <w14:cntxtAlts w14:val="0"/>
              </w:rPr>
              <w:tab/>
              <w:t>applying</w:t>
            </w:r>
            <w:r w:rsidR="002D3F6A">
              <w:rPr>
                <w:rFonts w:eastAsia="Verdana" w:cs="Verdana"/>
                <w:color w:val="4D4D4B"/>
                <w:szCs w:val="22"/>
                <w14:cntxtAlts w14:val="0"/>
              </w:rPr>
              <w:t xml:space="preserve"> </w:t>
            </w:r>
            <w:r w:rsidR="00907996" w:rsidRPr="001A46E3">
              <w:rPr>
                <w:rFonts w:asciiTheme="minorHAnsi" w:hAnsiTheme="minorHAnsi" w:cs="Arial"/>
                <w:color w:val="515151" w:themeColor="text1"/>
                <w:szCs w:val="22"/>
              </w:rPr>
              <w:t>REDUCED EMISSIONS FROM COOKING AND HEATING:</w:t>
            </w:r>
          </w:p>
          <w:p w14:paraId="0963BFC8" w14:textId="77777777" w:rsidR="00907996" w:rsidRPr="001A46E3" w:rsidRDefault="00907996" w:rsidP="00907996">
            <w:pPr>
              <w:tabs>
                <w:tab w:val="left" w:pos="3536"/>
              </w:tabs>
              <w:rPr>
                <w:rFonts w:asciiTheme="minorHAnsi" w:hAnsiTheme="minorHAnsi" w:cs="Arial"/>
                <w:color w:val="515151" w:themeColor="text1"/>
                <w:szCs w:val="22"/>
              </w:rPr>
            </w:pPr>
            <w:r w:rsidRPr="001A46E3">
              <w:rPr>
                <w:rFonts w:asciiTheme="minorHAnsi" w:hAnsiTheme="minorHAnsi" w:cs="Arial"/>
                <w:color w:val="515151" w:themeColor="text1"/>
                <w:szCs w:val="22"/>
              </w:rPr>
              <w:t>Technologies and Practices to</w:t>
            </w:r>
            <w:r>
              <w:rPr>
                <w:rFonts w:asciiTheme="minorHAnsi" w:hAnsiTheme="minorHAnsi" w:cs="Arial"/>
                <w:color w:val="515151" w:themeColor="text1"/>
                <w:szCs w:val="22"/>
              </w:rPr>
              <w:t xml:space="preserve"> </w:t>
            </w:r>
            <w:r w:rsidRPr="001A46E3">
              <w:rPr>
                <w:rFonts w:asciiTheme="minorHAnsi" w:hAnsiTheme="minorHAnsi" w:cs="Arial"/>
                <w:color w:val="515151" w:themeColor="text1"/>
                <w:szCs w:val="22"/>
              </w:rPr>
              <w:t>Displace Decentralized Thermal Energy</w:t>
            </w:r>
          </w:p>
          <w:p w14:paraId="3C0B40FE" w14:textId="22A6709A" w:rsidR="0051189C" w:rsidRPr="00445D7E" w:rsidRDefault="00907996" w:rsidP="00907996">
            <w:pPr>
              <w:spacing w:line="276" w:lineRule="auto"/>
              <w:jc w:val="both"/>
              <w:rPr>
                <w:rFonts w:eastAsia="Verdana" w:cs="Verdana"/>
                <w:color w:val="4D4D4B"/>
                <w:szCs w:val="22"/>
                <w14:cntxtAlts w14:val="0"/>
              </w:rPr>
            </w:pPr>
            <w:r w:rsidRPr="001A46E3">
              <w:rPr>
                <w:rFonts w:asciiTheme="minorHAnsi" w:hAnsiTheme="minorHAnsi" w:cs="Arial"/>
                <w:color w:val="515151" w:themeColor="text1"/>
                <w:szCs w:val="22"/>
              </w:rPr>
              <w:t>Consumption (TPDDTEC)</w:t>
            </w:r>
            <w:r>
              <w:rPr>
                <w:rFonts w:asciiTheme="minorHAnsi" w:hAnsiTheme="minorHAnsi" w:cs="Arial"/>
                <w:color w:val="515151" w:themeColor="text1"/>
                <w:szCs w:val="22"/>
              </w:rPr>
              <w:t xml:space="preserve"> V</w:t>
            </w:r>
            <w:r w:rsidR="00074BAF">
              <w:rPr>
                <w:rFonts w:asciiTheme="minorHAnsi" w:hAnsiTheme="minorHAnsi" w:cs="Arial"/>
                <w:color w:val="515151" w:themeColor="text1"/>
                <w:szCs w:val="22"/>
              </w:rPr>
              <w:t xml:space="preserve">ersion </w:t>
            </w:r>
            <w:r>
              <w:rPr>
                <w:rFonts w:asciiTheme="minorHAnsi" w:hAnsiTheme="minorHAnsi" w:cs="Arial"/>
                <w:color w:val="515151" w:themeColor="text1"/>
                <w:szCs w:val="22"/>
              </w:rPr>
              <w:t>4</w:t>
            </w:r>
            <w:r w:rsidR="00074BAF">
              <w:rPr>
                <w:rFonts w:asciiTheme="minorHAnsi" w:hAnsiTheme="minorHAnsi" w:cs="Arial"/>
                <w:color w:val="515151" w:themeColor="text1"/>
                <w:szCs w:val="22"/>
              </w:rPr>
              <w:t>.0</w:t>
            </w:r>
          </w:p>
        </w:tc>
      </w:tr>
      <w:tr w:rsidR="0051189C" w:rsidRPr="00A9089E" w14:paraId="2AA7A84C" w14:textId="77777777" w:rsidTr="00EF18CE">
        <w:trPr>
          <w:cnfStyle w:val="000000100000" w:firstRow="0" w:lastRow="0" w:firstColumn="0" w:lastColumn="0" w:oddVBand="0" w:evenVBand="0" w:oddHBand="1" w:evenHBand="0" w:firstRowFirstColumn="0" w:firstRowLastColumn="0" w:lastRowFirstColumn="0" w:lastRowLastColumn="0"/>
        </w:trPr>
        <w:tc>
          <w:tcPr>
            <w:tcW w:w="561" w:type="dxa"/>
          </w:tcPr>
          <w:p w14:paraId="27003FAD" w14:textId="78EA6A7E" w:rsidR="0051189C" w:rsidRPr="00445D7E" w:rsidRDefault="00E56EA2" w:rsidP="00EF2230">
            <w:pPr>
              <w:spacing w:line="276" w:lineRule="auto"/>
              <w:jc w:val="both"/>
              <w:rPr>
                <w:rFonts w:eastAsia="Verdana" w:cs="Verdana"/>
                <w:color w:val="4D4D4B"/>
                <w:szCs w:val="22"/>
                <w14:cntxtAlts w14:val="0"/>
              </w:rPr>
            </w:pPr>
            <w:r>
              <w:rPr>
                <w:rFonts w:eastAsia="Verdana" w:cs="Verdana"/>
                <w:color w:val="4D4D4B"/>
                <w:szCs w:val="22"/>
                <w14:cntxtAlts w14:val="0"/>
              </w:rPr>
              <w:lastRenderedPageBreak/>
              <w:t>7</w:t>
            </w:r>
          </w:p>
        </w:tc>
        <w:tc>
          <w:tcPr>
            <w:tcW w:w="2134" w:type="dxa"/>
          </w:tcPr>
          <w:p w14:paraId="4F978ABE" w14:textId="0E260498" w:rsidR="0051189C" w:rsidRPr="00445D7E" w:rsidRDefault="00E56EA2" w:rsidP="00EF2230">
            <w:pPr>
              <w:spacing w:line="276" w:lineRule="auto"/>
              <w:jc w:val="both"/>
              <w:rPr>
                <w:rFonts w:eastAsia="Verdana" w:cs="Verdana"/>
                <w:color w:val="4D4D4B"/>
                <w:szCs w:val="22"/>
                <w14:cntxtAlts w14:val="0"/>
              </w:rPr>
            </w:pPr>
            <w:r>
              <w:rPr>
                <w:color w:val="4D4D4B"/>
                <w:spacing w:val="-2"/>
              </w:rPr>
              <w:t>Additionality</w:t>
            </w:r>
          </w:p>
        </w:tc>
        <w:tc>
          <w:tcPr>
            <w:tcW w:w="3910" w:type="dxa"/>
          </w:tcPr>
          <w:p w14:paraId="30BD31D3" w14:textId="77777777" w:rsidR="00E56EA2" w:rsidRDefault="00E56EA2" w:rsidP="00EF2230">
            <w:pPr>
              <w:pStyle w:val="TableParagraph"/>
              <w:spacing w:before="58"/>
              <w:ind w:left="30" w:right="28"/>
              <w:jc w:val="both"/>
            </w:pPr>
            <w:r>
              <w:rPr>
                <w:color w:val="4D4D4B"/>
              </w:rPr>
              <w:t>Each</w:t>
            </w:r>
            <w:r>
              <w:rPr>
                <w:color w:val="4D4D4B"/>
                <w:spacing w:val="-20"/>
              </w:rPr>
              <w:t xml:space="preserve"> </w:t>
            </w:r>
            <w:r>
              <w:rPr>
                <w:color w:val="4D4D4B"/>
              </w:rPr>
              <w:t>VPA</w:t>
            </w:r>
            <w:r>
              <w:rPr>
                <w:color w:val="4D4D4B"/>
                <w:spacing w:val="-19"/>
              </w:rPr>
              <w:t xml:space="preserve"> </w:t>
            </w:r>
            <w:r>
              <w:rPr>
                <w:color w:val="4D4D4B"/>
              </w:rPr>
              <w:t>will</w:t>
            </w:r>
            <w:r>
              <w:rPr>
                <w:color w:val="4D4D4B"/>
                <w:spacing w:val="-19"/>
              </w:rPr>
              <w:t xml:space="preserve"> </w:t>
            </w:r>
            <w:r>
              <w:rPr>
                <w:color w:val="4D4D4B"/>
              </w:rPr>
              <w:t>satisfy</w:t>
            </w:r>
            <w:r>
              <w:rPr>
                <w:color w:val="4D4D4B"/>
                <w:spacing w:val="-20"/>
              </w:rPr>
              <w:t xml:space="preserve"> </w:t>
            </w:r>
            <w:r>
              <w:rPr>
                <w:color w:val="4D4D4B"/>
              </w:rPr>
              <w:t>the</w:t>
            </w:r>
            <w:r>
              <w:rPr>
                <w:color w:val="4D4D4B"/>
                <w:spacing w:val="-19"/>
              </w:rPr>
              <w:t xml:space="preserve"> </w:t>
            </w:r>
            <w:r>
              <w:rPr>
                <w:color w:val="4D4D4B"/>
              </w:rPr>
              <w:t xml:space="preserve">criteria for demonstrating additionality through one of the following </w:t>
            </w:r>
            <w:r>
              <w:rPr>
                <w:color w:val="4D4D4B"/>
                <w:spacing w:val="-2"/>
              </w:rPr>
              <w:t>options:</w:t>
            </w:r>
          </w:p>
          <w:p w14:paraId="168B8676" w14:textId="77777777" w:rsidR="0051189C" w:rsidRDefault="00E56EA2" w:rsidP="00EF2230">
            <w:pPr>
              <w:spacing w:line="276" w:lineRule="auto"/>
              <w:jc w:val="both"/>
              <w:rPr>
                <w:color w:val="4D4D4B"/>
                <w:spacing w:val="-2"/>
              </w:rPr>
            </w:pPr>
            <w:r>
              <w:rPr>
                <w:b/>
                <w:color w:val="4D4D4B"/>
              </w:rPr>
              <w:t xml:space="preserve">Option 1: </w:t>
            </w:r>
            <w:r>
              <w:rPr>
                <w:color w:val="4D4D4B"/>
              </w:rPr>
              <w:t xml:space="preserve">As per Activity </w:t>
            </w:r>
            <w:r>
              <w:rPr>
                <w:color w:val="4D4D4B"/>
                <w:spacing w:val="-2"/>
              </w:rPr>
              <w:t>Requirement:</w:t>
            </w:r>
          </w:p>
          <w:p w14:paraId="01B2252D" w14:textId="77777777" w:rsidR="00E56EA2" w:rsidRDefault="00E56EA2" w:rsidP="00EF2230">
            <w:pPr>
              <w:pStyle w:val="TableParagraph"/>
              <w:ind w:left="29" w:right="29"/>
              <w:jc w:val="both"/>
            </w:pPr>
            <w:r>
              <w:rPr>
                <w:color w:val="4D4D4B"/>
              </w:rPr>
              <w:t xml:space="preserve">As per GS4GG Community services activity requirements, Version 1.2, Para 4.1.9, Projects that meet any of the </w:t>
            </w:r>
            <w:r>
              <w:rPr>
                <w:color w:val="4D4D4B"/>
                <w:spacing w:val="-2"/>
              </w:rPr>
              <w:t>following</w:t>
            </w:r>
            <w:r>
              <w:rPr>
                <w:color w:val="4D4D4B"/>
                <w:spacing w:val="-10"/>
              </w:rPr>
              <w:t xml:space="preserve"> </w:t>
            </w:r>
            <w:r>
              <w:rPr>
                <w:color w:val="4D4D4B"/>
                <w:spacing w:val="-2"/>
              </w:rPr>
              <w:t>criteria</w:t>
            </w:r>
            <w:r>
              <w:rPr>
                <w:color w:val="4D4D4B"/>
                <w:spacing w:val="-10"/>
              </w:rPr>
              <w:t xml:space="preserve"> </w:t>
            </w:r>
            <w:r>
              <w:rPr>
                <w:color w:val="4D4D4B"/>
                <w:spacing w:val="-2"/>
              </w:rPr>
              <w:t>are</w:t>
            </w:r>
            <w:r>
              <w:rPr>
                <w:color w:val="4D4D4B"/>
                <w:spacing w:val="-9"/>
              </w:rPr>
              <w:t xml:space="preserve"> </w:t>
            </w:r>
            <w:r>
              <w:rPr>
                <w:color w:val="4D4D4B"/>
                <w:spacing w:val="-2"/>
              </w:rPr>
              <w:t xml:space="preserve">considered </w:t>
            </w:r>
            <w:r>
              <w:rPr>
                <w:color w:val="4D4D4B"/>
              </w:rPr>
              <w:t>as deemed additional and therefore are not required to prove Financial Additionality at the</w:t>
            </w:r>
            <w:r>
              <w:rPr>
                <w:color w:val="4D4D4B"/>
                <w:spacing w:val="-5"/>
              </w:rPr>
              <w:t xml:space="preserve"> </w:t>
            </w:r>
            <w:r>
              <w:rPr>
                <w:color w:val="4D4D4B"/>
              </w:rPr>
              <w:t>time</w:t>
            </w:r>
            <w:r>
              <w:rPr>
                <w:color w:val="4D4D4B"/>
                <w:spacing w:val="-5"/>
              </w:rPr>
              <w:t xml:space="preserve"> </w:t>
            </w:r>
            <w:r>
              <w:rPr>
                <w:color w:val="4D4D4B"/>
              </w:rPr>
              <w:t>of</w:t>
            </w:r>
            <w:r>
              <w:rPr>
                <w:color w:val="4D4D4B"/>
                <w:spacing w:val="-5"/>
              </w:rPr>
              <w:t xml:space="preserve"> </w:t>
            </w:r>
            <w:r>
              <w:rPr>
                <w:color w:val="4D4D4B"/>
              </w:rPr>
              <w:t>design</w:t>
            </w:r>
            <w:r>
              <w:rPr>
                <w:color w:val="4D4D4B"/>
                <w:spacing w:val="-3"/>
              </w:rPr>
              <w:t xml:space="preserve"> </w:t>
            </w:r>
            <w:r>
              <w:rPr>
                <w:color w:val="4D4D4B"/>
                <w:spacing w:val="-2"/>
              </w:rPr>
              <w:t>certification:</w:t>
            </w:r>
          </w:p>
          <w:p w14:paraId="2A48EDB1" w14:textId="77777777" w:rsidR="00E56EA2" w:rsidRDefault="00E56EA2">
            <w:pPr>
              <w:pStyle w:val="TableParagraph"/>
              <w:numPr>
                <w:ilvl w:val="0"/>
                <w:numId w:val="22"/>
              </w:numPr>
              <w:tabs>
                <w:tab w:val="left" w:pos="429"/>
              </w:tabs>
              <w:ind w:right="30" w:firstLine="0"/>
              <w:jc w:val="both"/>
            </w:pPr>
            <w:r>
              <w:rPr>
                <w:color w:val="4D4D4B"/>
              </w:rPr>
              <w:t>Positive</w:t>
            </w:r>
            <w:r>
              <w:rPr>
                <w:color w:val="4D4D4B"/>
                <w:spacing w:val="-14"/>
              </w:rPr>
              <w:t xml:space="preserve"> </w:t>
            </w:r>
            <w:r>
              <w:rPr>
                <w:color w:val="4D4D4B"/>
              </w:rPr>
              <w:t>list</w:t>
            </w:r>
            <w:r>
              <w:rPr>
                <w:color w:val="4D4D4B"/>
                <w:spacing w:val="-12"/>
              </w:rPr>
              <w:t xml:space="preserve"> </w:t>
            </w:r>
            <w:r>
              <w:rPr>
                <w:color w:val="4D4D4B"/>
              </w:rPr>
              <w:t>(Annex</w:t>
            </w:r>
            <w:r>
              <w:rPr>
                <w:color w:val="4D4D4B"/>
                <w:spacing w:val="-14"/>
              </w:rPr>
              <w:t xml:space="preserve"> </w:t>
            </w:r>
            <w:r>
              <w:rPr>
                <w:color w:val="4D4D4B"/>
              </w:rPr>
              <w:t>B</w:t>
            </w:r>
            <w:r>
              <w:rPr>
                <w:color w:val="4D4D4B"/>
                <w:spacing w:val="-13"/>
              </w:rPr>
              <w:t xml:space="preserve"> </w:t>
            </w:r>
            <w:r>
              <w:rPr>
                <w:color w:val="4D4D4B"/>
              </w:rPr>
              <w:t>of</w:t>
            </w:r>
            <w:r>
              <w:rPr>
                <w:color w:val="4D4D4B"/>
                <w:spacing w:val="-14"/>
              </w:rPr>
              <w:t xml:space="preserve"> </w:t>
            </w:r>
            <w:r>
              <w:rPr>
                <w:color w:val="4D4D4B"/>
              </w:rPr>
              <w:t xml:space="preserve">this </w:t>
            </w:r>
            <w:r>
              <w:rPr>
                <w:color w:val="4D4D4B"/>
                <w:spacing w:val="-2"/>
              </w:rPr>
              <w:t>document)</w:t>
            </w:r>
          </w:p>
          <w:p w14:paraId="4AD35793" w14:textId="77777777" w:rsidR="00E56EA2" w:rsidRDefault="00E56EA2">
            <w:pPr>
              <w:pStyle w:val="TableParagraph"/>
              <w:numPr>
                <w:ilvl w:val="0"/>
                <w:numId w:val="22"/>
              </w:numPr>
              <w:tabs>
                <w:tab w:val="left" w:pos="549"/>
              </w:tabs>
              <w:ind w:right="30" w:firstLine="0"/>
              <w:jc w:val="both"/>
            </w:pPr>
            <w:r>
              <w:rPr>
                <w:color w:val="4D4D4B"/>
              </w:rPr>
              <w:t>Projects located in LDC, SIDS, LLDC</w:t>
            </w:r>
          </w:p>
          <w:p w14:paraId="28D37CB1" w14:textId="77777777" w:rsidR="00E56EA2" w:rsidRDefault="00E56EA2">
            <w:pPr>
              <w:pStyle w:val="TableParagraph"/>
              <w:numPr>
                <w:ilvl w:val="0"/>
                <w:numId w:val="22"/>
              </w:numPr>
              <w:tabs>
                <w:tab w:val="left" w:pos="417"/>
              </w:tabs>
              <w:ind w:left="417" w:hanging="388"/>
              <w:jc w:val="both"/>
            </w:pPr>
            <w:r>
              <w:rPr>
                <w:color w:val="4D4D4B"/>
              </w:rPr>
              <w:t>Microscale</w:t>
            </w:r>
            <w:r>
              <w:rPr>
                <w:color w:val="4D4D4B"/>
                <w:spacing w:val="-13"/>
              </w:rPr>
              <w:t xml:space="preserve"> </w:t>
            </w:r>
            <w:r>
              <w:rPr>
                <w:color w:val="4D4D4B"/>
                <w:spacing w:val="-2"/>
              </w:rPr>
              <w:t>projects</w:t>
            </w:r>
          </w:p>
          <w:p w14:paraId="5463676B" w14:textId="77777777" w:rsidR="00E56EA2" w:rsidRDefault="00E56EA2" w:rsidP="00EF2230">
            <w:pPr>
              <w:pStyle w:val="TableParagraph"/>
              <w:spacing w:before="267" w:line="276" w:lineRule="auto"/>
              <w:ind w:left="29" w:right="26"/>
              <w:jc w:val="both"/>
            </w:pPr>
            <w:r>
              <w:rPr>
                <w:b/>
                <w:color w:val="4D4D4B"/>
              </w:rPr>
              <w:t xml:space="preserve">Option 2: </w:t>
            </w:r>
            <w:r>
              <w:rPr>
                <w:color w:val="4D4D4B"/>
              </w:rPr>
              <w:t>As per tool 21: “Demonstration</w:t>
            </w:r>
            <w:r>
              <w:rPr>
                <w:color w:val="4D4D4B"/>
                <w:spacing w:val="-4"/>
              </w:rPr>
              <w:t xml:space="preserve"> </w:t>
            </w:r>
            <w:r>
              <w:rPr>
                <w:color w:val="4D4D4B"/>
              </w:rPr>
              <w:t>of</w:t>
            </w:r>
            <w:r>
              <w:rPr>
                <w:color w:val="4D4D4B"/>
                <w:spacing w:val="-4"/>
              </w:rPr>
              <w:t xml:space="preserve"> </w:t>
            </w:r>
            <w:r>
              <w:rPr>
                <w:color w:val="4D4D4B"/>
              </w:rPr>
              <w:t>additionality of SSC project activities”</w:t>
            </w:r>
          </w:p>
          <w:p w14:paraId="04835AE7" w14:textId="77777777" w:rsidR="00E56EA2" w:rsidRDefault="00E56EA2" w:rsidP="00EF2230">
            <w:pPr>
              <w:pStyle w:val="TableParagraph"/>
              <w:spacing w:before="20"/>
              <w:jc w:val="both"/>
            </w:pPr>
          </w:p>
          <w:p w14:paraId="03B26C06" w14:textId="3E42FA07" w:rsidR="00E56EA2" w:rsidRPr="00445D7E" w:rsidRDefault="00E56EA2" w:rsidP="00EF2230">
            <w:pPr>
              <w:spacing w:line="276" w:lineRule="auto"/>
              <w:jc w:val="both"/>
              <w:rPr>
                <w:rFonts w:eastAsia="Verdana" w:cs="Verdana"/>
                <w:color w:val="4D4D4B"/>
                <w:szCs w:val="22"/>
                <w14:cntxtAlts w14:val="0"/>
              </w:rPr>
            </w:pPr>
            <w:r>
              <w:rPr>
                <w:b/>
                <w:color w:val="4D4D4B"/>
              </w:rPr>
              <w:t xml:space="preserve">Option 3: </w:t>
            </w:r>
            <w:r>
              <w:rPr>
                <w:color w:val="4D4D4B"/>
              </w:rPr>
              <w:t>As per tool 19: “Demonstration</w:t>
            </w:r>
            <w:r>
              <w:rPr>
                <w:color w:val="4D4D4B"/>
                <w:spacing w:val="-6"/>
              </w:rPr>
              <w:t xml:space="preserve"> </w:t>
            </w:r>
            <w:r>
              <w:rPr>
                <w:color w:val="4D4D4B"/>
              </w:rPr>
              <w:t>of</w:t>
            </w:r>
            <w:r>
              <w:rPr>
                <w:color w:val="4D4D4B"/>
                <w:spacing w:val="-6"/>
              </w:rPr>
              <w:t xml:space="preserve"> </w:t>
            </w:r>
            <w:r>
              <w:rPr>
                <w:color w:val="4D4D4B"/>
              </w:rPr>
              <w:t>additionality of</w:t>
            </w:r>
            <w:r>
              <w:rPr>
                <w:color w:val="4D4D4B"/>
                <w:spacing w:val="-9"/>
              </w:rPr>
              <w:t xml:space="preserve"> </w:t>
            </w:r>
            <w:r>
              <w:rPr>
                <w:color w:val="4D4D4B"/>
              </w:rPr>
              <w:t>microscale</w:t>
            </w:r>
            <w:r>
              <w:rPr>
                <w:color w:val="4D4D4B"/>
                <w:spacing w:val="-8"/>
              </w:rPr>
              <w:t xml:space="preserve"> </w:t>
            </w:r>
            <w:r>
              <w:rPr>
                <w:color w:val="4D4D4B"/>
              </w:rPr>
              <w:t>project</w:t>
            </w:r>
            <w:r>
              <w:rPr>
                <w:color w:val="4D4D4B"/>
                <w:spacing w:val="-7"/>
              </w:rPr>
              <w:t xml:space="preserve"> </w:t>
            </w:r>
            <w:r>
              <w:rPr>
                <w:color w:val="4D4D4B"/>
                <w:spacing w:val="-2"/>
              </w:rPr>
              <w:t>activities”</w:t>
            </w:r>
          </w:p>
        </w:tc>
        <w:tc>
          <w:tcPr>
            <w:tcW w:w="3024" w:type="dxa"/>
          </w:tcPr>
          <w:p w14:paraId="627D49E5" w14:textId="77777777" w:rsidR="00E56EA2" w:rsidRDefault="00E56EA2" w:rsidP="00EF2230">
            <w:pPr>
              <w:pStyle w:val="TableParagraph"/>
              <w:spacing w:before="58"/>
              <w:ind w:left="28"/>
              <w:jc w:val="both"/>
              <w:rPr>
                <w:color w:val="4D4D4B"/>
                <w:spacing w:val="-2"/>
              </w:rPr>
            </w:pPr>
            <w:r>
              <w:rPr>
                <w:color w:val="4D4D4B"/>
              </w:rPr>
              <w:t>Refer</w:t>
            </w:r>
            <w:r>
              <w:rPr>
                <w:color w:val="4D4D4B"/>
                <w:spacing w:val="-6"/>
              </w:rPr>
              <w:t xml:space="preserve"> </w:t>
            </w:r>
            <w:r>
              <w:rPr>
                <w:color w:val="4D4D4B"/>
              </w:rPr>
              <w:t>section</w:t>
            </w:r>
            <w:r>
              <w:rPr>
                <w:color w:val="4D4D4B"/>
                <w:spacing w:val="-5"/>
              </w:rPr>
              <w:t xml:space="preserve"> </w:t>
            </w:r>
            <w:r>
              <w:rPr>
                <w:color w:val="4D4D4B"/>
              </w:rPr>
              <w:t>C</w:t>
            </w:r>
            <w:r>
              <w:rPr>
                <w:color w:val="4D4D4B"/>
                <w:spacing w:val="-7"/>
              </w:rPr>
              <w:t xml:space="preserve"> </w:t>
            </w:r>
            <w:r>
              <w:rPr>
                <w:color w:val="4D4D4B"/>
                <w:spacing w:val="-2"/>
              </w:rPr>
              <w:t>below</w:t>
            </w:r>
          </w:p>
          <w:p w14:paraId="158DA022" w14:textId="77777777" w:rsidR="00E56EA2" w:rsidRDefault="00E56EA2" w:rsidP="00EF2230">
            <w:pPr>
              <w:pStyle w:val="TableParagraph"/>
              <w:ind w:left="28"/>
              <w:jc w:val="both"/>
            </w:pPr>
            <w:r>
              <w:rPr>
                <w:color w:val="4D4D4B"/>
              </w:rPr>
              <w:t>To be demonstrated in VPA-DD. Refer section B.5 (demonstration of</w:t>
            </w:r>
            <w:r>
              <w:rPr>
                <w:color w:val="4D4D4B"/>
                <w:spacing w:val="52"/>
                <w:w w:val="150"/>
              </w:rPr>
              <w:t xml:space="preserve"> </w:t>
            </w:r>
            <w:r>
              <w:rPr>
                <w:color w:val="4D4D4B"/>
              </w:rPr>
              <w:t>additionality)</w:t>
            </w:r>
            <w:r>
              <w:rPr>
                <w:color w:val="4D4D4B"/>
                <w:spacing w:val="52"/>
                <w:w w:val="150"/>
              </w:rPr>
              <w:t xml:space="preserve"> </w:t>
            </w:r>
            <w:r>
              <w:rPr>
                <w:color w:val="4D4D4B"/>
              </w:rPr>
              <w:t>of</w:t>
            </w:r>
            <w:r>
              <w:rPr>
                <w:color w:val="4D4D4B"/>
                <w:spacing w:val="53"/>
                <w:w w:val="150"/>
              </w:rPr>
              <w:t xml:space="preserve"> </w:t>
            </w:r>
            <w:r>
              <w:rPr>
                <w:color w:val="4D4D4B"/>
              </w:rPr>
              <w:t>VPA-DD</w:t>
            </w:r>
            <w:r>
              <w:rPr>
                <w:color w:val="4D4D4B"/>
                <w:spacing w:val="54"/>
                <w:w w:val="150"/>
              </w:rPr>
              <w:t xml:space="preserve"> </w:t>
            </w:r>
            <w:r>
              <w:rPr>
                <w:color w:val="4D4D4B"/>
                <w:spacing w:val="-5"/>
              </w:rPr>
              <w:t>for</w:t>
            </w:r>
          </w:p>
          <w:p w14:paraId="6CBC797D" w14:textId="7544F0C5" w:rsidR="00E56EA2" w:rsidRDefault="00E56EA2" w:rsidP="00EF2230">
            <w:pPr>
              <w:pStyle w:val="TableParagraph"/>
              <w:spacing w:before="58"/>
              <w:ind w:left="28"/>
              <w:jc w:val="both"/>
            </w:pPr>
            <w:r>
              <w:rPr>
                <w:color w:val="4D4D4B"/>
                <w:spacing w:val="-2"/>
              </w:rPr>
              <w:t>additionality.</w:t>
            </w:r>
          </w:p>
          <w:p w14:paraId="6EE6E337" w14:textId="77777777" w:rsidR="0051189C" w:rsidRPr="00445D7E" w:rsidRDefault="0051189C" w:rsidP="00EF2230">
            <w:pPr>
              <w:spacing w:line="276" w:lineRule="auto"/>
              <w:jc w:val="both"/>
              <w:rPr>
                <w:rFonts w:eastAsia="Verdana" w:cs="Verdana"/>
                <w:color w:val="4D4D4B"/>
                <w:szCs w:val="22"/>
                <w14:cntxtAlts w14:val="0"/>
              </w:rPr>
            </w:pPr>
          </w:p>
        </w:tc>
      </w:tr>
      <w:tr w:rsidR="0051189C" w:rsidRPr="00A9089E" w14:paraId="102BFD33" w14:textId="77777777" w:rsidTr="00EF18CE">
        <w:tc>
          <w:tcPr>
            <w:tcW w:w="561" w:type="dxa"/>
          </w:tcPr>
          <w:p w14:paraId="06264441" w14:textId="76B2D40A" w:rsidR="0051189C" w:rsidRPr="00445D7E" w:rsidRDefault="00EF18CE" w:rsidP="00EF2230">
            <w:pPr>
              <w:spacing w:line="276" w:lineRule="auto"/>
              <w:jc w:val="both"/>
              <w:rPr>
                <w:rFonts w:eastAsia="Verdana" w:cs="Verdana"/>
                <w:color w:val="4D4D4B"/>
                <w:szCs w:val="22"/>
                <w14:cntxtAlts w14:val="0"/>
              </w:rPr>
            </w:pPr>
            <w:r>
              <w:rPr>
                <w:rFonts w:eastAsia="Verdana" w:cs="Verdana"/>
                <w:color w:val="4D4D4B"/>
                <w:szCs w:val="22"/>
                <w14:cntxtAlts w14:val="0"/>
              </w:rPr>
              <w:t>8</w:t>
            </w:r>
          </w:p>
        </w:tc>
        <w:tc>
          <w:tcPr>
            <w:tcW w:w="2134" w:type="dxa"/>
          </w:tcPr>
          <w:p w14:paraId="05151369" w14:textId="565505F2" w:rsidR="0051189C" w:rsidRPr="00445D7E" w:rsidRDefault="00E56EA2" w:rsidP="00EF2230">
            <w:pPr>
              <w:spacing w:line="276" w:lineRule="auto"/>
              <w:jc w:val="both"/>
              <w:rPr>
                <w:rFonts w:eastAsia="Verdana" w:cs="Verdana"/>
                <w:color w:val="4D4D4B"/>
                <w:szCs w:val="22"/>
                <w14:cntxtAlts w14:val="0"/>
              </w:rPr>
            </w:pPr>
            <w:r>
              <w:rPr>
                <w:color w:val="4D4D4B"/>
              </w:rPr>
              <w:t>LSC</w:t>
            </w:r>
            <w:r>
              <w:rPr>
                <w:color w:val="4D4D4B"/>
                <w:spacing w:val="-8"/>
              </w:rPr>
              <w:t xml:space="preserve"> </w:t>
            </w:r>
            <w:r>
              <w:rPr>
                <w:color w:val="4D4D4B"/>
              </w:rPr>
              <w:t>and</w:t>
            </w:r>
            <w:r>
              <w:rPr>
                <w:color w:val="4D4D4B"/>
                <w:spacing w:val="-6"/>
              </w:rPr>
              <w:t xml:space="preserve"> </w:t>
            </w:r>
            <w:r>
              <w:rPr>
                <w:color w:val="4D4D4B"/>
                <w:spacing w:val="-5"/>
              </w:rPr>
              <w:t>EIA</w:t>
            </w:r>
          </w:p>
        </w:tc>
        <w:tc>
          <w:tcPr>
            <w:tcW w:w="3910" w:type="dxa"/>
          </w:tcPr>
          <w:p w14:paraId="080726F8" w14:textId="77777777" w:rsidR="00E56EA2" w:rsidRDefault="00E56EA2" w:rsidP="00EF2230">
            <w:pPr>
              <w:pStyle w:val="TableParagraph"/>
              <w:spacing w:before="58"/>
              <w:ind w:left="29" w:right="28"/>
              <w:jc w:val="both"/>
            </w:pPr>
            <w:r>
              <w:rPr>
                <w:color w:val="4D4D4B"/>
              </w:rPr>
              <w:t>The local stakeholder consultation</w:t>
            </w:r>
            <w:r>
              <w:rPr>
                <w:color w:val="4D4D4B"/>
                <w:spacing w:val="-20"/>
              </w:rPr>
              <w:t xml:space="preserve"> </w:t>
            </w:r>
            <w:r>
              <w:rPr>
                <w:color w:val="4D4D4B"/>
              </w:rPr>
              <w:t>is</w:t>
            </w:r>
            <w:r>
              <w:rPr>
                <w:color w:val="4D4D4B"/>
                <w:spacing w:val="-19"/>
              </w:rPr>
              <w:t xml:space="preserve"> </w:t>
            </w:r>
            <w:r>
              <w:rPr>
                <w:color w:val="4D4D4B"/>
              </w:rPr>
              <w:t>conducted</w:t>
            </w:r>
            <w:r>
              <w:rPr>
                <w:color w:val="4D4D4B"/>
                <w:spacing w:val="-19"/>
              </w:rPr>
              <w:t xml:space="preserve"> </w:t>
            </w:r>
            <w:r>
              <w:rPr>
                <w:color w:val="4D4D4B"/>
              </w:rPr>
              <w:t>at</w:t>
            </w:r>
            <w:r>
              <w:rPr>
                <w:color w:val="4D4D4B"/>
                <w:spacing w:val="-20"/>
              </w:rPr>
              <w:t xml:space="preserve"> </w:t>
            </w:r>
            <w:r>
              <w:rPr>
                <w:color w:val="4D4D4B"/>
              </w:rPr>
              <w:t>the PoA</w:t>
            </w:r>
            <w:r>
              <w:rPr>
                <w:color w:val="4D4D4B"/>
                <w:spacing w:val="-12"/>
              </w:rPr>
              <w:t xml:space="preserve"> </w:t>
            </w:r>
            <w:r>
              <w:rPr>
                <w:color w:val="4D4D4B"/>
              </w:rPr>
              <w:t>level</w:t>
            </w:r>
            <w:r>
              <w:rPr>
                <w:color w:val="4D4D4B"/>
                <w:spacing w:val="-12"/>
              </w:rPr>
              <w:t xml:space="preserve"> </w:t>
            </w:r>
            <w:r>
              <w:rPr>
                <w:color w:val="4D4D4B"/>
              </w:rPr>
              <w:t>(Section</w:t>
            </w:r>
            <w:r>
              <w:rPr>
                <w:color w:val="4D4D4B"/>
                <w:spacing w:val="-12"/>
              </w:rPr>
              <w:t xml:space="preserve"> </w:t>
            </w:r>
            <w:r>
              <w:rPr>
                <w:color w:val="4D4D4B"/>
              </w:rPr>
              <w:t>F</w:t>
            </w:r>
            <w:r>
              <w:rPr>
                <w:color w:val="4D4D4B"/>
                <w:spacing w:val="-12"/>
              </w:rPr>
              <w:t xml:space="preserve"> </w:t>
            </w:r>
            <w:r>
              <w:rPr>
                <w:color w:val="4D4D4B"/>
              </w:rPr>
              <w:t>of</w:t>
            </w:r>
            <w:r>
              <w:rPr>
                <w:color w:val="4D4D4B"/>
                <w:spacing w:val="-12"/>
              </w:rPr>
              <w:t xml:space="preserve"> </w:t>
            </w:r>
            <w:r>
              <w:rPr>
                <w:color w:val="4D4D4B"/>
              </w:rPr>
              <w:t>the</w:t>
            </w:r>
            <w:r>
              <w:rPr>
                <w:color w:val="4D4D4B"/>
                <w:spacing w:val="-12"/>
              </w:rPr>
              <w:t xml:space="preserve"> </w:t>
            </w:r>
            <w:r>
              <w:rPr>
                <w:color w:val="4D4D4B"/>
              </w:rPr>
              <w:t xml:space="preserve">PoA- DD) and is not required at VPA </w:t>
            </w:r>
            <w:r>
              <w:rPr>
                <w:color w:val="4D4D4B"/>
                <w:spacing w:val="-2"/>
              </w:rPr>
              <w:t>level</w:t>
            </w:r>
          </w:p>
          <w:p w14:paraId="1496538D" w14:textId="156EB0D1" w:rsidR="0051189C" w:rsidRPr="00445D7E" w:rsidRDefault="00E56EA2" w:rsidP="00EF2230">
            <w:pPr>
              <w:spacing w:line="276" w:lineRule="auto"/>
              <w:jc w:val="both"/>
              <w:rPr>
                <w:rFonts w:eastAsia="Verdana" w:cs="Verdana"/>
                <w:color w:val="4D4D4B"/>
                <w:szCs w:val="22"/>
                <w14:cntxtAlts w14:val="0"/>
              </w:rPr>
            </w:pPr>
            <w:r>
              <w:rPr>
                <w:color w:val="4D4D4B"/>
              </w:rPr>
              <w:t>An environmental impact analysis is not required</w:t>
            </w:r>
          </w:p>
        </w:tc>
        <w:tc>
          <w:tcPr>
            <w:tcW w:w="3024" w:type="dxa"/>
          </w:tcPr>
          <w:p w14:paraId="661008BC" w14:textId="0FB4877C" w:rsidR="0051189C" w:rsidRPr="00445D7E" w:rsidRDefault="00E56EA2" w:rsidP="00EF2230">
            <w:pPr>
              <w:spacing w:line="276" w:lineRule="auto"/>
              <w:jc w:val="both"/>
              <w:rPr>
                <w:rFonts w:eastAsia="Verdana" w:cs="Verdana"/>
                <w:color w:val="4D4D4B"/>
                <w:szCs w:val="22"/>
                <w14:cntxtAlts w14:val="0"/>
              </w:rPr>
            </w:pPr>
            <w:r>
              <w:rPr>
                <w:rFonts w:eastAsia="Verdana" w:cs="Verdana"/>
                <w:color w:val="4D4D4B"/>
                <w:szCs w:val="22"/>
                <w14:cntxtAlts w14:val="0"/>
              </w:rPr>
              <w:t>--</w:t>
            </w:r>
          </w:p>
        </w:tc>
      </w:tr>
      <w:tr w:rsidR="0051189C" w:rsidRPr="00A9089E" w14:paraId="79B61EA8" w14:textId="77777777" w:rsidTr="00EF18CE">
        <w:trPr>
          <w:cnfStyle w:val="000000100000" w:firstRow="0" w:lastRow="0" w:firstColumn="0" w:lastColumn="0" w:oddVBand="0" w:evenVBand="0" w:oddHBand="1" w:evenHBand="0" w:firstRowFirstColumn="0" w:firstRowLastColumn="0" w:lastRowFirstColumn="0" w:lastRowLastColumn="0"/>
        </w:trPr>
        <w:tc>
          <w:tcPr>
            <w:tcW w:w="561" w:type="dxa"/>
          </w:tcPr>
          <w:p w14:paraId="698DB622" w14:textId="457D78AC" w:rsidR="0051189C" w:rsidRPr="00445D7E" w:rsidRDefault="00EF18CE" w:rsidP="00EF2230">
            <w:pPr>
              <w:spacing w:line="276" w:lineRule="auto"/>
              <w:jc w:val="both"/>
              <w:rPr>
                <w:rFonts w:eastAsia="Verdana" w:cs="Verdana"/>
                <w:color w:val="4D4D4B"/>
                <w:szCs w:val="22"/>
                <w14:cntxtAlts w14:val="0"/>
              </w:rPr>
            </w:pPr>
            <w:r>
              <w:rPr>
                <w:rFonts w:eastAsia="Verdana" w:cs="Verdana"/>
                <w:color w:val="4D4D4B"/>
                <w:szCs w:val="22"/>
                <w14:cntxtAlts w14:val="0"/>
              </w:rPr>
              <w:t>9</w:t>
            </w:r>
          </w:p>
        </w:tc>
        <w:tc>
          <w:tcPr>
            <w:tcW w:w="2134" w:type="dxa"/>
          </w:tcPr>
          <w:p w14:paraId="7C913188" w14:textId="33BFA9C5" w:rsidR="0051189C" w:rsidRPr="00445D7E" w:rsidRDefault="00E56EA2" w:rsidP="00EF2230">
            <w:pPr>
              <w:spacing w:line="276" w:lineRule="auto"/>
              <w:jc w:val="both"/>
              <w:rPr>
                <w:rFonts w:eastAsia="Verdana" w:cs="Verdana"/>
                <w:color w:val="4D4D4B"/>
                <w:szCs w:val="22"/>
                <w14:cntxtAlts w14:val="0"/>
              </w:rPr>
            </w:pPr>
            <w:r>
              <w:rPr>
                <w:color w:val="4D4D4B"/>
              </w:rPr>
              <w:t>Public</w:t>
            </w:r>
            <w:r>
              <w:rPr>
                <w:color w:val="4D4D4B"/>
                <w:spacing w:val="-9"/>
              </w:rPr>
              <w:t xml:space="preserve"> </w:t>
            </w:r>
            <w:r>
              <w:rPr>
                <w:color w:val="4D4D4B"/>
                <w:spacing w:val="-2"/>
              </w:rPr>
              <w:t>Funding</w:t>
            </w:r>
          </w:p>
        </w:tc>
        <w:tc>
          <w:tcPr>
            <w:tcW w:w="3910" w:type="dxa"/>
          </w:tcPr>
          <w:p w14:paraId="69261FEC" w14:textId="4963CE68" w:rsidR="0051189C" w:rsidRPr="00445D7E" w:rsidRDefault="00E56EA2" w:rsidP="00EF2230">
            <w:pPr>
              <w:spacing w:line="276" w:lineRule="auto"/>
              <w:jc w:val="both"/>
              <w:rPr>
                <w:rFonts w:eastAsia="Verdana" w:cs="Verdana"/>
                <w:color w:val="4D4D4B"/>
                <w:szCs w:val="22"/>
                <w14:cntxtAlts w14:val="0"/>
              </w:rPr>
            </w:pPr>
            <w:r>
              <w:rPr>
                <w:color w:val="4D4D4B"/>
              </w:rPr>
              <w:t>Affirmation that funding from Annex</w:t>
            </w:r>
            <w:r>
              <w:rPr>
                <w:color w:val="4D4D4B"/>
                <w:spacing w:val="-20"/>
              </w:rPr>
              <w:t xml:space="preserve"> </w:t>
            </w:r>
            <w:r>
              <w:rPr>
                <w:color w:val="4D4D4B"/>
              </w:rPr>
              <w:t>I</w:t>
            </w:r>
            <w:r>
              <w:rPr>
                <w:color w:val="4D4D4B"/>
                <w:spacing w:val="-19"/>
              </w:rPr>
              <w:t xml:space="preserve"> </w:t>
            </w:r>
            <w:r>
              <w:rPr>
                <w:color w:val="4D4D4B"/>
              </w:rPr>
              <w:t>Parties,</w:t>
            </w:r>
            <w:r>
              <w:rPr>
                <w:color w:val="4D4D4B"/>
                <w:spacing w:val="-19"/>
              </w:rPr>
              <w:t xml:space="preserve"> </w:t>
            </w:r>
            <w:r>
              <w:rPr>
                <w:color w:val="4D4D4B"/>
              </w:rPr>
              <w:t>if</w:t>
            </w:r>
            <w:r>
              <w:rPr>
                <w:color w:val="4D4D4B"/>
                <w:spacing w:val="-20"/>
              </w:rPr>
              <w:t xml:space="preserve"> </w:t>
            </w:r>
            <w:r>
              <w:rPr>
                <w:color w:val="4D4D4B"/>
              </w:rPr>
              <w:t>any,</w:t>
            </w:r>
            <w:r>
              <w:rPr>
                <w:color w:val="4D4D4B"/>
                <w:spacing w:val="-19"/>
              </w:rPr>
              <w:t xml:space="preserve"> </w:t>
            </w:r>
            <w:r>
              <w:rPr>
                <w:color w:val="4D4D4B"/>
              </w:rPr>
              <w:t>does</w:t>
            </w:r>
            <w:r>
              <w:rPr>
                <w:color w:val="4D4D4B"/>
                <w:spacing w:val="-20"/>
              </w:rPr>
              <w:t xml:space="preserve"> </w:t>
            </w:r>
            <w:r>
              <w:rPr>
                <w:color w:val="4D4D4B"/>
              </w:rPr>
              <w:t>not result in a diversion of official development assistance</w:t>
            </w:r>
          </w:p>
        </w:tc>
        <w:tc>
          <w:tcPr>
            <w:tcW w:w="3024" w:type="dxa"/>
          </w:tcPr>
          <w:p w14:paraId="7D460948" w14:textId="59B68B79" w:rsidR="00E56EA2" w:rsidRDefault="00160450" w:rsidP="00EF2230">
            <w:pPr>
              <w:pStyle w:val="TableParagraph"/>
              <w:spacing w:before="58" w:line="276" w:lineRule="auto"/>
              <w:ind w:left="28"/>
              <w:jc w:val="both"/>
            </w:pPr>
            <w:r>
              <w:rPr>
                <w:color w:val="4D4D4B"/>
              </w:rPr>
              <w:t xml:space="preserve">ODA </w:t>
            </w:r>
            <w:r w:rsidR="00E56EA2">
              <w:rPr>
                <w:color w:val="4D4D4B"/>
              </w:rPr>
              <w:t>Declaration from CME and VPA Implementer that no funds for official development assistance will</w:t>
            </w:r>
            <w:r w:rsidR="00E56EA2">
              <w:rPr>
                <w:color w:val="4D4D4B"/>
                <w:spacing w:val="76"/>
              </w:rPr>
              <w:t xml:space="preserve">   </w:t>
            </w:r>
            <w:r w:rsidR="00E56EA2">
              <w:rPr>
                <w:color w:val="4D4D4B"/>
              </w:rPr>
              <w:t>be</w:t>
            </w:r>
            <w:r w:rsidR="00E56EA2">
              <w:rPr>
                <w:color w:val="4D4D4B"/>
                <w:spacing w:val="77"/>
              </w:rPr>
              <w:t xml:space="preserve">   </w:t>
            </w:r>
            <w:r w:rsidR="00E56EA2">
              <w:rPr>
                <w:color w:val="4D4D4B"/>
              </w:rPr>
              <w:t>used</w:t>
            </w:r>
            <w:r w:rsidR="00E56EA2">
              <w:rPr>
                <w:color w:val="4D4D4B"/>
                <w:spacing w:val="78"/>
              </w:rPr>
              <w:t xml:space="preserve">   </w:t>
            </w:r>
            <w:r w:rsidR="00E56EA2">
              <w:rPr>
                <w:color w:val="4D4D4B"/>
              </w:rPr>
              <w:t>for</w:t>
            </w:r>
            <w:r w:rsidR="00E56EA2">
              <w:rPr>
                <w:color w:val="4D4D4B"/>
                <w:spacing w:val="77"/>
              </w:rPr>
              <w:t xml:space="preserve">   </w:t>
            </w:r>
            <w:r w:rsidR="00E56EA2">
              <w:rPr>
                <w:color w:val="4D4D4B"/>
                <w:spacing w:val="-5"/>
              </w:rPr>
              <w:t>VPA</w:t>
            </w:r>
          </w:p>
          <w:p w14:paraId="76A381C3" w14:textId="2320B36E" w:rsidR="0051189C" w:rsidRPr="00445D7E" w:rsidRDefault="00160450" w:rsidP="00EF2230">
            <w:pPr>
              <w:spacing w:line="276" w:lineRule="auto"/>
              <w:jc w:val="both"/>
              <w:rPr>
                <w:rFonts w:eastAsia="Verdana" w:cs="Verdana"/>
                <w:color w:val="4D4D4B"/>
                <w:szCs w:val="22"/>
                <w14:cntxtAlts w14:val="0"/>
              </w:rPr>
            </w:pPr>
            <w:r>
              <w:rPr>
                <w:color w:val="4D4D4B"/>
                <w:spacing w:val="-2"/>
              </w:rPr>
              <w:t>I</w:t>
            </w:r>
            <w:r w:rsidR="00E56EA2">
              <w:rPr>
                <w:color w:val="4D4D4B"/>
                <w:spacing w:val="-2"/>
              </w:rPr>
              <w:t>mplementation</w:t>
            </w:r>
            <w:r w:rsidR="00074BAF">
              <w:rPr>
                <w:color w:val="4D4D4B"/>
                <w:spacing w:val="-2"/>
              </w:rPr>
              <w:t xml:space="preserve"> is</w:t>
            </w:r>
            <w:r>
              <w:rPr>
                <w:color w:val="4D4D4B"/>
                <w:spacing w:val="-2"/>
              </w:rPr>
              <w:t xml:space="preserve"> submitted at the time of validation. </w:t>
            </w:r>
          </w:p>
        </w:tc>
      </w:tr>
      <w:tr w:rsidR="0051189C" w:rsidRPr="00A9089E" w14:paraId="20167E72" w14:textId="77777777" w:rsidTr="00EF18CE">
        <w:tc>
          <w:tcPr>
            <w:tcW w:w="561" w:type="dxa"/>
          </w:tcPr>
          <w:p w14:paraId="5AC306F2" w14:textId="6B6A2BED" w:rsidR="0051189C" w:rsidRPr="00A9089E" w:rsidRDefault="00EF18CE" w:rsidP="00EF2230">
            <w:pPr>
              <w:spacing w:line="276" w:lineRule="auto"/>
              <w:jc w:val="both"/>
              <w:rPr>
                <w:color w:val="515151" w:themeColor="text1"/>
              </w:rPr>
            </w:pPr>
            <w:r>
              <w:rPr>
                <w:color w:val="515151" w:themeColor="text1"/>
              </w:rPr>
              <w:lastRenderedPageBreak/>
              <w:t>10</w:t>
            </w:r>
          </w:p>
        </w:tc>
        <w:tc>
          <w:tcPr>
            <w:tcW w:w="2134" w:type="dxa"/>
          </w:tcPr>
          <w:p w14:paraId="06EE4BC2" w14:textId="38564385" w:rsidR="0051189C" w:rsidRPr="00A9089E" w:rsidRDefault="00E56EA2" w:rsidP="00EF2230">
            <w:pPr>
              <w:spacing w:line="276" w:lineRule="auto"/>
              <w:jc w:val="both"/>
              <w:rPr>
                <w:color w:val="FFFFFF" w:themeColor="background1"/>
              </w:rPr>
            </w:pPr>
            <w:r>
              <w:rPr>
                <w:color w:val="4D4D4B"/>
                <w:spacing w:val="-2"/>
              </w:rPr>
              <w:t>Target</w:t>
            </w:r>
            <w:r>
              <w:rPr>
                <w:color w:val="4D4D4B"/>
              </w:rPr>
              <w:tab/>
            </w:r>
            <w:r>
              <w:rPr>
                <w:color w:val="4D4D4B"/>
                <w:spacing w:val="-2"/>
              </w:rPr>
              <w:t xml:space="preserve">Group </w:t>
            </w:r>
            <w:r>
              <w:rPr>
                <w:color w:val="4D4D4B"/>
                <w:spacing w:val="-4"/>
              </w:rPr>
              <w:t xml:space="preserve">and </w:t>
            </w:r>
            <w:r>
              <w:rPr>
                <w:color w:val="4D4D4B"/>
                <w:spacing w:val="-2"/>
              </w:rPr>
              <w:t>Distribution Mechanism</w:t>
            </w:r>
          </w:p>
        </w:tc>
        <w:tc>
          <w:tcPr>
            <w:tcW w:w="3910" w:type="dxa"/>
          </w:tcPr>
          <w:p w14:paraId="7697F9B0" w14:textId="008BCCEE" w:rsidR="00E56EA2" w:rsidRDefault="00E56EA2" w:rsidP="00EF2230">
            <w:pPr>
              <w:pStyle w:val="TableParagraph"/>
              <w:tabs>
                <w:tab w:val="left" w:pos="953"/>
                <w:tab w:val="left" w:pos="1936"/>
                <w:tab w:val="left" w:pos="3411"/>
              </w:tabs>
              <w:spacing w:before="55"/>
              <w:ind w:left="29" w:right="32"/>
              <w:jc w:val="both"/>
            </w:pPr>
            <w:r>
              <w:rPr>
                <w:color w:val="4D4D4B"/>
                <w:spacing w:val="-2"/>
              </w:rPr>
              <w:t>Target</w:t>
            </w:r>
            <w:r>
              <w:rPr>
                <w:color w:val="4D4D4B"/>
              </w:rPr>
              <w:t xml:space="preserve"> </w:t>
            </w:r>
            <w:r>
              <w:rPr>
                <w:color w:val="4D4D4B"/>
                <w:spacing w:val="-2"/>
              </w:rPr>
              <w:t>Group: Households</w:t>
            </w:r>
            <w:r>
              <w:rPr>
                <w:color w:val="4D4D4B"/>
                <w:spacing w:val="-10"/>
              </w:rPr>
              <w:t xml:space="preserve">/ </w:t>
            </w:r>
            <w:r>
              <w:rPr>
                <w:color w:val="4D4D4B"/>
                <w:spacing w:val="-2"/>
              </w:rPr>
              <w:t>Institutions</w:t>
            </w:r>
          </w:p>
          <w:p w14:paraId="0B40A3A3" w14:textId="77777777" w:rsidR="00E56EA2" w:rsidRDefault="00E56EA2" w:rsidP="00EF2230">
            <w:pPr>
              <w:spacing w:line="276" w:lineRule="auto"/>
              <w:jc w:val="both"/>
              <w:rPr>
                <w:color w:val="4D4D4B"/>
              </w:rPr>
            </w:pPr>
            <w:r>
              <w:rPr>
                <w:color w:val="4D4D4B"/>
                <w:spacing w:val="-2"/>
              </w:rPr>
              <w:t>Distribution</w:t>
            </w:r>
          </w:p>
          <w:p w14:paraId="7EDCFCC8" w14:textId="0E41822F" w:rsidR="0051189C" w:rsidRPr="00A9089E" w:rsidRDefault="00E56EA2" w:rsidP="00EF2230">
            <w:pPr>
              <w:spacing w:line="276" w:lineRule="auto"/>
              <w:jc w:val="both"/>
              <w:rPr>
                <w:color w:val="FFFFFF" w:themeColor="background1"/>
              </w:rPr>
            </w:pPr>
            <w:r>
              <w:rPr>
                <w:color w:val="4D4D4B"/>
                <w:spacing w:val="-2"/>
              </w:rPr>
              <w:t xml:space="preserve">Mechanism: </w:t>
            </w:r>
            <w:r>
              <w:rPr>
                <w:color w:val="4D4D4B"/>
                <w:spacing w:val="-4"/>
              </w:rPr>
              <w:t xml:space="preserve">Via </w:t>
            </w:r>
            <w:r>
              <w:rPr>
                <w:color w:val="4D4D4B"/>
              </w:rPr>
              <w:t>CPAI / local partners</w:t>
            </w:r>
            <w:r w:rsidRPr="00E56EA2">
              <w:rPr>
                <w:color w:val="FFFFFF" w:themeColor="background1"/>
              </w:rPr>
              <w:t xml:space="preserve"> Distribution</w:t>
            </w:r>
            <w:r w:rsidRPr="00E56EA2">
              <w:rPr>
                <w:color w:val="FFFFFF" w:themeColor="background1"/>
              </w:rPr>
              <w:tab/>
              <w:t>Mechanism:</w:t>
            </w:r>
            <w:r w:rsidRPr="00E56EA2">
              <w:rPr>
                <w:color w:val="FFFFFF" w:themeColor="background1"/>
              </w:rPr>
              <w:tab/>
              <w:t>Via CPAI / local partners</w:t>
            </w:r>
          </w:p>
        </w:tc>
        <w:tc>
          <w:tcPr>
            <w:tcW w:w="3024" w:type="dxa"/>
          </w:tcPr>
          <w:p w14:paraId="05891F02" w14:textId="4FC6B734" w:rsidR="00E56EA2" w:rsidRDefault="00E56EA2" w:rsidP="00EF2230">
            <w:pPr>
              <w:pStyle w:val="TableParagraph"/>
              <w:tabs>
                <w:tab w:val="left" w:pos="3571"/>
              </w:tabs>
              <w:spacing w:before="58" w:line="276" w:lineRule="auto"/>
              <w:ind w:left="28" w:right="1"/>
              <w:jc w:val="both"/>
            </w:pPr>
            <w:r>
              <w:rPr>
                <w:color w:val="4D4D4B"/>
              </w:rPr>
              <w:t>The ICS by virtue of their size, output</w:t>
            </w:r>
            <w:r>
              <w:rPr>
                <w:color w:val="4D4D4B"/>
                <w:spacing w:val="-11"/>
              </w:rPr>
              <w:t xml:space="preserve"> </w:t>
            </w:r>
            <w:r>
              <w:rPr>
                <w:color w:val="4D4D4B"/>
              </w:rPr>
              <w:t>and</w:t>
            </w:r>
            <w:r>
              <w:rPr>
                <w:color w:val="4D4D4B"/>
                <w:spacing w:val="-10"/>
              </w:rPr>
              <w:t xml:space="preserve"> </w:t>
            </w:r>
            <w:r>
              <w:rPr>
                <w:color w:val="4D4D4B"/>
              </w:rPr>
              <w:t>design</w:t>
            </w:r>
            <w:r>
              <w:rPr>
                <w:color w:val="4D4D4B"/>
                <w:spacing w:val="-9"/>
              </w:rPr>
              <w:t xml:space="preserve"> </w:t>
            </w:r>
            <w:r>
              <w:rPr>
                <w:color w:val="4D4D4B"/>
              </w:rPr>
              <w:t>are</w:t>
            </w:r>
            <w:r>
              <w:rPr>
                <w:color w:val="4D4D4B"/>
                <w:spacing w:val="-10"/>
              </w:rPr>
              <w:t xml:space="preserve"> </w:t>
            </w:r>
            <w:r>
              <w:rPr>
                <w:color w:val="4D4D4B"/>
              </w:rPr>
              <w:t>usable</w:t>
            </w:r>
            <w:r>
              <w:rPr>
                <w:color w:val="4D4D4B"/>
                <w:spacing w:val="-9"/>
              </w:rPr>
              <w:t xml:space="preserve"> </w:t>
            </w:r>
            <w:r>
              <w:rPr>
                <w:color w:val="4D4D4B"/>
              </w:rPr>
              <w:t xml:space="preserve">only in households/ institutions. The VPA Sales database will confirm </w:t>
            </w:r>
            <w:r>
              <w:rPr>
                <w:color w:val="4D4D4B"/>
                <w:spacing w:val="-2"/>
              </w:rPr>
              <w:t>distribution</w:t>
            </w:r>
            <w:r>
              <w:rPr>
                <w:color w:val="4D4D4B"/>
              </w:rPr>
              <w:t xml:space="preserve"> </w:t>
            </w:r>
            <w:r>
              <w:rPr>
                <w:color w:val="4D4D4B"/>
                <w:spacing w:val="-5"/>
              </w:rPr>
              <w:t>to</w:t>
            </w:r>
          </w:p>
          <w:p w14:paraId="7EDA8468" w14:textId="7877345D" w:rsidR="0051189C" w:rsidRPr="00A9089E" w:rsidRDefault="00E56EA2" w:rsidP="00EF2230">
            <w:pPr>
              <w:spacing w:line="276" w:lineRule="auto"/>
              <w:jc w:val="both"/>
              <w:rPr>
                <w:color w:val="FFFFFF" w:themeColor="background1"/>
              </w:rPr>
            </w:pPr>
            <w:r>
              <w:rPr>
                <w:color w:val="4D4D4B"/>
                <w:spacing w:val="-2"/>
              </w:rPr>
              <w:t>households/institutions</w:t>
            </w:r>
          </w:p>
        </w:tc>
      </w:tr>
      <w:tr w:rsidR="0051189C" w:rsidRPr="00A9089E" w14:paraId="5DF35B14" w14:textId="77777777" w:rsidTr="00EF18CE">
        <w:trPr>
          <w:cnfStyle w:val="000000100000" w:firstRow="0" w:lastRow="0" w:firstColumn="0" w:lastColumn="0" w:oddVBand="0" w:evenVBand="0" w:oddHBand="1" w:evenHBand="0" w:firstRowFirstColumn="0" w:firstRowLastColumn="0" w:lastRowFirstColumn="0" w:lastRowLastColumn="0"/>
        </w:trPr>
        <w:tc>
          <w:tcPr>
            <w:tcW w:w="561" w:type="dxa"/>
          </w:tcPr>
          <w:p w14:paraId="19FDAE36" w14:textId="7C9910A6" w:rsidR="0051189C" w:rsidRPr="00A9089E" w:rsidRDefault="00EF18CE" w:rsidP="00EF2230">
            <w:pPr>
              <w:spacing w:line="276" w:lineRule="auto"/>
              <w:jc w:val="both"/>
              <w:rPr>
                <w:color w:val="515151" w:themeColor="text1"/>
              </w:rPr>
            </w:pPr>
            <w:r>
              <w:rPr>
                <w:color w:val="515151" w:themeColor="text1"/>
              </w:rPr>
              <w:t>11</w:t>
            </w:r>
          </w:p>
        </w:tc>
        <w:tc>
          <w:tcPr>
            <w:tcW w:w="2134" w:type="dxa"/>
          </w:tcPr>
          <w:p w14:paraId="34111C71" w14:textId="720BCFBD" w:rsidR="0051189C" w:rsidRPr="00A9089E" w:rsidRDefault="00E56EA2" w:rsidP="00EF2230">
            <w:pPr>
              <w:spacing w:line="276" w:lineRule="auto"/>
              <w:jc w:val="both"/>
              <w:rPr>
                <w:color w:val="FFFFFF" w:themeColor="background1"/>
              </w:rPr>
            </w:pPr>
            <w:r>
              <w:rPr>
                <w:color w:val="4D4D4B"/>
                <w:spacing w:val="-2"/>
              </w:rPr>
              <w:t>Sampling</w:t>
            </w:r>
          </w:p>
        </w:tc>
        <w:tc>
          <w:tcPr>
            <w:tcW w:w="3910" w:type="dxa"/>
          </w:tcPr>
          <w:p w14:paraId="773972F9" w14:textId="048308AB" w:rsidR="00E56EA2" w:rsidRDefault="00E56EA2" w:rsidP="00EF2230">
            <w:pPr>
              <w:pStyle w:val="TableParagraph"/>
              <w:spacing w:before="57" w:line="276" w:lineRule="auto"/>
              <w:ind w:left="29" w:right="28"/>
              <w:jc w:val="both"/>
            </w:pPr>
            <w:r>
              <w:rPr>
                <w:color w:val="4D4D4B"/>
              </w:rPr>
              <w:t>VPAs under the program will adhere to all requirements as mentioned in Standard: Sampling and surveys for CDM project</w:t>
            </w:r>
            <w:r>
              <w:rPr>
                <w:color w:val="4D4D4B"/>
                <w:spacing w:val="47"/>
                <w:w w:val="150"/>
              </w:rPr>
              <w:t xml:space="preserve">    </w:t>
            </w:r>
            <w:r>
              <w:rPr>
                <w:color w:val="4D4D4B"/>
              </w:rPr>
              <w:t>activities</w:t>
            </w:r>
            <w:r>
              <w:rPr>
                <w:color w:val="4D4D4B"/>
                <w:spacing w:val="48"/>
                <w:w w:val="150"/>
              </w:rPr>
              <w:t xml:space="preserve">    </w:t>
            </w:r>
            <w:r>
              <w:rPr>
                <w:color w:val="4D4D4B"/>
                <w:spacing w:val="-5"/>
              </w:rPr>
              <w:t xml:space="preserve">and </w:t>
            </w:r>
            <w:r>
              <w:rPr>
                <w:color w:val="4D4D4B"/>
              </w:rPr>
              <w:t>programme</w:t>
            </w:r>
            <w:r>
              <w:rPr>
                <w:color w:val="4D4D4B"/>
                <w:spacing w:val="74"/>
                <w:w w:val="150"/>
              </w:rPr>
              <w:t xml:space="preserve"> </w:t>
            </w:r>
            <w:r>
              <w:rPr>
                <w:color w:val="4D4D4B"/>
              </w:rPr>
              <w:t>of</w:t>
            </w:r>
            <w:r>
              <w:rPr>
                <w:color w:val="4D4D4B"/>
                <w:spacing w:val="75"/>
                <w:w w:val="150"/>
              </w:rPr>
              <w:t xml:space="preserve"> </w:t>
            </w:r>
            <w:r>
              <w:rPr>
                <w:color w:val="4D4D4B"/>
              </w:rPr>
              <w:t>activities</w:t>
            </w:r>
            <w:r>
              <w:rPr>
                <w:color w:val="4D4D4B"/>
                <w:spacing w:val="74"/>
                <w:w w:val="150"/>
              </w:rPr>
              <w:t xml:space="preserve"> </w:t>
            </w:r>
            <w:r>
              <w:rPr>
                <w:color w:val="4D4D4B"/>
                <w:spacing w:val="-5"/>
              </w:rPr>
              <w:t xml:space="preserve">and </w:t>
            </w:r>
            <w:r>
              <w:rPr>
                <w:color w:val="4D4D4B"/>
              </w:rPr>
              <w:t xml:space="preserve">“Guidelines for sampling and surveys for CDM project activities and programme of </w:t>
            </w:r>
            <w:r>
              <w:rPr>
                <w:color w:val="4D4D4B"/>
                <w:spacing w:val="-2"/>
              </w:rPr>
              <w:t>activities”.</w:t>
            </w:r>
          </w:p>
          <w:p w14:paraId="0F7CF831" w14:textId="71FCBA5B" w:rsidR="0051189C" w:rsidRPr="00A9089E" w:rsidRDefault="0051189C" w:rsidP="00EF2230">
            <w:pPr>
              <w:spacing w:line="276" w:lineRule="auto"/>
              <w:jc w:val="both"/>
              <w:rPr>
                <w:color w:val="FFFFFF" w:themeColor="background1"/>
              </w:rPr>
            </w:pPr>
          </w:p>
        </w:tc>
        <w:tc>
          <w:tcPr>
            <w:tcW w:w="3024" w:type="dxa"/>
          </w:tcPr>
          <w:p w14:paraId="0D5F22C9" w14:textId="77777777" w:rsidR="00215DBE" w:rsidRPr="00215DBE" w:rsidRDefault="00273639" w:rsidP="00215DBE">
            <w:pPr>
              <w:spacing w:line="276" w:lineRule="auto"/>
              <w:jc w:val="both"/>
              <w:rPr>
                <w:rFonts w:eastAsia="Verdana" w:cs="Verdana"/>
                <w:color w:val="4D4D4B"/>
                <w:szCs w:val="22"/>
                <w14:cntxtAlts w14:val="0"/>
              </w:rPr>
            </w:pPr>
            <w:r w:rsidRPr="00273639">
              <w:rPr>
                <w:rFonts w:eastAsia="Verdana" w:cs="Verdana"/>
                <w:color w:val="4D4D4B"/>
                <w:szCs w:val="22"/>
                <w14:cntxtAlts w14:val="0"/>
              </w:rPr>
              <w:t xml:space="preserve">The applied methodology, </w:t>
            </w:r>
            <w:r w:rsidR="00215DBE" w:rsidRPr="00215DBE">
              <w:rPr>
                <w:rFonts w:eastAsia="Verdana" w:cs="Verdana"/>
                <w:color w:val="4D4D4B"/>
                <w:szCs w:val="22"/>
                <w14:cntxtAlts w14:val="0"/>
              </w:rPr>
              <w:t>REDUCED EMISSIONS FROM COOKING AND HEATING:</w:t>
            </w:r>
          </w:p>
          <w:p w14:paraId="15C62142" w14:textId="77777777" w:rsidR="00215DBE" w:rsidRPr="00215DBE" w:rsidRDefault="00215DBE" w:rsidP="00215DBE">
            <w:pPr>
              <w:spacing w:line="276" w:lineRule="auto"/>
              <w:jc w:val="both"/>
              <w:rPr>
                <w:rFonts w:eastAsia="Verdana" w:cs="Verdana"/>
                <w:color w:val="4D4D4B"/>
                <w:szCs w:val="22"/>
                <w14:cntxtAlts w14:val="0"/>
              </w:rPr>
            </w:pPr>
            <w:r w:rsidRPr="00215DBE">
              <w:rPr>
                <w:rFonts w:eastAsia="Verdana" w:cs="Verdana"/>
                <w:color w:val="4D4D4B"/>
                <w:szCs w:val="22"/>
                <w14:cntxtAlts w14:val="0"/>
              </w:rPr>
              <w:t>Technologies and Practices to Displace Decentralized Thermal Energy</w:t>
            </w:r>
          </w:p>
          <w:p w14:paraId="484A1ACF" w14:textId="581E27FC" w:rsidR="0051189C" w:rsidRPr="00273639" w:rsidRDefault="00215DBE" w:rsidP="00215DBE">
            <w:pPr>
              <w:spacing w:line="276" w:lineRule="auto"/>
              <w:jc w:val="both"/>
              <w:rPr>
                <w:rFonts w:eastAsia="Verdana" w:cs="Verdana"/>
                <w:color w:val="4D4D4B"/>
                <w:szCs w:val="22"/>
                <w14:cntxtAlts w14:val="0"/>
              </w:rPr>
            </w:pPr>
            <w:r w:rsidRPr="00215DBE">
              <w:rPr>
                <w:rFonts w:eastAsia="Verdana" w:cs="Verdana"/>
                <w:color w:val="4D4D4B"/>
                <w:szCs w:val="22"/>
                <w14:cntxtAlts w14:val="0"/>
              </w:rPr>
              <w:t>Consumption (TPDDTEC) Version 4.0</w:t>
            </w:r>
            <w:r w:rsidR="00273639" w:rsidRPr="00273639">
              <w:rPr>
                <w:rFonts w:eastAsia="Verdana" w:cs="Verdana"/>
                <w:color w:val="4D4D4B"/>
                <w:szCs w:val="22"/>
                <w14:cntxtAlts w14:val="0"/>
              </w:rPr>
              <w:t xml:space="preserve">, recommends using the CDM Standard for Sampling and Surveys for CDM Project Activities and Programmes of Activities. This </w:t>
            </w:r>
            <w:r w:rsidR="00F77527">
              <w:rPr>
                <w:rFonts w:eastAsia="Verdana" w:cs="Verdana"/>
                <w:color w:val="4D4D4B"/>
                <w:szCs w:val="22"/>
                <w14:cntxtAlts w14:val="0"/>
              </w:rPr>
              <w:t>same</w:t>
            </w:r>
            <w:r w:rsidR="00273639" w:rsidRPr="00273639">
              <w:rPr>
                <w:rFonts w:eastAsia="Verdana" w:cs="Verdana"/>
                <w:color w:val="4D4D4B"/>
                <w:szCs w:val="22"/>
                <w14:cntxtAlts w14:val="0"/>
              </w:rPr>
              <w:t xml:space="preserve"> will also be applied consistently across all VPAs.</w:t>
            </w:r>
          </w:p>
        </w:tc>
      </w:tr>
      <w:tr w:rsidR="0051189C" w:rsidRPr="00A9089E" w14:paraId="0B7458BB" w14:textId="77777777" w:rsidTr="00EF18CE">
        <w:tc>
          <w:tcPr>
            <w:tcW w:w="561" w:type="dxa"/>
          </w:tcPr>
          <w:p w14:paraId="5BF9ECF9" w14:textId="58F88163" w:rsidR="0051189C" w:rsidRPr="00A9089E" w:rsidRDefault="00EF18CE" w:rsidP="00EF2230">
            <w:pPr>
              <w:spacing w:line="276" w:lineRule="auto"/>
              <w:jc w:val="both"/>
              <w:rPr>
                <w:color w:val="515151" w:themeColor="text1"/>
              </w:rPr>
            </w:pPr>
            <w:r>
              <w:rPr>
                <w:color w:val="515151" w:themeColor="text1"/>
              </w:rPr>
              <w:t>12</w:t>
            </w:r>
          </w:p>
        </w:tc>
        <w:tc>
          <w:tcPr>
            <w:tcW w:w="2134" w:type="dxa"/>
          </w:tcPr>
          <w:p w14:paraId="1E04FD14" w14:textId="6961A049" w:rsidR="0051189C" w:rsidRPr="00A9089E" w:rsidRDefault="00E56EA2" w:rsidP="00EF2230">
            <w:pPr>
              <w:spacing w:line="276" w:lineRule="auto"/>
              <w:jc w:val="both"/>
              <w:rPr>
                <w:color w:val="FFFFFF" w:themeColor="background1"/>
              </w:rPr>
            </w:pPr>
            <w:r>
              <w:rPr>
                <w:color w:val="4D4D4B"/>
              </w:rPr>
              <w:t>SSC</w:t>
            </w:r>
            <w:r>
              <w:rPr>
                <w:color w:val="4D4D4B"/>
                <w:spacing w:val="-8"/>
              </w:rPr>
              <w:t xml:space="preserve"> </w:t>
            </w:r>
            <w:r>
              <w:rPr>
                <w:color w:val="4D4D4B"/>
                <w:spacing w:val="-2"/>
              </w:rPr>
              <w:t>Threshold</w:t>
            </w:r>
          </w:p>
        </w:tc>
        <w:tc>
          <w:tcPr>
            <w:tcW w:w="3910" w:type="dxa"/>
          </w:tcPr>
          <w:p w14:paraId="7936A5A2" w14:textId="77777777" w:rsidR="0051189C" w:rsidRPr="00273639" w:rsidRDefault="00E56EA2" w:rsidP="00EF2230">
            <w:pPr>
              <w:spacing w:line="276" w:lineRule="auto"/>
              <w:jc w:val="both"/>
              <w:rPr>
                <w:rFonts w:eastAsia="Verdana" w:cs="Verdana"/>
                <w:color w:val="4D4D4B"/>
                <w:szCs w:val="22"/>
                <w14:cntxtAlts w14:val="0"/>
              </w:rPr>
            </w:pPr>
            <w:r w:rsidRPr="00273639">
              <w:rPr>
                <w:rFonts w:eastAsia="Verdana" w:cs="Verdana"/>
                <w:color w:val="4D4D4B"/>
                <w:szCs w:val="22"/>
                <w14:cntxtAlts w14:val="0"/>
              </w:rPr>
              <w:t>CPA will meet the following small-scale threshold criteria:</w:t>
            </w:r>
          </w:p>
          <w:p w14:paraId="7FBE26BE" w14:textId="77777777" w:rsidR="00E56EA2" w:rsidRPr="00273639" w:rsidRDefault="00E56EA2">
            <w:pPr>
              <w:pStyle w:val="ListParagraph"/>
              <w:widowControl w:val="0"/>
              <w:numPr>
                <w:ilvl w:val="0"/>
                <w:numId w:val="23"/>
              </w:numPr>
              <w:tabs>
                <w:tab w:val="left" w:pos="413"/>
              </w:tabs>
              <w:autoSpaceDE w:val="0"/>
              <w:autoSpaceDN w:val="0"/>
              <w:spacing w:before="1" w:line="276" w:lineRule="auto"/>
              <w:contextualSpacing w:val="0"/>
              <w:jc w:val="both"/>
              <w:rPr>
                <w:rFonts w:eastAsia="Verdana" w:cs="Verdana"/>
                <w:color w:val="4D4D4B"/>
                <w:szCs w:val="22"/>
                <w14:cntxtAlts w14:val="0"/>
              </w:rPr>
            </w:pPr>
            <w:r w:rsidRPr="00273639">
              <w:rPr>
                <w:rFonts w:eastAsia="Verdana" w:cs="Verdana"/>
                <w:color w:val="4D4D4B"/>
                <w:szCs w:val="22"/>
                <w14:cntxtAlts w14:val="0"/>
              </w:rPr>
              <w:t>Annual thermal energy savings not exceeding 180- gigawatt hours thermal (GWhth) equivalent per year every year throughout the crediting period.</w:t>
            </w:r>
          </w:p>
          <w:p w14:paraId="406D9BF7" w14:textId="17F0C757" w:rsidR="00E56EA2" w:rsidRPr="00273639" w:rsidRDefault="00E56EA2">
            <w:pPr>
              <w:pStyle w:val="ListParagraph"/>
              <w:numPr>
                <w:ilvl w:val="0"/>
                <w:numId w:val="23"/>
              </w:numPr>
              <w:spacing w:line="276" w:lineRule="auto"/>
              <w:jc w:val="both"/>
              <w:rPr>
                <w:rFonts w:eastAsia="Verdana" w:cs="Verdana"/>
                <w:color w:val="4D4D4B"/>
                <w:szCs w:val="22"/>
                <w14:cntxtAlts w14:val="0"/>
              </w:rPr>
            </w:pPr>
            <w:r w:rsidRPr="00273639">
              <w:rPr>
                <w:rFonts w:eastAsia="Verdana" w:cs="Verdana"/>
                <w:color w:val="4D4D4B"/>
                <w:szCs w:val="22"/>
                <w14:cntxtAlts w14:val="0"/>
              </w:rPr>
              <w:t xml:space="preserve">However, if CPAs are solely comprised of microscale units, then the above </w:t>
            </w:r>
            <w:r w:rsidR="00273639" w:rsidRPr="00273639">
              <w:rPr>
                <w:rFonts w:eastAsia="Verdana" w:cs="Verdana"/>
                <w:color w:val="4D4D4B"/>
                <w:szCs w:val="22"/>
                <w14:cntxtAlts w14:val="0"/>
              </w:rPr>
              <w:t>Point</w:t>
            </w:r>
            <w:r w:rsidRPr="00273639">
              <w:rPr>
                <w:rFonts w:eastAsia="Verdana" w:cs="Verdana"/>
                <w:color w:val="4D4D4B"/>
                <w:szCs w:val="22"/>
                <w14:cntxtAlts w14:val="0"/>
              </w:rPr>
              <w:t xml:space="preserve"> is not required.</w:t>
            </w:r>
          </w:p>
        </w:tc>
        <w:tc>
          <w:tcPr>
            <w:tcW w:w="3024" w:type="dxa"/>
          </w:tcPr>
          <w:p w14:paraId="776A4E84" w14:textId="0B1C1173" w:rsidR="0051189C" w:rsidRPr="00273639" w:rsidRDefault="00CA0952">
            <w:pPr>
              <w:pStyle w:val="ListParagraph"/>
              <w:numPr>
                <w:ilvl w:val="0"/>
                <w:numId w:val="24"/>
              </w:numPr>
              <w:spacing w:line="276" w:lineRule="auto"/>
              <w:jc w:val="both"/>
              <w:rPr>
                <w:rFonts w:eastAsia="Verdana" w:cs="Verdana"/>
                <w:color w:val="4D4D4B"/>
                <w:szCs w:val="22"/>
                <w14:cntxtAlts w14:val="0"/>
              </w:rPr>
            </w:pPr>
            <w:r w:rsidRPr="00273639">
              <w:rPr>
                <w:rFonts w:eastAsia="Verdana" w:cs="Verdana"/>
                <w:color w:val="4D4D4B"/>
                <w:szCs w:val="22"/>
                <w14:cntxtAlts w14:val="0"/>
              </w:rPr>
              <w:t xml:space="preserve">Aggregate thermal energy savings from the </w:t>
            </w:r>
            <w:r w:rsidR="00074BAF">
              <w:rPr>
                <w:rFonts w:eastAsia="Verdana" w:cs="Verdana"/>
                <w:color w:val="4D4D4B"/>
                <w:szCs w:val="22"/>
                <w14:cntxtAlts w14:val="0"/>
              </w:rPr>
              <w:t>V</w:t>
            </w:r>
            <w:r w:rsidRPr="00273639">
              <w:rPr>
                <w:rFonts w:eastAsia="Verdana" w:cs="Verdana"/>
                <w:color w:val="4D4D4B"/>
                <w:szCs w:val="22"/>
                <w14:cntxtAlts w14:val="0"/>
              </w:rPr>
              <w:t>PA (&lt;=180GWhth).</w:t>
            </w:r>
          </w:p>
          <w:p w14:paraId="4805394F" w14:textId="0A6BE547" w:rsidR="00CA0952" w:rsidRPr="00273639" w:rsidRDefault="00CA0952">
            <w:pPr>
              <w:pStyle w:val="ListParagraph"/>
              <w:numPr>
                <w:ilvl w:val="0"/>
                <w:numId w:val="24"/>
              </w:numPr>
              <w:spacing w:line="276" w:lineRule="auto"/>
              <w:jc w:val="both"/>
              <w:rPr>
                <w:rFonts w:eastAsia="Verdana" w:cs="Verdana"/>
                <w:color w:val="4D4D4B"/>
                <w:szCs w:val="22"/>
                <w14:cntxtAlts w14:val="0"/>
              </w:rPr>
            </w:pPr>
            <w:r w:rsidRPr="00273639">
              <w:rPr>
                <w:rFonts w:eastAsia="Verdana" w:cs="Verdana"/>
                <w:color w:val="4D4D4B"/>
                <w:szCs w:val="22"/>
                <w14:cntxtAlts w14:val="0"/>
              </w:rPr>
              <w:t>Proposed implementation plan if independent subsystems in the VPA Qualify as microscale units.</w:t>
            </w:r>
          </w:p>
        </w:tc>
      </w:tr>
      <w:tr w:rsidR="0051189C" w:rsidRPr="00A9089E" w14:paraId="242C9CC3" w14:textId="77777777" w:rsidTr="00EF18CE">
        <w:trPr>
          <w:cnfStyle w:val="000000100000" w:firstRow="0" w:lastRow="0" w:firstColumn="0" w:lastColumn="0" w:oddVBand="0" w:evenVBand="0" w:oddHBand="1" w:evenHBand="0" w:firstRowFirstColumn="0" w:firstRowLastColumn="0" w:lastRowFirstColumn="0" w:lastRowLastColumn="0"/>
        </w:trPr>
        <w:tc>
          <w:tcPr>
            <w:tcW w:w="561" w:type="dxa"/>
          </w:tcPr>
          <w:p w14:paraId="097CA6EC" w14:textId="24A508F2"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lastRenderedPageBreak/>
              <w:t>13</w:t>
            </w:r>
          </w:p>
        </w:tc>
        <w:tc>
          <w:tcPr>
            <w:tcW w:w="2134" w:type="dxa"/>
          </w:tcPr>
          <w:p w14:paraId="0E1C6CED" w14:textId="2464BA21" w:rsidR="0051189C" w:rsidRPr="00907996" w:rsidRDefault="00CF6ACB"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De-Bundling check</w:t>
            </w:r>
          </w:p>
        </w:tc>
        <w:tc>
          <w:tcPr>
            <w:tcW w:w="3910" w:type="dxa"/>
          </w:tcPr>
          <w:p w14:paraId="738B749F" w14:textId="0D34DFB6"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As per GS4GG Programme of activities requirements section 10.1.1, de-bundling provisions do not apply to voluntary PoAs.</w:t>
            </w:r>
          </w:p>
        </w:tc>
        <w:tc>
          <w:tcPr>
            <w:tcW w:w="3024" w:type="dxa"/>
          </w:tcPr>
          <w:p w14:paraId="4805DE43" w14:textId="21A7D826"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Not Required</w:t>
            </w:r>
          </w:p>
        </w:tc>
      </w:tr>
      <w:tr w:rsidR="0051189C" w:rsidRPr="00A9089E" w14:paraId="33701FF9" w14:textId="77777777" w:rsidTr="00EF18CE">
        <w:tc>
          <w:tcPr>
            <w:tcW w:w="561" w:type="dxa"/>
          </w:tcPr>
          <w:p w14:paraId="029D4C65" w14:textId="579D1362"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14</w:t>
            </w:r>
          </w:p>
        </w:tc>
        <w:tc>
          <w:tcPr>
            <w:tcW w:w="2134" w:type="dxa"/>
          </w:tcPr>
          <w:p w14:paraId="67888160" w14:textId="6C5646F7"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VER Ownership</w:t>
            </w:r>
          </w:p>
        </w:tc>
        <w:tc>
          <w:tcPr>
            <w:tcW w:w="3910" w:type="dxa"/>
          </w:tcPr>
          <w:p w14:paraId="7AD8330A" w14:textId="28245090"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Each VPA will assure ownership of the VERs is secured by the CME.</w:t>
            </w:r>
          </w:p>
        </w:tc>
        <w:tc>
          <w:tcPr>
            <w:tcW w:w="3024" w:type="dxa"/>
          </w:tcPr>
          <w:p w14:paraId="532AFE71" w14:textId="09DB1AB3"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The ICS owners transfer their right on ownership of carbon credits to PP via the sales receipt/consent form.</w:t>
            </w:r>
          </w:p>
        </w:tc>
      </w:tr>
      <w:tr w:rsidR="0051189C" w:rsidRPr="00A9089E" w14:paraId="335B2EA5" w14:textId="77777777" w:rsidTr="00EF18CE">
        <w:trPr>
          <w:cnfStyle w:val="000000100000" w:firstRow="0" w:lastRow="0" w:firstColumn="0" w:lastColumn="0" w:oddVBand="0" w:evenVBand="0" w:oddHBand="1" w:evenHBand="0" w:firstRowFirstColumn="0" w:firstRowLastColumn="0" w:lastRowFirstColumn="0" w:lastRowLastColumn="0"/>
        </w:trPr>
        <w:tc>
          <w:tcPr>
            <w:tcW w:w="561" w:type="dxa"/>
          </w:tcPr>
          <w:p w14:paraId="6F877503" w14:textId="7B0B76FC"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15</w:t>
            </w:r>
          </w:p>
        </w:tc>
        <w:tc>
          <w:tcPr>
            <w:tcW w:w="2134" w:type="dxa"/>
          </w:tcPr>
          <w:p w14:paraId="3AA0E0F6" w14:textId="23439563"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Safeguarding Principles Assessment</w:t>
            </w:r>
          </w:p>
        </w:tc>
        <w:tc>
          <w:tcPr>
            <w:tcW w:w="3910" w:type="dxa"/>
          </w:tcPr>
          <w:p w14:paraId="48E3145C" w14:textId="08424AA0"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Conducted at PoA level</w:t>
            </w:r>
          </w:p>
        </w:tc>
        <w:tc>
          <w:tcPr>
            <w:tcW w:w="3024" w:type="dxa"/>
          </w:tcPr>
          <w:p w14:paraId="4A90E2D7" w14:textId="0080A885"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Not Applicable</w:t>
            </w:r>
          </w:p>
        </w:tc>
      </w:tr>
      <w:tr w:rsidR="0051189C" w:rsidRPr="00A9089E" w14:paraId="5BE6C4AD" w14:textId="77777777" w:rsidTr="00EF18CE">
        <w:tc>
          <w:tcPr>
            <w:tcW w:w="561" w:type="dxa"/>
          </w:tcPr>
          <w:p w14:paraId="4C192FEE" w14:textId="1F6E0E29"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16</w:t>
            </w:r>
          </w:p>
        </w:tc>
        <w:tc>
          <w:tcPr>
            <w:tcW w:w="2134" w:type="dxa"/>
          </w:tcPr>
          <w:p w14:paraId="7D509BF1" w14:textId="298C24F0"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SDG Outcome ASsessment</w:t>
            </w:r>
          </w:p>
        </w:tc>
        <w:tc>
          <w:tcPr>
            <w:tcW w:w="3910" w:type="dxa"/>
          </w:tcPr>
          <w:p w14:paraId="4E82748F" w14:textId="77777777"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 xml:space="preserve">The monitoring plan for SDG shall include: </w:t>
            </w:r>
          </w:p>
          <w:p w14:paraId="6AA24467" w14:textId="77777777" w:rsidR="00EF18CE" w:rsidRPr="00907996" w:rsidRDefault="00EF18CE">
            <w:pPr>
              <w:pStyle w:val="ListParagraph"/>
              <w:numPr>
                <w:ilvl w:val="0"/>
                <w:numId w:val="25"/>
              </w:numPr>
              <w:spacing w:line="276" w:lineRule="auto"/>
              <w:jc w:val="both"/>
              <w:rPr>
                <w:rFonts w:eastAsia="Verdana" w:cs="Verdana"/>
                <w:color w:val="4D4D4B"/>
                <w:szCs w:val="22"/>
                <w14:cntxtAlts w14:val="0"/>
              </w:rPr>
            </w:pPr>
            <w:r w:rsidRPr="00907996">
              <w:rPr>
                <w:rFonts w:eastAsia="Verdana" w:cs="Verdana"/>
                <w:color w:val="4D4D4B"/>
                <w:szCs w:val="22"/>
                <w14:cntxtAlts w14:val="0"/>
              </w:rPr>
              <w:t>Average household savings expenditure on basic services due to adoption of  project technology measures.</w:t>
            </w:r>
          </w:p>
          <w:p w14:paraId="671FA4EC" w14:textId="77777777" w:rsidR="00EF18CE" w:rsidRPr="00907996" w:rsidRDefault="00EF18CE">
            <w:pPr>
              <w:pStyle w:val="ListParagraph"/>
              <w:numPr>
                <w:ilvl w:val="0"/>
                <w:numId w:val="25"/>
              </w:numPr>
              <w:spacing w:line="276" w:lineRule="auto"/>
              <w:jc w:val="both"/>
              <w:rPr>
                <w:rFonts w:eastAsia="Verdana" w:cs="Verdana"/>
                <w:color w:val="4D4D4B"/>
                <w:szCs w:val="22"/>
                <w14:cntxtAlts w14:val="0"/>
              </w:rPr>
            </w:pPr>
            <w:r w:rsidRPr="00907996">
              <w:rPr>
                <w:rFonts w:eastAsia="Verdana" w:cs="Verdana"/>
                <w:color w:val="4D4D4B"/>
                <w:szCs w:val="22"/>
                <w14:cntxtAlts w14:val="0"/>
              </w:rPr>
              <w:t>Average time saving associated with cooking time and fuel collection.</w:t>
            </w:r>
          </w:p>
          <w:p w14:paraId="66536BC1" w14:textId="77777777" w:rsidR="00EF18CE" w:rsidRPr="00907996" w:rsidRDefault="00EF18CE">
            <w:pPr>
              <w:pStyle w:val="ListParagraph"/>
              <w:numPr>
                <w:ilvl w:val="0"/>
                <w:numId w:val="25"/>
              </w:numPr>
              <w:spacing w:line="276" w:lineRule="auto"/>
              <w:jc w:val="both"/>
              <w:rPr>
                <w:rFonts w:eastAsia="Verdana" w:cs="Verdana"/>
                <w:color w:val="4D4D4B"/>
                <w:szCs w:val="22"/>
                <w14:cntxtAlts w14:val="0"/>
              </w:rPr>
            </w:pPr>
            <w:r w:rsidRPr="00907996">
              <w:rPr>
                <w:rFonts w:eastAsia="Verdana" w:cs="Verdana"/>
                <w:color w:val="4D4D4B"/>
                <w:szCs w:val="22"/>
                <w14:cntxtAlts w14:val="0"/>
              </w:rPr>
              <w:t>Number of beneficiaries household</w:t>
            </w:r>
          </w:p>
          <w:p w14:paraId="697BDFC2" w14:textId="77777777" w:rsidR="00EF18CE" w:rsidRPr="00907996" w:rsidRDefault="00EF18CE">
            <w:pPr>
              <w:pStyle w:val="ListParagraph"/>
              <w:numPr>
                <w:ilvl w:val="0"/>
                <w:numId w:val="25"/>
              </w:numPr>
              <w:spacing w:line="276" w:lineRule="auto"/>
              <w:jc w:val="both"/>
              <w:rPr>
                <w:rFonts w:eastAsia="Verdana" w:cs="Verdana"/>
                <w:color w:val="4D4D4B"/>
                <w:szCs w:val="22"/>
                <w14:cntxtAlts w14:val="0"/>
              </w:rPr>
            </w:pPr>
            <w:r w:rsidRPr="00907996">
              <w:rPr>
                <w:rFonts w:eastAsia="Verdana" w:cs="Verdana"/>
                <w:color w:val="4D4D4B"/>
                <w:szCs w:val="22"/>
                <w14:cntxtAlts w14:val="0"/>
              </w:rPr>
              <w:t>% of ICS operating</w:t>
            </w:r>
          </w:p>
          <w:p w14:paraId="1D68EC48" w14:textId="77777777" w:rsidR="00EF18CE" w:rsidRPr="00907996" w:rsidRDefault="00EF18CE">
            <w:pPr>
              <w:pStyle w:val="ListParagraph"/>
              <w:numPr>
                <w:ilvl w:val="0"/>
                <w:numId w:val="25"/>
              </w:numPr>
              <w:spacing w:line="276" w:lineRule="auto"/>
              <w:jc w:val="both"/>
              <w:rPr>
                <w:rFonts w:eastAsia="Verdana" w:cs="Verdana"/>
                <w:color w:val="4D4D4B"/>
                <w:szCs w:val="22"/>
                <w14:cntxtAlts w14:val="0"/>
              </w:rPr>
            </w:pPr>
            <w:r w:rsidRPr="00907996">
              <w:rPr>
                <w:rFonts w:eastAsia="Verdana" w:cs="Verdana"/>
                <w:color w:val="4D4D4B"/>
                <w:szCs w:val="22"/>
                <w14:cntxtAlts w14:val="0"/>
              </w:rPr>
              <w:t>Number of male/female persons hired</w:t>
            </w:r>
          </w:p>
          <w:p w14:paraId="187B6EA1" w14:textId="2E4EF779" w:rsidR="00EF18CE" w:rsidRPr="00907996" w:rsidRDefault="00EF18CE">
            <w:pPr>
              <w:pStyle w:val="ListParagraph"/>
              <w:numPr>
                <w:ilvl w:val="0"/>
                <w:numId w:val="25"/>
              </w:numPr>
              <w:spacing w:line="276" w:lineRule="auto"/>
              <w:jc w:val="both"/>
              <w:rPr>
                <w:rFonts w:eastAsia="Verdana" w:cs="Verdana"/>
                <w:color w:val="4D4D4B"/>
                <w:szCs w:val="22"/>
                <w14:cntxtAlts w14:val="0"/>
              </w:rPr>
            </w:pPr>
            <w:r w:rsidRPr="00907996">
              <w:rPr>
                <w:rFonts w:eastAsia="Verdana" w:cs="Verdana"/>
                <w:color w:val="4D4D4B"/>
                <w:szCs w:val="22"/>
                <w14:cntxtAlts w14:val="0"/>
              </w:rPr>
              <w:t>Woodfuel savings reported by user project</w:t>
            </w:r>
          </w:p>
        </w:tc>
        <w:tc>
          <w:tcPr>
            <w:tcW w:w="3024" w:type="dxa"/>
          </w:tcPr>
          <w:p w14:paraId="524FD68D" w14:textId="5D7C537D" w:rsidR="0051189C" w:rsidRPr="00907996" w:rsidRDefault="00EF18CE" w:rsidP="00EF2230">
            <w:pPr>
              <w:spacing w:line="276" w:lineRule="auto"/>
              <w:jc w:val="both"/>
              <w:rPr>
                <w:rFonts w:eastAsia="Verdana" w:cs="Verdana"/>
                <w:color w:val="4D4D4B"/>
                <w:szCs w:val="22"/>
                <w14:cntxtAlts w14:val="0"/>
              </w:rPr>
            </w:pPr>
            <w:r w:rsidRPr="00907996">
              <w:rPr>
                <w:rFonts w:eastAsia="Verdana" w:cs="Verdana"/>
                <w:color w:val="4D4D4B"/>
                <w:szCs w:val="22"/>
                <w14:cntxtAlts w14:val="0"/>
              </w:rPr>
              <w:t>VPA-DD SDG monitoring plan in line with PoA SDG monitoring plan.</w:t>
            </w:r>
          </w:p>
        </w:tc>
      </w:tr>
    </w:tbl>
    <w:p w14:paraId="37A957DA" w14:textId="172DD586" w:rsidR="00F5435D" w:rsidRDefault="00F5435D" w:rsidP="00EF2230">
      <w:pPr>
        <w:spacing w:line="276" w:lineRule="auto"/>
        <w:contextualSpacing w:val="0"/>
        <w:jc w:val="both"/>
        <w:rPr>
          <w:rFonts w:asciiTheme="majorHAnsi" w:eastAsia="Times New Roman" w:hAnsiTheme="majorHAnsi" w:cs="Arial"/>
          <w:iCs/>
          <w:color w:val="auto"/>
          <w:sz w:val="28"/>
          <w:szCs w:val="22"/>
          <w:lang w:val="en-GB" w:eastAsia="en-GB"/>
          <w14:cntxtAlts w14:val="0"/>
        </w:rPr>
      </w:pPr>
      <w:bookmarkStart w:id="3" w:name="secc"/>
      <w:bookmarkEnd w:id="3"/>
    </w:p>
    <w:p w14:paraId="71BE04AE" w14:textId="7A9B6CC9" w:rsidR="004473A5" w:rsidRPr="00037772" w:rsidRDefault="004473A5" w:rsidP="00EF2230">
      <w:pPr>
        <w:pStyle w:val="SectionTitle"/>
        <w:jc w:val="both"/>
      </w:pPr>
      <w:r w:rsidRPr="00037772">
        <w:t xml:space="preserve">DEMONSTRATION OF ADDITIONALITY </w:t>
      </w:r>
    </w:p>
    <w:p w14:paraId="21C67F8C" w14:textId="617C56B7" w:rsidR="004473A5" w:rsidRDefault="004473A5" w:rsidP="00EF2230">
      <w:pPr>
        <w:jc w:val="both"/>
        <w:rPr>
          <w:lang w:eastAsia="de-DE"/>
        </w:rPr>
      </w:pPr>
      <w:r w:rsidRPr="000C5DE6">
        <w:rPr>
          <w:lang w:eastAsia="de-DE"/>
        </w:rPr>
        <w:t>&gt;&gt;</w:t>
      </w:r>
    </w:p>
    <w:p w14:paraId="2E8D733F" w14:textId="77777777" w:rsidR="006A07FF" w:rsidRDefault="006A07FF" w:rsidP="00EF2230">
      <w:pPr>
        <w:jc w:val="both"/>
        <w:rPr>
          <w:lang w:eastAsia="de-DE"/>
        </w:rPr>
      </w:pPr>
      <w:r>
        <w:rPr>
          <w:lang w:eastAsia="de-DE"/>
        </w:rPr>
        <w:t>The additionality of the PoA is demonstrated for each VPA using the guidelines below at the VPA level.</w:t>
      </w:r>
    </w:p>
    <w:p w14:paraId="038B0C7C" w14:textId="77777777" w:rsidR="006A07FF" w:rsidRDefault="006A07FF" w:rsidP="00EF2230">
      <w:pPr>
        <w:jc w:val="both"/>
        <w:rPr>
          <w:lang w:eastAsia="de-DE"/>
        </w:rPr>
      </w:pPr>
    </w:p>
    <w:p w14:paraId="086AA74C" w14:textId="77777777" w:rsidR="006A07FF" w:rsidRDefault="006A07FF" w:rsidP="00EF2230">
      <w:pPr>
        <w:jc w:val="both"/>
        <w:rPr>
          <w:lang w:eastAsia="de-DE"/>
        </w:rPr>
      </w:pPr>
      <w:r>
        <w:rPr>
          <w:lang w:eastAsia="de-DE"/>
        </w:rPr>
        <w:lastRenderedPageBreak/>
        <w:t>There are no laws or regulations in the geographical/physical boundary of the PoA requiring the activities of the PoA. The activities under the PoA are a voluntary, coordinated action by the CME of the PoA.</w:t>
      </w:r>
    </w:p>
    <w:p w14:paraId="7EA0D590" w14:textId="77777777" w:rsidR="006A07FF" w:rsidRDefault="006A07FF" w:rsidP="00EF2230">
      <w:pPr>
        <w:jc w:val="both"/>
        <w:rPr>
          <w:lang w:eastAsia="de-DE"/>
        </w:rPr>
      </w:pPr>
      <w:r>
        <w:rPr>
          <w:lang w:eastAsia="de-DE"/>
        </w:rPr>
        <w:t>The voluntary coordinated action implemented by the CME would not occur in absence of the PoA. The action is not financially viable without the support of revenues from the sale of VERs. The actions under the PoA will promote efficient cookstove technology.</w:t>
      </w:r>
    </w:p>
    <w:p w14:paraId="7B2DF609" w14:textId="77777777" w:rsidR="006A07FF" w:rsidRDefault="006A07FF" w:rsidP="00EF2230">
      <w:pPr>
        <w:jc w:val="both"/>
        <w:rPr>
          <w:lang w:eastAsia="de-DE"/>
        </w:rPr>
      </w:pPr>
    </w:p>
    <w:p w14:paraId="2D44B9DF" w14:textId="77777777" w:rsidR="006A07FF" w:rsidRDefault="006A07FF" w:rsidP="00EF2230">
      <w:pPr>
        <w:jc w:val="both"/>
        <w:rPr>
          <w:lang w:eastAsia="de-DE"/>
        </w:rPr>
      </w:pPr>
      <w:r>
        <w:rPr>
          <w:lang w:eastAsia="de-DE"/>
        </w:rPr>
        <w:t>Additionality of the VPAs under the PoA shall be demonstrated depending on the size of the project. The option used to demonstrate additionality shall be determined using one of the following approaches, which are further defined below:</w:t>
      </w:r>
    </w:p>
    <w:p w14:paraId="409B6A91" w14:textId="77777777" w:rsidR="006A07FF" w:rsidRDefault="006A07FF" w:rsidP="00EF2230">
      <w:pPr>
        <w:jc w:val="both"/>
        <w:rPr>
          <w:lang w:eastAsia="de-DE"/>
        </w:rPr>
      </w:pPr>
    </w:p>
    <w:p w14:paraId="25540C40" w14:textId="77777777" w:rsidR="006A07FF" w:rsidRDefault="006A07FF" w:rsidP="00EF2230">
      <w:pPr>
        <w:jc w:val="both"/>
        <w:rPr>
          <w:lang w:eastAsia="de-DE"/>
        </w:rPr>
      </w:pPr>
      <w:r>
        <w:rPr>
          <w:lang w:eastAsia="de-DE"/>
        </w:rPr>
        <w:t>Option 1: As per Activity Requirement:</w:t>
      </w:r>
    </w:p>
    <w:p w14:paraId="2466C958" w14:textId="77777777" w:rsidR="006A07FF" w:rsidRDefault="006A07FF" w:rsidP="00EF2230">
      <w:pPr>
        <w:jc w:val="both"/>
        <w:rPr>
          <w:lang w:eastAsia="de-DE"/>
        </w:rPr>
      </w:pPr>
      <w:r>
        <w:rPr>
          <w:lang w:eastAsia="de-DE"/>
        </w:rPr>
        <w:t>As per GS4GG Community services activity requirements, Version 1.2, Para 4.1.9, Projects that meet any of the following criteria are considered as deemed additional and therefore are not required to prove Financial Additionality at the time of design certification:</w:t>
      </w:r>
    </w:p>
    <w:p w14:paraId="1647037F" w14:textId="77777777" w:rsidR="006A07FF" w:rsidRDefault="006A07FF" w:rsidP="00EF2230">
      <w:pPr>
        <w:jc w:val="both"/>
        <w:rPr>
          <w:lang w:eastAsia="de-DE"/>
        </w:rPr>
      </w:pPr>
      <w:r>
        <w:rPr>
          <w:lang w:eastAsia="de-DE"/>
        </w:rPr>
        <w:t>(a)</w:t>
      </w:r>
      <w:r>
        <w:rPr>
          <w:lang w:eastAsia="de-DE"/>
        </w:rPr>
        <w:tab/>
        <w:t>Positive list (Annex B of CSA requirement)</w:t>
      </w:r>
    </w:p>
    <w:p w14:paraId="3D5DE066" w14:textId="77777777" w:rsidR="006A07FF" w:rsidRDefault="006A07FF" w:rsidP="00EF2230">
      <w:pPr>
        <w:jc w:val="both"/>
        <w:rPr>
          <w:lang w:eastAsia="de-DE"/>
        </w:rPr>
      </w:pPr>
      <w:r>
        <w:rPr>
          <w:lang w:eastAsia="de-DE"/>
        </w:rPr>
        <w:t>(b)</w:t>
      </w:r>
      <w:r>
        <w:rPr>
          <w:lang w:eastAsia="de-DE"/>
        </w:rPr>
        <w:tab/>
        <w:t>Projects located in LDC, SIDS, LLDC</w:t>
      </w:r>
    </w:p>
    <w:p w14:paraId="55768AE9" w14:textId="77777777" w:rsidR="006A07FF" w:rsidRDefault="006A07FF" w:rsidP="00EF2230">
      <w:pPr>
        <w:jc w:val="both"/>
        <w:rPr>
          <w:lang w:eastAsia="de-DE"/>
        </w:rPr>
      </w:pPr>
      <w:r>
        <w:rPr>
          <w:lang w:eastAsia="de-DE"/>
        </w:rPr>
        <w:t>(c)</w:t>
      </w:r>
      <w:r>
        <w:rPr>
          <w:lang w:eastAsia="de-DE"/>
        </w:rPr>
        <w:tab/>
        <w:t>Microscale projects</w:t>
      </w:r>
    </w:p>
    <w:p w14:paraId="3FBBEF07" w14:textId="77777777" w:rsidR="006A07FF" w:rsidRDefault="006A07FF" w:rsidP="00EF2230">
      <w:pPr>
        <w:jc w:val="both"/>
        <w:rPr>
          <w:lang w:eastAsia="de-DE"/>
        </w:rPr>
      </w:pPr>
    </w:p>
    <w:p w14:paraId="27CDA5FA" w14:textId="77777777" w:rsidR="006A07FF" w:rsidRDefault="006A07FF" w:rsidP="00EF2230">
      <w:pPr>
        <w:jc w:val="both"/>
        <w:rPr>
          <w:lang w:eastAsia="de-DE"/>
        </w:rPr>
      </w:pPr>
      <w:r>
        <w:rPr>
          <w:lang w:eastAsia="de-DE"/>
        </w:rPr>
        <w:t>Option 2: As per tool 21: “Demonstration of additionality of SSC project activities”</w:t>
      </w:r>
    </w:p>
    <w:p w14:paraId="176537C6" w14:textId="77777777" w:rsidR="006A07FF" w:rsidRDefault="006A07FF" w:rsidP="00EF2230">
      <w:pPr>
        <w:jc w:val="both"/>
        <w:rPr>
          <w:lang w:eastAsia="de-DE"/>
        </w:rPr>
      </w:pPr>
    </w:p>
    <w:p w14:paraId="21195324" w14:textId="77777777" w:rsidR="006A07FF" w:rsidRDefault="006A07FF" w:rsidP="00EF2230">
      <w:pPr>
        <w:jc w:val="both"/>
        <w:rPr>
          <w:lang w:eastAsia="de-DE"/>
        </w:rPr>
      </w:pPr>
      <w:r>
        <w:rPr>
          <w:lang w:eastAsia="de-DE"/>
        </w:rPr>
        <w:t>Option 3: As per tool 19: “Demonstration of additionality of microscale project activities”</w:t>
      </w:r>
    </w:p>
    <w:p w14:paraId="639745FF" w14:textId="77777777" w:rsidR="006A07FF" w:rsidRDefault="006A07FF" w:rsidP="00EF2230">
      <w:pPr>
        <w:jc w:val="both"/>
        <w:rPr>
          <w:lang w:eastAsia="de-DE"/>
        </w:rPr>
      </w:pPr>
    </w:p>
    <w:p w14:paraId="3D653123" w14:textId="77777777" w:rsidR="006A07FF" w:rsidRDefault="006A07FF" w:rsidP="00EF2230">
      <w:pPr>
        <w:jc w:val="both"/>
        <w:rPr>
          <w:lang w:eastAsia="de-DE"/>
        </w:rPr>
      </w:pPr>
      <w:r>
        <w:rPr>
          <w:lang w:eastAsia="de-DE"/>
        </w:rPr>
        <w:t>Further as per GS4GG Principles &amp; Requirements version 1.2, clause 4.1.51, “All Gold Standard Projects (including those that transition from earlier versions) required to demonstrate Financial Additionality, as noted above, shall demonstrate Ongoing Financial Need for such mechanisms.”</w:t>
      </w:r>
    </w:p>
    <w:p w14:paraId="7A178511" w14:textId="4D35BF06" w:rsidR="005F5609" w:rsidRDefault="006A07FF" w:rsidP="00564A9A">
      <w:pPr>
        <w:jc w:val="both"/>
        <w:rPr>
          <w:lang w:eastAsia="de-DE"/>
        </w:rPr>
      </w:pPr>
      <w:r>
        <w:rPr>
          <w:lang w:eastAsia="de-DE"/>
        </w:rPr>
        <w:t>If the VPA is deemed automatic additional via option 1 above, then the project is not required to demonstrate financial additionality. Thus, in such cases, there is no requirement to demonstrate “ongoing financial need”.</w:t>
      </w:r>
    </w:p>
    <w:p w14:paraId="5FF0EEBB" w14:textId="77777777" w:rsidR="005F5609" w:rsidRDefault="005F5609" w:rsidP="00EF2230">
      <w:pPr>
        <w:jc w:val="both"/>
        <w:rPr>
          <w:lang w:eastAsia="de-DE"/>
        </w:rPr>
      </w:pPr>
    </w:p>
    <w:p w14:paraId="5C52644A" w14:textId="77777777" w:rsidR="00F5435D" w:rsidRDefault="00F5435D" w:rsidP="00564A9A">
      <w:pPr>
        <w:jc w:val="both"/>
        <w:rPr>
          <w:rFonts w:asciiTheme="majorHAnsi" w:eastAsia="Times New Roman" w:hAnsiTheme="majorHAnsi" w:cs="Arial"/>
          <w:iCs/>
          <w:color w:val="auto"/>
          <w:sz w:val="28"/>
          <w:szCs w:val="22"/>
          <w:lang w:val="en-GB" w:eastAsia="en-GB"/>
          <w14:cntxtAlts w14:val="0"/>
        </w:rPr>
      </w:pPr>
      <w:bookmarkStart w:id="4" w:name="_Ref49848939"/>
      <w:r>
        <w:br w:type="page"/>
      </w:r>
    </w:p>
    <w:p w14:paraId="5717ECE8" w14:textId="2EEFBDC5" w:rsidR="004473A5" w:rsidRPr="00F95025" w:rsidRDefault="004473A5" w:rsidP="00EF2230">
      <w:pPr>
        <w:pStyle w:val="SectionTitle"/>
        <w:jc w:val="both"/>
      </w:pPr>
      <w:r w:rsidRPr="00F95025">
        <w:lastRenderedPageBreak/>
        <w:t>DURATION OF P</w:t>
      </w:r>
      <w:r w:rsidR="00490E1B">
        <w:t>o</w:t>
      </w:r>
      <w:r w:rsidRPr="00F95025">
        <w:t>A</w:t>
      </w:r>
      <w:bookmarkEnd w:id="4"/>
    </w:p>
    <w:p w14:paraId="4BE87252" w14:textId="77777777" w:rsidR="004473A5" w:rsidRPr="004D06CA" w:rsidRDefault="004473A5" w:rsidP="00EF2230">
      <w:pPr>
        <w:pStyle w:val="SectionList"/>
        <w:jc w:val="both"/>
      </w:pPr>
      <w:r w:rsidRPr="004D06CA">
        <w:t>Date of first submission of PoA to Gold Standard</w:t>
      </w:r>
    </w:p>
    <w:p w14:paraId="2F769F2A" w14:textId="77777777" w:rsidR="004473A5" w:rsidRDefault="004473A5" w:rsidP="00EF2230">
      <w:pPr>
        <w:jc w:val="both"/>
      </w:pPr>
      <w:r w:rsidRPr="000C5DE6">
        <w:t>&gt;&gt;</w:t>
      </w:r>
    </w:p>
    <w:p w14:paraId="489517BB" w14:textId="78A59CE8" w:rsidR="006A07FF" w:rsidRPr="000C5DE6" w:rsidRDefault="006A07FF" w:rsidP="00EF2230">
      <w:pPr>
        <w:jc w:val="both"/>
      </w:pPr>
      <w:r w:rsidRPr="006F1717">
        <w:t>29/12/2020</w:t>
      </w:r>
    </w:p>
    <w:p w14:paraId="74C4CCE5" w14:textId="77777777" w:rsidR="004473A5" w:rsidRPr="000B38CB" w:rsidRDefault="004473A5" w:rsidP="00EF2230">
      <w:pPr>
        <w:pStyle w:val="SectionList"/>
        <w:jc w:val="both"/>
      </w:pPr>
      <w:r w:rsidRPr="004D06CA">
        <w:t>Duration of the PoA</w:t>
      </w:r>
    </w:p>
    <w:p w14:paraId="3CF567B3" w14:textId="77777777" w:rsidR="004473A5" w:rsidRPr="000C5DE6" w:rsidRDefault="004473A5" w:rsidP="00EF2230">
      <w:pPr>
        <w:jc w:val="both"/>
      </w:pPr>
      <w:r w:rsidRPr="000C5DE6">
        <w:t>&gt;&gt;</w:t>
      </w:r>
    </w:p>
    <w:p w14:paraId="4B69643A" w14:textId="38566E7F" w:rsidR="00087119" w:rsidRPr="006A07FF" w:rsidRDefault="006A07FF" w:rsidP="00EF2230">
      <w:pPr>
        <w:spacing w:line="276" w:lineRule="auto"/>
        <w:contextualSpacing w:val="0"/>
        <w:jc w:val="both"/>
        <w:rPr>
          <w:rFonts w:asciiTheme="minorHAnsi" w:eastAsia="Times New Roman" w:hAnsiTheme="minorHAnsi" w:cs="Arial"/>
          <w:color w:val="auto"/>
          <w:szCs w:val="22"/>
          <w:lang w:val="en-GB" w:eastAsia="en-GB"/>
          <w14:cntxtAlts w14:val="0"/>
        </w:rPr>
      </w:pPr>
      <w:r w:rsidRPr="00D90F58">
        <w:rPr>
          <w:rFonts w:asciiTheme="minorHAnsi" w:eastAsia="Times New Roman" w:hAnsiTheme="minorHAnsi" w:cs="Arial"/>
          <w:color w:val="auto"/>
          <w:szCs w:val="22"/>
          <w:lang w:val="en-GB" w:eastAsia="en-GB"/>
          <w14:cntxtAlts w14:val="0"/>
        </w:rPr>
        <w:t>20 Years (starting from 22/07/2014)</w:t>
      </w:r>
    </w:p>
    <w:p w14:paraId="1A2D3CF3" w14:textId="3499E586" w:rsidR="00EB0D82" w:rsidRPr="00392B38" w:rsidRDefault="00EB0D82" w:rsidP="00EF2230">
      <w:pPr>
        <w:pStyle w:val="Default"/>
        <w:jc w:val="both"/>
      </w:pPr>
      <w:bookmarkStart w:id="5" w:name="secf"/>
      <w:bookmarkEnd w:id="5"/>
    </w:p>
    <w:p w14:paraId="1862FE47" w14:textId="2259EE0C" w:rsidR="004473A5" w:rsidRPr="000B38CB" w:rsidRDefault="004473A5" w:rsidP="00EF2230">
      <w:pPr>
        <w:pStyle w:val="SectionTitle"/>
        <w:jc w:val="both"/>
      </w:pPr>
      <w:r w:rsidRPr="00DE041F">
        <w:t>OUTCOME OF</w:t>
      </w:r>
      <w:r w:rsidR="00BC718C">
        <w:t xml:space="preserve"> P</w:t>
      </w:r>
      <w:r w:rsidR="00EB0D82">
        <w:t>o</w:t>
      </w:r>
      <w:r w:rsidR="00BC718C">
        <w:t>A LEVEL</w:t>
      </w:r>
      <w:r w:rsidRPr="00DE041F">
        <w:t xml:space="preserve"> STAKEHOLDER CONSULTATION</w:t>
      </w:r>
      <w:r w:rsidRPr="00DE041F" w:rsidDel="00677D13">
        <w:t xml:space="preserve"> </w:t>
      </w:r>
    </w:p>
    <w:p w14:paraId="5A1BE8A8" w14:textId="6F0DFF59" w:rsidR="004473A5" w:rsidRPr="00C04ACD" w:rsidRDefault="004473A5" w:rsidP="00EF2230">
      <w:pPr>
        <w:pStyle w:val="SectionList"/>
        <w:jc w:val="both"/>
        <w:rPr>
          <w:rFonts w:eastAsia="MS Mincho"/>
        </w:rPr>
      </w:pPr>
      <w:r w:rsidRPr="00C04ACD">
        <w:rPr>
          <w:rFonts w:eastAsia="MS Mincho"/>
        </w:rPr>
        <w:t xml:space="preserve">Summary of stakeholder </w:t>
      </w:r>
      <w:r w:rsidR="00DF506C" w:rsidRPr="00C04ACD">
        <w:rPr>
          <w:rFonts w:eastAsia="MS Mincho"/>
        </w:rPr>
        <w:t>consultation</w:t>
      </w:r>
      <w:r w:rsidRPr="00C04ACD">
        <w:rPr>
          <w:rFonts w:eastAsia="MS Mincho"/>
        </w:rPr>
        <w:t xml:space="preserve"> at P</w:t>
      </w:r>
      <w:r w:rsidR="00EB0D82">
        <w:rPr>
          <w:rFonts w:eastAsia="MS Mincho"/>
        </w:rPr>
        <w:t>o</w:t>
      </w:r>
      <w:r w:rsidRPr="00C04ACD">
        <w:rPr>
          <w:rFonts w:eastAsia="MS Mincho"/>
        </w:rPr>
        <w:t>A Level</w:t>
      </w:r>
    </w:p>
    <w:p w14:paraId="041D3932" w14:textId="7027D82D" w:rsidR="006A07FF" w:rsidRDefault="004473A5" w:rsidP="00EF2230">
      <w:pPr>
        <w:jc w:val="both"/>
      </w:pPr>
      <w:r w:rsidRPr="00C04ACD">
        <w:t>&gt;&gt;</w:t>
      </w:r>
    </w:p>
    <w:p w14:paraId="7FB5E2D0" w14:textId="7C1B6FCC" w:rsidR="006A07FF" w:rsidRPr="00C04ACD" w:rsidRDefault="006A07FF" w:rsidP="00EF2230">
      <w:pPr>
        <w:jc w:val="both"/>
      </w:pPr>
      <w:r w:rsidRPr="00273639">
        <w:t>CME has conducted stakeholder feedback round to cover all the identified gaps between CDM and GS4GG during transitioning of CDM PoA in CP1. Refer section F.1 of the PoA TRF KPID for details. No stakeholder consultation at PoA renewal is deemed required as the PoA design, technology, boundary is same as that in CP1.</w:t>
      </w:r>
    </w:p>
    <w:p w14:paraId="6E10131F" w14:textId="7E3E55C2" w:rsidR="00C84456" w:rsidRPr="00C04ACD" w:rsidRDefault="00C84456" w:rsidP="00EF2230">
      <w:pPr>
        <w:pStyle w:val="SectionList"/>
        <w:jc w:val="both"/>
        <w:rPr>
          <w:rFonts w:eastAsia="MS Mincho" w:cs="Arial"/>
          <w:bCs/>
        </w:rPr>
      </w:pPr>
      <w:r w:rsidRPr="00C04ACD">
        <w:rPr>
          <w:rFonts w:eastAsia="MS Mincho" w:cs="Arial"/>
          <w:bCs/>
        </w:rPr>
        <w:t>Consideration of stakeholder comments received</w:t>
      </w:r>
    </w:p>
    <w:p w14:paraId="447D0699" w14:textId="55F5CE1E" w:rsidR="00C84456" w:rsidRDefault="00C84456" w:rsidP="00EF2230">
      <w:pPr>
        <w:pStyle w:val="Default"/>
        <w:jc w:val="both"/>
        <w:rPr>
          <w:lang w:eastAsia="en-GB"/>
        </w:rPr>
      </w:pPr>
      <w:r w:rsidRPr="00C04ACD">
        <w:rPr>
          <w:lang w:eastAsia="en-GB"/>
        </w:rPr>
        <w:t>&gt;&gt;</w:t>
      </w:r>
    </w:p>
    <w:p w14:paraId="744FA8CE" w14:textId="77777777" w:rsidR="006A07FF" w:rsidRPr="00C04ACD" w:rsidRDefault="006A07FF" w:rsidP="00EF2230">
      <w:pPr>
        <w:pStyle w:val="Default"/>
        <w:jc w:val="both"/>
      </w:pPr>
    </w:p>
    <w:p w14:paraId="12E206D8" w14:textId="0709F3FE" w:rsidR="004473A5" w:rsidRPr="00C04ACD" w:rsidRDefault="004473A5" w:rsidP="00EF2230">
      <w:pPr>
        <w:pStyle w:val="SectionList"/>
        <w:jc w:val="both"/>
        <w:rPr>
          <w:rFonts w:eastAsia="MS Mincho" w:cs="Arial"/>
          <w:bCs/>
        </w:rPr>
      </w:pPr>
      <w:r w:rsidRPr="00C04ACD">
        <w:rPr>
          <w:rFonts w:eastAsia="MS Mincho"/>
        </w:rPr>
        <w:t xml:space="preserve">Final Continuous Input / Grievance Mechanism </w:t>
      </w:r>
      <w:r w:rsidRPr="00C04ACD">
        <w:rPr>
          <w:rFonts w:eastAsia="MS Mincho" w:cs="Arial"/>
          <w:bCs/>
        </w:rPr>
        <w:t>at P</w:t>
      </w:r>
      <w:r w:rsidR="00EB0D82">
        <w:rPr>
          <w:rFonts w:eastAsia="MS Mincho" w:cs="Arial"/>
          <w:bCs/>
        </w:rPr>
        <w:t>o</w:t>
      </w:r>
      <w:r w:rsidRPr="00C04ACD">
        <w:rPr>
          <w:rFonts w:eastAsia="MS Mincho" w:cs="Arial"/>
          <w:bCs/>
        </w:rPr>
        <w:t>A Level</w:t>
      </w:r>
    </w:p>
    <w:p w14:paraId="042D55FA" w14:textId="77777777" w:rsidR="004473A5" w:rsidRPr="000C5DE6" w:rsidRDefault="004473A5" w:rsidP="00EF2230">
      <w:pPr>
        <w:jc w:val="both"/>
      </w:pPr>
      <w:r w:rsidRPr="00C04ACD">
        <w:t>&gt;&gt;</w:t>
      </w:r>
    </w:p>
    <w:p w14:paraId="5A481290" w14:textId="77777777" w:rsidR="004473A5" w:rsidRPr="004D06CA" w:rsidRDefault="004473A5" w:rsidP="00EF2230">
      <w:pPr>
        <w:jc w:val="both"/>
      </w:pPr>
    </w:p>
    <w:tbl>
      <w:tblPr>
        <w:tblStyle w:val="GSTableSimple"/>
        <w:tblW w:w="5000" w:type="pct"/>
        <w:tblLook w:val="01E0" w:firstRow="1" w:lastRow="1" w:firstColumn="1" w:lastColumn="1" w:noHBand="0" w:noVBand="0"/>
      </w:tblPr>
      <w:tblGrid>
        <w:gridCol w:w="3571"/>
        <w:gridCol w:w="6889"/>
      </w:tblGrid>
      <w:tr w:rsidR="004473A5" w:rsidRPr="007E784E" w14:paraId="01F737C2" w14:textId="77777777" w:rsidTr="006A07FF">
        <w:trPr>
          <w:cnfStyle w:val="100000000000" w:firstRow="1" w:lastRow="0" w:firstColumn="0" w:lastColumn="0" w:oddVBand="0" w:evenVBand="0" w:oddHBand="0" w:evenHBand="0" w:firstRowFirstColumn="0" w:firstRowLastColumn="0" w:lastRowFirstColumn="0" w:lastRowLastColumn="0"/>
          <w:trHeight w:val="695"/>
        </w:trPr>
        <w:tc>
          <w:tcPr>
            <w:tcW w:w="1708" w:type="pct"/>
          </w:tcPr>
          <w:p w14:paraId="19FD07BD" w14:textId="37FB91B1" w:rsidR="004473A5" w:rsidRPr="004617F7" w:rsidRDefault="004617F7" w:rsidP="00EF2230">
            <w:pPr>
              <w:spacing w:line="276" w:lineRule="auto"/>
              <w:jc w:val="both"/>
              <w:rPr>
                <w:color w:val="00BABE"/>
              </w:rPr>
            </w:pPr>
            <w:r w:rsidRPr="004617F7">
              <w:rPr>
                <w:color w:val="00BABE"/>
              </w:rPr>
              <w:t>METHOD</w:t>
            </w:r>
          </w:p>
        </w:tc>
        <w:tc>
          <w:tcPr>
            <w:tcW w:w="3292" w:type="pct"/>
          </w:tcPr>
          <w:p w14:paraId="1B1EA6F1" w14:textId="7E458971" w:rsidR="004473A5" w:rsidRPr="004617F7" w:rsidRDefault="004617F7" w:rsidP="00EF2230">
            <w:pPr>
              <w:spacing w:line="276" w:lineRule="auto"/>
              <w:jc w:val="both"/>
              <w:rPr>
                <w:color w:val="00BABE"/>
              </w:rPr>
            </w:pPr>
            <w:r w:rsidRPr="004617F7">
              <w:rPr>
                <w:color w:val="00BABE"/>
              </w:rPr>
              <w:t>INCLUDE ALL DETAILS OF CHOSEN METHOD (S) SO THAT THEY MAY BE UNDERSTOOD AND, WHERE RELEVANT, USED BY READERS.</w:t>
            </w:r>
          </w:p>
        </w:tc>
      </w:tr>
      <w:tr w:rsidR="004473A5" w:rsidRPr="007E784E" w14:paraId="1762C8A5" w14:textId="77777777" w:rsidTr="006A07FF">
        <w:trPr>
          <w:cnfStyle w:val="000000100000" w:firstRow="0" w:lastRow="0" w:firstColumn="0" w:lastColumn="0" w:oddVBand="0" w:evenVBand="0" w:oddHBand="1" w:evenHBand="0" w:firstRowFirstColumn="0" w:firstRowLastColumn="0" w:lastRowFirstColumn="0" w:lastRowLastColumn="0"/>
          <w:trHeight w:val="63"/>
        </w:trPr>
        <w:tc>
          <w:tcPr>
            <w:tcW w:w="1708" w:type="pct"/>
          </w:tcPr>
          <w:p w14:paraId="0422B68B" w14:textId="77777777" w:rsidR="004473A5" w:rsidRPr="007E784E" w:rsidRDefault="004473A5" w:rsidP="00EF2230">
            <w:pPr>
              <w:spacing w:line="276" w:lineRule="auto"/>
              <w:jc w:val="both"/>
            </w:pPr>
            <w:r w:rsidRPr="007E784E">
              <w:t>Continuous Input /</w:t>
            </w:r>
            <w:r w:rsidRPr="007E784E">
              <w:rPr>
                <w:iCs/>
              </w:rPr>
              <w:t xml:space="preserve"> </w:t>
            </w:r>
            <w:r w:rsidRPr="007E784E">
              <w:t>Grievance Expression Process Book (mandatory)</w:t>
            </w:r>
          </w:p>
        </w:tc>
        <w:tc>
          <w:tcPr>
            <w:tcW w:w="3292" w:type="pct"/>
          </w:tcPr>
          <w:p w14:paraId="0538A9BF" w14:textId="77777777" w:rsidR="006A07FF" w:rsidRDefault="006A07FF" w:rsidP="00EF2230">
            <w:pPr>
              <w:spacing w:line="276" w:lineRule="auto"/>
              <w:jc w:val="both"/>
            </w:pPr>
            <w:r>
              <w:t>Continuous input / Grievance Expression process book is available at the office at the following address:</w:t>
            </w:r>
          </w:p>
          <w:p w14:paraId="69D4BA55" w14:textId="77777777" w:rsidR="006A07FF" w:rsidRDefault="006A07FF" w:rsidP="00EF2230">
            <w:pPr>
              <w:spacing w:line="276" w:lineRule="auto"/>
              <w:jc w:val="both"/>
            </w:pPr>
            <w:r>
              <w:t>Up Energy (Uganda) Limited Plot 3848 Rwakiseta Road (Off Kironde Road)</w:t>
            </w:r>
          </w:p>
          <w:p w14:paraId="42C1944B" w14:textId="52F7DB3A" w:rsidR="004473A5" w:rsidRPr="007E784E" w:rsidRDefault="006A07FF" w:rsidP="00EF2230">
            <w:pPr>
              <w:spacing w:line="276" w:lineRule="auto"/>
              <w:jc w:val="both"/>
            </w:pPr>
            <w:r>
              <w:t xml:space="preserve">P.O. Box 24480 </w:t>
            </w:r>
            <w:r w:rsidRPr="006A07FF">
              <w:t>Muyenga, Kampala Uganda</w:t>
            </w:r>
          </w:p>
        </w:tc>
      </w:tr>
      <w:tr w:rsidR="004473A5" w:rsidRPr="007E784E" w14:paraId="7C4DAF69" w14:textId="77777777" w:rsidTr="006A07FF">
        <w:trPr>
          <w:trHeight w:val="63"/>
        </w:trPr>
        <w:tc>
          <w:tcPr>
            <w:tcW w:w="1708" w:type="pct"/>
          </w:tcPr>
          <w:p w14:paraId="43B83077" w14:textId="77777777" w:rsidR="004473A5" w:rsidRPr="007E784E" w:rsidRDefault="004473A5" w:rsidP="00EF2230">
            <w:pPr>
              <w:spacing w:line="276" w:lineRule="auto"/>
              <w:jc w:val="both"/>
            </w:pPr>
            <w:r w:rsidRPr="007E784E">
              <w:t>GS Contact (mandatory)</w:t>
            </w:r>
          </w:p>
        </w:tc>
        <w:tc>
          <w:tcPr>
            <w:tcW w:w="3292" w:type="pct"/>
          </w:tcPr>
          <w:p w14:paraId="0C282CDC" w14:textId="77777777" w:rsidR="004473A5" w:rsidRPr="009F093F" w:rsidRDefault="004473A5" w:rsidP="00EF2230">
            <w:pPr>
              <w:spacing w:line="276" w:lineRule="auto"/>
              <w:jc w:val="both"/>
              <w:rPr>
                <w:rStyle w:val="Hyperlink"/>
              </w:rPr>
            </w:pPr>
            <w:hyperlink r:id="rId20" w:history="1">
              <w:r w:rsidRPr="009F093F">
                <w:rPr>
                  <w:rStyle w:val="Hyperlink"/>
                </w:rPr>
                <w:t>help@goldstandard.org</w:t>
              </w:r>
            </w:hyperlink>
            <w:r w:rsidRPr="009F093F">
              <w:rPr>
                <w:rStyle w:val="Hyperlink"/>
              </w:rPr>
              <w:t xml:space="preserve"> </w:t>
            </w:r>
          </w:p>
        </w:tc>
      </w:tr>
      <w:tr w:rsidR="006A07FF" w:rsidRPr="007E784E" w14:paraId="1073962A" w14:textId="77777777" w:rsidTr="006A07FF">
        <w:trPr>
          <w:cnfStyle w:val="000000100000" w:firstRow="0" w:lastRow="0" w:firstColumn="0" w:lastColumn="0" w:oddVBand="0" w:evenVBand="0" w:oddHBand="1" w:evenHBand="0" w:firstRowFirstColumn="0" w:firstRowLastColumn="0" w:lastRowFirstColumn="0" w:lastRowLastColumn="0"/>
          <w:trHeight w:val="471"/>
        </w:trPr>
        <w:tc>
          <w:tcPr>
            <w:tcW w:w="1708" w:type="pct"/>
            <w:vMerge w:val="restart"/>
          </w:tcPr>
          <w:p w14:paraId="4B4F57E3" w14:textId="77777777" w:rsidR="006A07FF" w:rsidRPr="007E784E" w:rsidRDefault="006A07FF" w:rsidP="00EF2230">
            <w:pPr>
              <w:spacing w:line="276" w:lineRule="auto"/>
              <w:jc w:val="both"/>
            </w:pPr>
            <w:r w:rsidRPr="007E784E">
              <w:lastRenderedPageBreak/>
              <w:t>Other</w:t>
            </w:r>
          </w:p>
        </w:tc>
        <w:tc>
          <w:tcPr>
            <w:tcW w:w="3292" w:type="pct"/>
            <w:vAlign w:val="top"/>
          </w:tcPr>
          <w:p w14:paraId="6439EE9E" w14:textId="77777777" w:rsidR="006A07FF" w:rsidRDefault="006A07FF" w:rsidP="00EF2230">
            <w:pPr>
              <w:pStyle w:val="TableParagraph"/>
              <w:spacing w:before="58"/>
              <w:ind w:left="55" w:right="-15"/>
              <w:jc w:val="both"/>
            </w:pPr>
            <w:r>
              <w:t>Customer</w:t>
            </w:r>
            <w:r>
              <w:rPr>
                <w:spacing w:val="57"/>
                <w:w w:val="150"/>
              </w:rPr>
              <w:t xml:space="preserve"> </w:t>
            </w:r>
            <w:r>
              <w:t>Care:</w:t>
            </w:r>
            <w:r>
              <w:rPr>
                <w:spacing w:val="58"/>
                <w:w w:val="150"/>
              </w:rPr>
              <w:t xml:space="preserve"> </w:t>
            </w:r>
            <w:r>
              <w:t>+256</w:t>
            </w:r>
            <w:r>
              <w:rPr>
                <w:spacing w:val="58"/>
                <w:w w:val="150"/>
              </w:rPr>
              <w:t xml:space="preserve"> </w:t>
            </w:r>
            <w:r>
              <w:rPr>
                <w:spacing w:val="-4"/>
              </w:rPr>
              <w:t>393-</w:t>
            </w:r>
          </w:p>
          <w:p w14:paraId="3DEB8C56" w14:textId="1D8410DF" w:rsidR="006A07FF" w:rsidRPr="007E784E" w:rsidRDefault="006A07FF" w:rsidP="00EF2230">
            <w:pPr>
              <w:spacing w:line="276" w:lineRule="auto"/>
              <w:jc w:val="both"/>
            </w:pPr>
            <w:r>
              <w:rPr>
                <w:spacing w:val="-2"/>
              </w:rPr>
              <w:t>516-</w:t>
            </w:r>
            <w:r>
              <w:rPr>
                <w:spacing w:val="-5"/>
              </w:rPr>
              <w:t>685</w:t>
            </w:r>
          </w:p>
        </w:tc>
      </w:tr>
      <w:tr w:rsidR="006A07FF" w:rsidRPr="007E784E" w14:paraId="41EDF5CD" w14:textId="77777777" w:rsidTr="006A07FF">
        <w:trPr>
          <w:trHeight w:val="471"/>
        </w:trPr>
        <w:tc>
          <w:tcPr>
            <w:tcW w:w="1708" w:type="pct"/>
            <w:vMerge/>
          </w:tcPr>
          <w:p w14:paraId="7CF9EAFD" w14:textId="77777777" w:rsidR="006A07FF" w:rsidRPr="007E784E" w:rsidRDefault="006A07FF" w:rsidP="00EF2230">
            <w:pPr>
              <w:spacing w:line="276" w:lineRule="auto"/>
              <w:jc w:val="both"/>
            </w:pPr>
          </w:p>
        </w:tc>
        <w:tc>
          <w:tcPr>
            <w:tcW w:w="3292" w:type="pct"/>
            <w:vAlign w:val="top"/>
          </w:tcPr>
          <w:p w14:paraId="1AB8E320" w14:textId="60FB95A2" w:rsidR="006A07FF" w:rsidRDefault="006A07FF" w:rsidP="00EF2230">
            <w:pPr>
              <w:spacing w:before="58"/>
              <w:ind w:left="55" w:right="-15"/>
              <w:jc w:val="both"/>
            </w:pPr>
            <w:r>
              <w:rPr>
                <w:spacing w:val="-2"/>
              </w:rPr>
              <w:t xml:space="preserve">Email: </w:t>
            </w:r>
            <w:hyperlink r:id="rId21">
              <w:r>
                <w:rPr>
                  <w:color w:val="00B8BC"/>
                  <w:spacing w:val="-2"/>
                  <w:u w:val="single" w:color="00B8BC"/>
                </w:rPr>
                <w:t>info@upenergygroup.com</w:t>
              </w:r>
            </w:hyperlink>
          </w:p>
        </w:tc>
      </w:tr>
    </w:tbl>
    <w:p w14:paraId="3D547158" w14:textId="77777777" w:rsidR="004473A5" w:rsidRPr="004D06CA" w:rsidRDefault="004473A5" w:rsidP="00EF2230">
      <w:pPr>
        <w:jc w:val="both"/>
        <w:rPr>
          <w:rFonts w:ascii="Avenir Book" w:hAnsi="Avenir Book"/>
          <w:szCs w:val="22"/>
        </w:rPr>
      </w:pPr>
    </w:p>
    <w:p w14:paraId="3666FB6C" w14:textId="77777777" w:rsidR="009B75F1" w:rsidRPr="009B77FD" w:rsidRDefault="009B75F1" w:rsidP="00EF2230">
      <w:pPr>
        <w:jc w:val="both"/>
        <w:rPr>
          <w:lang w:val="en-GB"/>
        </w:rPr>
      </w:pPr>
    </w:p>
    <w:p w14:paraId="27C82CD6" w14:textId="77777777" w:rsidR="009B77FD" w:rsidRDefault="009B77FD" w:rsidP="00EF2230">
      <w:pPr>
        <w:spacing w:line="276" w:lineRule="auto"/>
        <w:contextualSpacing w:val="0"/>
        <w:jc w:val="both"/>
        <w:rPr>
          <w:lang w:val="en-GB"/>
        </w:rPr>
      </w:pPr>
      <w:r>
        <w:rPr>
          <w:lang w:val="en-GB"/>
        </w:rPr>
        <w:br w:type="page"/>
      </w:r>
    </w:p>
    <w:p w14:paraId="7F7459B5" w14:textId="77777777" w:rsidR="004473A5" w:rsidRPr="009F093F" w:rsidRDefault="004473A5" w:rsidP="00EF2230">
      <w:pPr>
        <w:pStyle w:val="Heading3"/>
        <w:jc w:val="both"/>
      </w:pPr>
      <w:bookmarkStart w:id="6" w:name="_Ref47423506"/>
      <w:r>
        <w:lastRenderedPageBreak/>
        <w:t xml:space="preserve">Appendix 1 - </w:t>
      </w:r>
      <w:r w:rsidRPr="009F093F">
        <w:t>Contact information of coordinating/managing entity and responsible person(s)/ entity(ies)</w:t>
      </w:r>
      <w:bookmarkEnd w:id="6"/>
    </w:p>
    <w:tbl>
      <w:tblPr>
        <w:tblStyle w:val="GridTable5Dark-Accent1"/>
        <w:tblW w:w="5000" w:type="pct"/>
        <w:tblLook w:val="0680" w:firstRow="0" w:lastRow="0" w:firstColumn="1" w:lastColumn="0" w:noHBand="1" w:noVBand="1"/>
      </w:tblPr>
      <w:tblGrid>
        <w:gridCol w:w="3164"/>
        <w:gridCol w:w="7286"/>
      </w:tblGrid>
      <w:tr w:rsidR="004473A5" w:rsidRPr="004314D4" w14:paraId="32E2DB12"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DA25F14" w14:textId="77777777" w:rsidR="004473A5" w:rsidRPr="004314D4" w:rsidRDefault="004473A5" w:rsidP="00EF2230">
            <w:pPr>
              <w:spacing w:line="276" w:lineRule="auto"/>
              <w:jc w:val="both"/>
              <w:rPr>
                <w:color w:val="FFFFFF" w:themeColor="background1"/>
              </w:rPr>
            </w:pPr>
            <w:r w:rsidRPr="004314D4">
              <w:rPr>
                <w:color w:val="FFFFFF" w:themeColor="background1"/>
              </w:rPr>
              <w:t>CME and/or responsible person/ entity</w:t>
            </w:r>
          </w:p>
        </w:tc>
        <w:tc>
          <w:tcPr>
            <w:tcW w:w="3486" w:type="pct"/>
          </w:tcPr>
          <w:p w14:paraId="49265283" w14:textId="21E1348F" w:rsidR="004473A5" w:rsidRPr="004314D4" w:rsidRDefault="006A07FF"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bCs/>
                <w:color w:val="515151" w:themeColor="text1"/>
              </w:rPr>
              <w:fldChar w:fldCharType="begin">
                <w:ffData>
                  <w:name w:val="Check2"/>
                  <w:enabled/>
                  <w:calcOnExit w:val="0"/>
                  <w:checkBox>
                    <w:size w:val="24"/>
                    <w:default w:val="1"/>
                  </w:checkBox>
                </w:ffData>
              </w:fldChar>
            </w:r>
            <w:bookmarkStart w:id="7" w:name="Check2"/>
            <w:r>
              <w:rPr>
                <w:bCs/>
                <w:color w:val="515151" w:themeColor="text1"/>
              </w:rPr>
              <w:instrText xml:space="preserve"> FORMCHECKBOX </w:instrText>
            </w:r>
            <w:r>
              <w:rPr>
                <w:bCs/>
                <w:color w:val="515151" w:themeColor="text1"/>
              </w:rPr>
            </w:r>
            <w:r>
              <w:rPr>
                <w:bCs/>
                <w:color w:val="515151" w:themeColor="text1"/>
              </w:rPr>
              <w:fldChar w:fldCharType="separate"/>
            </w:r>
            <w:r>
              <w:rPr>
                <w:bCs/>
                <w:color w:val="515151" w:themeColor="text1"/>
              </w:rPr>
              <w:fldChar w:fldCharType="end"/>
            </w:r>
            <w:bookmarkEnd w:id="7"/>
            <w:r w:rsidR="004473A5" w:rsidRPr="004314D4">
              <w:rPr>
                <w:rFonts w:cs="Arial"/>
                <w:bCs/>
                <w:color w:val="515151" w:themeColor="text1"/>
              </w:rPr>
              <w:tab/>
            </w:r>
            <w:r w:rsidR="004473A5" w:rsidRPr="004314D4">
              <w:rPr>
                <w:color w:val="515151" w:themeColor="text1"/>
              </w:rPr>
              <w:t>CME</w:t>
            </w:r>
          </w:p>
          <w:p w14:paraId="5E385A08" w14:textId="77777777" w:rsidR="004473A5" w:rsidRPr="004314D4" w:rsidRDefault="004473A5"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sidRPr="004314D4">
              <w:rPr>
                <w:bCs/>
                <w:color w:val="515151" w:themeColor="text1"/>
              </w:rPr>
              <w:fldChar w:fldCharType="begin">
                <w:ffData>
                  <w:name w:val="Check2"/>
                  <w:enabled/>
                  <w:calcOnExit w:val="0"/>
                  <w:checkBox>
                    <w:size w:val="24"/>
                    <w:default w:val="0"/>
                  </w:checkBox>
                </w:ffData>
              </w:fldChar>
            </w:r>
            <w:r w:rsidRPr="004314D4">
              <w:rPr>
                <w:bCs/>
                <w:color w:val="515151" w:themeColor="text1"/>
              </w:rPr>
              <w:instrText xml:space="preserve"> FORMCHECKBOX </w:instrText>
            </w:r>
            <w:r w:rsidRPr="004314D4">
              <w:rPr>
                <w:bCs/>
                <w:color w:val="515151" w:themeColor="text1"/>
              </w:rPr>
            </w:r>
            <w:r w:rsidRPr="004314D4">
              <w:rPr>
                <w:bCs/>
                <w:color w:val="515151" w:themeColor="text1"/>
              </w:rPr>
              <w:fldChar w:fldCharType="separate"/>
            </w:r>
            <w:r w:rsidRPr="004314D4">
              <w:rPr>
                <w:bCs/>
                <w:color w:val="515151" w:themeColor="text1"/>
              </w:rPr>
              <w:fldChar w:fldCharType="end"/>
            </w:r>
            <w:r w:rsidRPr="004314D4">
              <w:rPr>
                <w:rFonts w:cs="Arial"/>
                <w:bCs/>
                <w:color w:val="515151" w:themeColor="text1"/>
              </w:rPr>
              <w:tab/>
            </w:r>
            <w:r w:rsidRPr="004314D4">
              <w:rPr>
                <w:color w:val="515151" w:themeColor="text1"/>
              </w:rPr>
              <w:t>Responsible person/ entity for application of the selected methodology(ies) and, where applicable, the selected standardized baseline(s) to the PoA</w:t>
            </w:r>
          </w:p>
        </w:tc>
      </w:tr>
      <w:tr w:rsidR="004473A5" w:rsidRPr="004314D4" w14:paraId="03BB99FB"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43FB062C" w14:textId="77777777" w:rsidR="004473A5" w:rsidRPr="004314D4" w:rsidRDefault="004473A5" w:rsidP="00EF2230">
            <w:pPr>
              <w:jc w:val="both"/>
              <w:rPr>
                <w:color w:val="FFFFFF" w:themeColor="background1"/>
              </w:rPr>
            </w:pPr>
            <w:r w:rsidRPr="004314D4">
              <w:rPr>
                <w:color w:val="FFFFFF" w:themeColor="background1"/>
              </w:rPr>
              <w:t>Organization</w:t>
            </w:r>
          </w:p>
        </w:tc>
        <w:tc>
          <w:tcPr>
            <w:tcW w:w="3486" w:type="pct"/>
          </w:tcPr>
          <w:p w14:paraId="1028AE83" w14:textId="359BF55B" w:rsidR="004473A5" w:rsidRPr="004314D4" w:rsidRDefault="006A07FF"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UpEnergy Group</w:t>
            </w:r>
          </w:p>
        </w:tc>
      </w:tr>
      <w:tr w:rsidR="006A07FF" w:rsidRPr="004314D4" w14:paraId="68D19348"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4F0EE31C" w14:textId="77777777" w:rsidR="006A07FF" w:rsidRPr="004314D4" w:rsidRDefault="006A07FF" w:rsidP="00EF2230">
            <w:pPr>
              <w:jc w:val="both"/>
              <w:rPr>
                <w:color w:val="FFFFFF" w:themeColor="background1"/>
              </w:rPr>
            </w:pPr>
            <w:r w:rsidRPr="004314D4">
              <w:rPr>
                <w:color w:val="FFFFFF" w:themeColor="background1"/>
              </w:rPr>
              <w:t>Street/P.O. Box</w:t>
            </w:r>
          </w:p>
        </w:tc>
        <w:tc>
          <w:tcPr>
            <w:tcW w:w="3486" w:type="pct"/>
          </w:tcPr>
          <w:p w14:paraId="092B9A78" w14:textId="6C85A6DD" w:rsidR="006A07FF" w:rsidRPr="004314D4" w:rsidRDefault="006A07FF"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rPr>
              <w:t>19</w:t>
            </w:r>
            <w:r>
              <w:rPr>
                <w:color w:val="515151"/>
                <w:spacing w:val="-3"/>
              </w:rPr>
              <w:t xml:space="preserve"> </w:t>
            </w:r>
            <w:r>
              <w:rPr>
                <w:color w:val="515151"/>
                <w:spacing w:val="-2"/>
              </w:rPr>
              <w:t>Cybercity</w:t>
            </w:r>
          </w:p>
        </w:tc>
      </w:tr>
      <w:tr w:rsidR="006A07FF" w:rsidRPr="004314D4" w14:paraId="6317CBA4"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4B0C1902" w14:textId="77777777" w:rsidR="006A07FF" w:rsidRPr="004314D4" w:rsidRDefault="006A07FF" w:rsidP="00EF2230">
            <w:pPr>
              <w:jc w:val="both"/>
              <w:rPr>
                <w:color w:val="FFFFFF" w:themeColor="background1"/>
              </w:rPr>
            </w:pPr>
            <w:r w:rsidRPr="004314D4">
              <w:rPr>
                <w:color w:val="FFFFFF" w:themeColor="background1"/>
              </w:rPr>
              <w:t>Building</w:t>
            </w:r>
          </w:p>
        </w:tc>
        <w:tc>
          <w:tcPr>
            <w:tcW w:w="3486" w:type="pct"/>
          </w:tcPr>
          <w:p w14:paraId="2A283220" w14:textId="5E5F539C" w:rsidR="006A07FF" w:rsidRPr="004314D4" w:rsidRDefault="006A07FF"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rPr>
              <w:t>10</w:t>
            </w:r>
            <w:r>
              <w:rPr>
                <w:color w:val="515151"/>
                <w:vertAlign w:val="superscript"/>
              </w:rPr>
              <w:t>th</w:t>
            </w:r>
            <w:r>
              <w:rPr>
                <w:color w:val="515151"/>
                <w:spacing w:val="-7"/>
              </w:rPr>
              <w:t xml:space="preserve"> </w:t>
            </w:r>
            <w:r>
              <w:rPr>
                <w:color w:val="515151"/>
              </w:rPr>
              <w:t>Floor,</w:t>
            </w:r>
            <w:r>
              <w:rPr>
                <w:color w:val="515151"/>
                <w:spacing w:val="-7"/>
              </w:rPr>
              <w:t xml:space="preserve"> </w:t>
            </w:r>
            <w:r>
              <w:rPr>
                <w:color w:val="515151"/>
              </w:rPr>
              <w:t>Raffles</w:t>
            </w:r>
            <w:r>
              <w:rPr>
                <w:color w:val="515151"/>
                <w:spacing w:val="-7"/>
              </w:rPr>
              <w:t xml:space="preserve"> </w:t>
            </w:r>
            <w:r>
              <w:rPr>
                <w:color w:val="515151"/>
                <w:spacing w:val="-2"/>
              </w:rPr>
              <w:t>Tower</w:t>
            </w:r>
          </w:p>
        </w:tc>
      </w:tr>
      <w:tr w:rsidR="006A07FF" w:rsidRPr="004314D4" w14:paraId="4A9A4695"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2EC4080" w14:textId="77777777" w:rsidR="006A07FF" w:rsidRPr="004314D4" w:rsidRDefault="006A07FF" w:rsidP="00EF2230">
            <w:pPr>
              <w:jc w:val="both"/>
              <w:rPr>
                <w:color w:val="FFFFFF" w:themeColor="background1"/>
              </w:rPr>
            </w:pPr>
            <w:r w:rsidRPr="004314D4">
              <w:rPr>
                <w:color w:val="FFFFFF" w:themeColor="background1"/>
              </w:rPr>
              <w:t>City</w:t>
            </w:r>
          </w:p>
        </w:tc>
        <w:tc>
          <w:tcPr>
            <w:tcW w:w="3486" w:type="pct"/>
          </w:tcPr>
          <w:p w14:paraId="5C7333E2" w14:textId="0A177419" w:rsidR="006A07FF" w:rsidRPr="004314D4" w:rsidRDefault="006A07FF"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spacing w:val="-2"/>
              </w:rPr>
              <w:t>Ebene</w:t>
            </w:r>
          </w:p>
        </w:tc>
      </w:tr>
      <w:tr w:rsidR="006A07FF" w:rsidRPr="004314D4" w14:paraId="4967B2FD"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1B92A809" w14:textId="77777777" w:rsidR="006A07FF" w:rsidRPr="004314D4" w:rsidRDefault="006A07FF" w:rsidP="00EF2230">
            <w:pPr>
              <w:jc w:val="both"/>
              <w:rPr>
                <w:color w:val="FFFFFF" w:themeColor="background1"/>
              </w:rPr>
            </w:pPr>
            <w:r w:rsidRPr="004314D4">
              <w:rPr>
                <w:color w:val="FFFFFF" w:themeColor="background1"/>
              </w:rPr>
              <w:t>State/Region</w:t>
            </w:r>
          </w:p>
        </w:tc>
        <w:tc>
          <w:tcPr>
            <w:tcW w:w="3486" w:type="pct"/>
          </w:tcPr>
          <w:p w14:paraId="644515F1" w14:textId="40CD9030" w:rsidR="006A07FF" w:rsidRPr="004314D4" w:rsidRDefault="006A07FF"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spacing w:val="-2"/>
              </w:rPr>
              <w:t>Ebene</w:t>
            </w:r>
          </w:p>
        </w:tc>
      </w:tr>
      <w:tr w:rsidR="006A07FF" w:rsidRPr="004314D4" w14:paraId="11808D8A"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A4A7817" w14:textId="77777777" w:rsidR="006A07FF" w:rsidRPr="004314D4" w:rsidRDefault="006A07FF" w:rsidP="00EF2230">
            <w:pPr>
              <w:jc w:val="both"/>
              <w:rPr>
                <w:color w:val="FFFFFF" w:themeColor="background1"/>
              </w:rPr>
            </w:pPr>
            <w:r w:rsidRPr="004314D4">
              <w:rPr>
                <w:color w:val="FFFFFF" w:themeColor="background1"/>
              </w:rPr>
              <w:t>Postcode</w:t>
            </w:r>
          </w:p>
        </w:tc>
        <w:tc>
          <w:tcPr>
            <w:tcW w:w="3486" w:type="pct"/>
          </w:tcPr>
          <w:p w14:paraId="05EDDE94" w14:textId="77777777" w:rsidR="006A07FF" w:rsidRPr="004314D4" w:rsidRDefault="006A07FF"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p>
        </w:tc>
      </w:tr>
      <w:tr w:rsidR="006A07FF" w:rsidRPr="004314D4" w14:paraId="0C7CA0D9"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0BC29C56" w14:textId="77777777" w:rsidR="006A07FF" w:rsidRPr="004314D4" w:rsidRDefault="006A07FF" w:rsidP="00EF2230">
            <w:pPr>
              <w:jc w:val="both"/>
              <w:rPr>
                <w:color w:val="FFFFFF" w:themeColor="background1"/>
              </w:rPr>
            </w:pPr>
            <w:r w:rsidRPr="004314D4">
              <w:rPr>
                <w:color w:val="FFFFFF" w:themeColor="background1"/>
              </w:rPr>
              <w:t>Country</w:t>
            </w:r>
          </w:p>
        </w:tc>
        <w:tc>
          <w:tcPr>
            <w:tcW w:w="3486" w:type="pct"/>
          </w:tcPr>
          <w:p w14:paraId="43F4415F" w14:textId="2921689E" w:rsidR="006A07FF" w:rsidRPr="004314D4" w:rsidRDefault="006A07FF"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spacing w:val="-2"/>
              </w:rPr>
              <w:t>Mauritius</w:t>
            </w:r>
          </w:p>
        </w:tc>
      </w:tr>
      <w:tr w:rsidR="006A07FF" w:rsidRPr="004314D4" w14:paraId="5D47AA46"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4335550" w14:textId="77777777" w:rsidR="006A07FF" w:rsidRPr="004314D4" w:rsidRDefault="006A07FF" w:rsidP="00EF2230">
            <w:pPr>
              <w:jc w:val="both"/>
              <w:rPr>
                <w:color w:val="FFFFFF" w:themeColor="background1"/>
              </w:rPr>
            </w:pPr>
            <w:r w:rsidRPr="004314D4">
              <w:rPr>
                <w:color w:val="FFFFFF" w:themeColor="background1"/>
              </w:rPr>
              <w:t>Telephone</w:t>
            </w:r>
          </w:p>
        </w:tc>
        <w:tc>
          <w:tcPr>
            <w:tcW w:w="3486" w:type="pct"/>
          </w:tcPr>
          <w:p w14:paraId="605CA58B" w14:textId="63919BC6" w:rsidR="006A07FF" w:rsidRPr="004314D4" w:rsidRDefault="00564A9A"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spacing w:val="-2"/>
              </w:rPr>
              <w:t>-</w:t>
            </w:r>
          </w:p>
        </w:tc>
      </w:tr>
      <w:tr w:rsidR="006A07FF" w:rsidRPr="004314D4" w14:paraId="5A7645E2"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15C2509" w14:textId="77777777" w:rsidR="006A07FF" w:rsidRPr="004314D4" w:rsidRDefault="006A07FF" w:rsidP="00EF2230">
            <w:pPr>
              <w:jc w:val="both"/>
              <w:rPr>
                <w:color w:val="FFFFFF" w:themeColor="background1"/>
              </w:rPr>
            </w:pPr>
            <w:r w:rsidRPr="004314D4">
              <w:rPr>
                <w:color w:val="FFFFFF" w:themeColor="background1"/>
              </w:rPr>
              <w:t>E-mail</w:t>
            </w:r>
          </w:p>
        </w:tc>
        <w:tc>
          <w:tcPr>
            <w:tcW w:w="3486" w:type="pct"/>
          </w:tcPr>
          <w:p w14:paraId="6705896F" w14:textId="52CCF772" w:rsidR="006A07FF" w:rsidRPr="004314D4" w:rsidRDefault="00CF37E0"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hyperlink r:id="rId22" w:history="1">
              <w:r w:rsidRPr="000669B7">
                <w:rPr>
                  <w:rStyle w:val="Hyperlink"/>
                  <w:rFonts w:ascii="Verdana" w:hAnsi="Verdana"/>
                  <w:spacing w:val="-2"/>
                </w:rPr>
                <w:t>technical@upenergygroup.com</w:t>
              </w:r>
            </w:hyperlink>
          </w:p>
        </w:tc>
      </w:tr>
      <w:tr w:rsidR="006A07FF" w:rsidRPr="004314D4" w14:paraId="7ACB0E31"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0663D1C9" w14:textId="77777777" w:rsidR="006A07FF" w:rsidRPr="004314D4" w:rsidRDefault="006A07FF" w:rsidP="00EF2230">
            <w:pPr>
              <w:jc w:val="both"/>
              <w:rPr>
                <w:color w:val="FFFFFF" w:themeColor="background1"/>
              </w:rPr>
            </w:pPr>
            <w:r w:rsidRPr="004314D4">
              <w:rPr>
                <w:color w:val="FFFFFF" w:themeColor="background1"/>
              </w:rPr>
              <w:t>Website</w:t>
            </w:r>
          </w:p>
        </w:tc>
        <w:tc>
          <w:tcPr>
            <w:tcW w:w="3486" w:type="pct"/>
          </w:tcPr>
          <w:p w14:paraId="3E73C7F6" w14:textId="0DB84016" w:rsidR="006A07FF" w:rsidRPr="004314D4" w:rsidRDefault="006A07FF"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hyperlink r:id="rId23">
              <w:r>
                <w:rPr>
                  <w:color w:val="4D4D4B"/>
                  <w:spacing w:val="-2"/>
                </w:rPr>
                <w:t>www.upenergygroup.com</w:t>
              </w:r>
            </w:hyperlink>
          </w:p>
        </w:tc>
      </w:tr>
      <w:tr w:rsidR="006A07FF" w:rsidRPr="004314D4" w14:paraId="33448ED2"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5AEC683B" w14:textId="77777777" w:rsidR="006A07FF" w:rsidRPr="004314D4" w:rsidRDefault="006A07FF" w:rsidP="00EF2230">
            <w:pPr>
              <w:jc w:val="both"/>
              <w:rPr>
                <w:color w:val="FFFFFF" w:themeColor="background1"/>
              </w:rPr>
            </w:pPr>
            <w:r w:rsidRPr="004314D4">
              <w:rPr>
                <w:color w:val="FFFFFF" w:themeColor="background1"/>
              </w:rPr>
              <w:t>Contact person</w:t>
            </w:r>
          </w:p>
        </w:tc>
        <w:tc>
          <w:tcPr>
            <w:tcW w:w="3486" w:type="pct"/>
          </w:tcPr>
          <w:p w14:paraId="3A679825" w14:textId="77777777" w:rsidR="006A07FF" w:rsidRPr="004314D4" w:rsidRDefault="006A07FF" w:rsidP="00EF2230">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p>
        </w:tc>
      </w:tr>
      <w:tr w:rsidR="00B205BF" w:rsidRPr="004314D4" w14:paraId="773416DF" w14:textId="77777777" w:rsidTr="00077379">
        <w:trPr>
          <w:trHeight w:val="620"/>
        </w:trPr>
        <w:tc>
          <w:tcPr>
            <w:cnfStyle w:val="001000000000" w:firstRow="0" w:lastRow="0" w:firstColumn="1" w:lastColumn="0" w:oddVBand="0" w:evenVBand="0" w:oddHBand="0" w:evenHBand="0" w:firstRowFirstColumn="0" w:firstRowLastColumn="0" w:lastRowFirstColumn="0" w:lastRowLastColumn="0"/>
            <w:tcW w:w="1514" w:type="pct"/>
          </w:tcPr>
          <w:p w14:paraId="6827DDC9" w14:textId="77777777" w:rsidR="00B205BF" w:rsidRPr="004314D4" w:rsidRDefault="00B205BF" w:rsidP="00B205BF">
            <w:pPr>
              <w:jc w:val="both"/>
              <w:rPr>
                <w:color w:val="FFFFFF" w:themeColor="background1"/>
              </w:rPr>
            </w:pPr>
            <w:r w:rsidRPr="004314D4">
              <w:rPr>
                <w:color w:val="FFFFFF" w:themeColor="background1"/>
              </w:rPr>
              <w:t>Title</w:t>
            </w:r>
          </w:p>
        </w:tc>
        <w:tc>
          <w:tcPr>
            <w:tcW w:w="3486" w:type="pct"/>
          </w:tcPr>
          <w:p w14:paraId="5C745D81" w14:textId="4F7B2B5A" w:rsidR="00B205BF" w:rsidRPr="004314D4" w:rsidRDefault="00B205BF" w:rsidP="00B205BF">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lang w:val="en-GB"/>
              </w:rPr>
              <w:t xml:space="preserve">VP of Carbon Programme </w:t>
            </w:r>
          </w:p>
        </w:tc>
      </w:tr>
      <w:tr w:rsidR="00B205BF" w:rsidRPr="004314D4" w14:paraId="3919C635"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45E5044" w14:textId="77777777" w:rsidR="00B205BF" w:rsidRPr="004314D4" w:rsidRDefault="00B205BF" w:rsidP="00B205BF">
            <w:pPr>
              <w:jc w:val="both"/>
              <w:rPr>
                <w:color w:val="FFFFFF" w:themeColor="background1"/>
              </w:rPr>
            </w:pPr>
            <w:r w:rsidRPr="004314D4">
              <w:rPr>
                <w:color w:val="FFFFFF" w:themeColor="background1"/>
              </w:rPr>
              <w:t>Salutation</w:t>
            </w:r>
          </w:p>
        </w:tc>
        <w:tc>
          <w:tcPr>
            <w:tcW w:w="3486" w:type="pct"/>
          </w:tcPr>
          <w:p w14:paraId="5139FFDE" w14:textId="61547AC8" w:rsidR="00B205BF" w:rsidRPr="00257201" w:rsidRDefault="00B205BF" w:rsidP="00B205BF">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lang w:val="en-GB"/>
              </w:rPr>
              <w:t>Mr.</w:t>
            </w:r>
          </w:p>
        </w:tc>
      </w:tr>
      <w:tr w:rsidR="00B205BF" w:rsidRPr="004314D4" w14:paraId="38A667D1"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CD5C1F0" w14:textId="77777777" w:rsidR="00B205BF" w:rsidRPr="004314D4" w:rsidRDefault="00B205BF" w:rsidP="00B205BF">
            <w:pPr>
              <w:jc w:val="both"/>
              <w:rPr>
                <w:color w:val="FFFFFF" w:themeColor="background1"/>
              </w:rPr>
            </w:pPr>
            <w:r w:rsidRPr="004314D4">
              <w:rPr>
                <w:color w:val="FFFFFF" w:themeColor="background1"/>
              </w:rPr>
              <w:t>Last name</w:t>
            </w:r>
          </w:p>
        </w:tc>
        <w:tc>
          <w:tcPr>
            <w:tcW w:w="3486" w:type="pct"/>
          </w:tcPr>
          <w:p w14:paraId="1F7DD022" w14:textId="0DF67907" w:rsidR="00B205BF" w:rsidRPr="00257201" w:rsidRDefault="00B205BF" w:rsidP="00B205BF">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rPr>
              <w:t>Rajagopalan</w:t>
            </w:r>
            <w:r w:rsidDel="004D17B9">
              <w:rPr>
                <w:lang w:val="en-GB"/>
              </w:rPr>
              <w:t xml:space="preserve"> </w:t>
            </w:r>
          </w:p>
        </w:tc>
      </w:tr>
      <w:tr w:rsidR="00B205BF" w:rsidRPr="004314D4" w14:paraId="1898C730"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62E990FE" w14:textId="77777777" w:rsidR="00B205BF" w:rsidRPr="004314D4" w:rsidRDefault="00B205BF" w:rsidP="00B205BF">
            <w:pPr>
              <w:jc w:val="both"/>
              <w:rPr>
                <w:color w:val="FFFFFF" w:themeColor="background1"/>
              </w:rPr>
            </w:pPr>
            <w:r w:rsidRPr="004314D4">
              <w:rPr>
                <w:color w:val="FFFFFF" w:themeColor="background1"/>
              </w:rPr>
              <w:t>Middle name</w:t>
            </w:r>
          </w:p>
        </w:tc>
        <w:tc>
          <w:tcPr>
            <w:tcW w:w="3486" w:type="pct"/>
          </w:tcPr>
          <w:p w14:paraId="356C58D6" w14:textId="4BA2D161" w:rsidR="00B205BF" w:rsidRPr="00257201" w:rsidRDefault="00B205BF" w:rsidP="00B205BF">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rPr>
              <w:t>Karthik</w:t>
            </w:r>
            <w:r w:rsidDel="00EB506C">
              <w:rPr>
                <w:lang w:val="en-GB"/>
              </w:rPr>
              <w:t xml:space="preserve"> </w:t>
            </w:r>
          </w:p>
        </w:tc>
      </w:tr>
      <w:tr w:rsidR="00B205BF" w:rsidRPr="004314D4" w14:paraId="71165974"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7B724619" w14:textId="26704652" w:rsidR="00B205BF" w:rsidRPr="004314D4" w:rsidRDefault="00B205BF" w:rsidP="00B205BF">
            <w:pPr>
              <w:jc w:val="both"/>
              <w:rPr>
                <w:color w:val="FFFFFF" w:themeColor="background1"/>
              </w:rPr>
            </w:pPr>
            <w:r>
              <w:rPr>
                <w:color w:val="FFFFFF" w:themeColor="background1"/>
              </w:rPr>
              <w:t>First Name</w:t>
            </w:r>
          </w:p>
        </w:tc>
        <w:tc>
          <w:tcPr>
            <w:tcW w:w="3486" w:type="pct"/>
          </w:tcPr>
          <w:p w14:paraId="69F82E55" w14:textId="76E06706" w:rsidR="00B205BF" w:rsidRPr="00257201" w:rsidRDefault="00B205BF" w:rsidP="00B205BF">
            <w:pPr>
              <w:spacing w:line="276" w:lineRule="auto"/>
              <w:jc w:val="both"/>
              <w:cnfStyle w:val="000000000000" w:firstRow="0" w:lastRow="0" w:firstColumn="0" w:lastColumn="0" w:oddVBand="0" w:evenVBand="0" w:oddHBand="0" w:evenHBand="0" w:firstRowFirstColumn="0" w:firstRowLastColumn="0" w:lastRowFirstColumn="0" w:lastRowLastColumn="0"/>
              <w:rPr>
                <w:color w:val="515151" w:themeColor="text1"/>
              </w:rPr>
            </w:pPr>
            <w:r>
              <w:rPr>
                <w:lang w:val="en-GB"/>
              </w:rPr>
              <w:t>Anantha</w:t>
            </w:r>
          </w:p>
        </w:tc>
      </w:tr>
    </w:tbl>
    <w:p w14:paraId="1547F972" w14:textId="5C8847E9" w:rsidR="00171813" w:rsidRDefault="00171813" w:rsidP="00EF2230">
      <w:pPr>
        <w:spacing w:line="276" w:lineRule="auto"/>
        <w:contextualSpacing w:val="0"/>
        <w:jc w:val="both"/>
        <w:rPr>
          <w:lang w:val="en-GB"/>
        </w:rPr>
      </w:pPr>
    </w:p>
    <w:p w14:paraId="19E710AC" w14:textId="77777777" w:rsidR="003D2DF0" w:rsidRDefault="003D2DF0">
      <w:pPr>
        <w:spacing w:line="276" w:lineRule="auto"/>
        <w:contextualSpacing w:val="0"/>
        <w:rPr>
          <w:lang w:val="en-GB"/>
        </w:rPr>
      </w:pPr>
    </w:p>
    <w:p w14:paraId="733BAF07" w14:textId="1FF8C15B" w:rsidR="004229E8" w:rsidRDefault="00171813">
      <w:pPr>
        <w:spacing w:line="276" w:lineRule="auto"/>
        <w:contextualSpacing w:val="0"/>
        <w:rPr>
          <w:lang w:val="en-GB"/>
        </w:rPr>
      </w:pPr>
      <w:r>
        <w:rPr>
          <w:lang w:val="en-GB"/>
        </w:rPr>
        <w:br w:type="page"/>
      </w:r>
    </w:p>
    <w:p w14:paraId="395BE1E9" w14:textId="251E83F2" w:rsidR="004229E8" w:rsidRPr="009F093F" w:rsidRDefault="004229E8" w:rsidP="006B56E5">
      <w:pPr>
        <w:pStyle w:val="Heading3"/>
      </w:pPr>
      <w:r>
        <w:lastRenderedPageBreak/>
        <w:t xml:space="preserve">Appendix 2 - </w:t>
      </w:r>
      <w:r w:rsidRPr="004229E8">
        <w:t>DESIGN CHANGES</w:t>
      </w:r>
    </w:p>
    <w:p w14:paraId="68C36E63" w14:textId="429349C2" w:rsidR="009F3F41" w:rsidRPr="007A0CD4" w:rsidRDefault="009F3F41" w:rsidP="006B56E5">
      <w:pPr>
        <w:rPr>
          <w:rFonts w:eastAsiaTheme="majorEastAsia" w:cs="Times New Roman (Headings CS)"/>
          <w:b/>
          <w:bCs/>
          <w:color w:val="323232" w:themeColor="text2"/>
          <w:lang w:val="en-GB"/>
          <w14:ligatures w14:val="standardContextual"/>
          <w14:numForm w14:val="oldStyle"/>
        </w:rPr>
      </w:pPr>
      <w:bookmarkStart w:id="8" w:name="_Hlk128433891"/>
      <w:r>
        <w:rPr>
          <w:rFonts w:eastAsiaTheme="majorEastAsia" w:cs="Times New Roman (Headings CS)"/>
          <w:b/>
          <w:bCs/>
          <w:color w:val="323232" w:themeColor="text2"/>
          <w:lang w:val="en-GB"/>
          <w14:ligatures w14:val="standardContextual"/>
          <w14:numForm w14:val="oldStyle"/>
        </w:rPr>
        <w:t>A</w:t>
      </w:r>
      <w:r w:rsidR="00D51E27">
        <w:rPr>
          <w:rFonts w:eastAsiaTheme="majorEastAsia" w:cs="Times New Roman (Headings CS)"/>
          <w:b/>
          <w:bCs/>
          <w:color w:val="323232" w:themeColor="text2"/>
          <w:lang w:val="en-GB"/>
          <w14:ligatures w14:val="standardContextual"/>
          <w14:numForm w14:val="oldStyle"/>
        </w:rPr>
        <w:t>2</w:t>
      </w:r>
      <w:r>
        <w:rPr>
          <w:rFonts w:eastAsiaTheme="majorEastAsia" w:cs="Times New Roman (Headings CS)"/>
          <w:b/>
          <w:bCs/>
          <w:color w:val="323232" w:themeColor="text2"/>
          <w:lang w:val="en-GB"/>
          <w14:ligatures w14:val="standardContextual"/>
          <w14:numForm w14:val="oldStyle"/>
        </w:rPr>
        <w:t xml:space="preserve">.1. </w:t>
      </w:r>
      <w:r w:rsidRPr="00844345">
        <w:rPr>
          <w:rFonts w:eastAsiaTheme="majorEastAsia" w:cs="Times New Roman (Headings CS)"/>
          <w:b/>
          <w:bCs/>
          <w:color w:val="323232" w:themeColor="text2"/>
          <w:lang w:val="en-GB"/>
          <w14:ligatures w14:val="standardContextual"/>
          <w14:numForm w14:val="oldStyle"/>
        </w:rPr>
        <w:t>Details of proposed or actual design change</w:t>
      </w:r>
      <w:r w:rsidRPr="00844345" w:rsidDel="00844345">
        <w:rPr>
          <w:rFonts w:eastAsiaTheme="majorEastAsia" w:cs="Times New Roman (Headings CS)"/>
          <w:b/>
          <w:bCs/>
          <w:color w:val="323232" w:themeColor="text2"/>
          <w:lang w:val="en-GB"/>
          <w14:ligatures w14:val="standardContextual"/>
          <w14:numForm w14:val="oldStyle"/>
        </w:rPr>
        <w:t xml:space="preserve"> </w:t>
      </w:r>
      <w:r w:rsidRPr="007A0CD4">
        <w:rPr>
          <w:rFonts w:eastAsiaTheme="majorEastAsia" w:cs="Times New Roman (Headings CS)"/>
          <w:b/>
          <w:bCs/>
          <w:color w:val="323232" w:themeColor="text2"/>
          <w:lang w:val="en-GB"/>
          <w14:ligatures w14:val="standardContextual"/>
          <w14:numForm w14:val="oldStyle"/>
        </w:rPr>
        <w:t xml:space="preserve"> </w:t>
      </w:r>
      <w:r>
        <w:rPr>
          <w:rFonts w:eastAsiaTheme="majorEastAsia" w:cs="Times New Roman (Headings CS)"/>
          <w:b/>
          <w:bCs/>
          <w:color w:val="323232" w:themeColor="text2"/>
          <w:lang w:val="en-GB"/>
          <w14:ligatures w14:val="standardContextual"/>
          <w14:numForm w14:val="oldStyle"/>
        </w:rPr>
        <w:br/>
      </w:r>
      <w:r w:rsidRPr="000333C7">
        <w:rPr>
          <w:i/>
          <w:lang w:val="en-GB"/>
        </w:rPr>
        <w:t xml:space="preserve">&gt;&gt; </w:t>
      </w:r>
      <w:r>
        <w:rPr>
          <w:i/>
          <w:lang w:val="en-GB"/>
        </w:rPr>
        <w:t>Provide the description of the proposed design change</w:t>
      </w:r>
    </w:p>
    <w:p w14:paraId="2F28BB7D" w14:textId="697387C0" w:rsidR="009F3F41" w:rsidRPr="003E657E" w:rsidRDefault="005679BC" w:rsidP="00215DBE">
      <w:pPr>
        <w:jc w:val="both"/>
        <w:rPr>
          <w:iCs/>
          <w:lang w:val="en-GB"/>
        </w:rPr>
      </w:pPr>
      <w:r w:rsidRPr="005679BC">
        <w:rPr>
          <w:iCs/>
          <w:lang w:val="en-IN"/>
        </w:rPr>
        <w:t xml:space="preserve">The renewal of the crediting period also includes a change in </w:t>
      </w:r>
      <w:r>
        <w:rPr>
          <w:iCs/>
          <w:lang w:val="en-IN"/>
        </w:rPr>
        <w:t xml:space="preserve">applied </w:t>
      </w:r>
      <w:r w:rsidRPr="005679BC">
        <w:rPr>
          <w:iCs/>
          <w:lang w:val="en-IN"/>
        </w:rPr>
        <w:t xml:space="preserve">methodology from </w:t>
      </w:r>
      <w:r w:rsidRPr="002424B1">
        <w:rPr>
          <w:iCs/>
          <w:lang w:val="en-IN"/>
        </w:rPr>
        <w:t>AMS-II.G v.12 to</w:t>
      </w:r>
      <w:r w:rsidR="00215DBE" w:rsidRPr="002424B1">
        <w:t xml:space="preserve"> </w:t>
      </w:r>
      <w:r w:rsidR="00215DBE" w:rsidRPr="002424B1">
        <w:rPr>
          <w:iCs/>
          <w:lang w:val="en-IN"/>
        </w:rPr>
        <w:t>REDU</w:t>
      </w:r>
      <w:r w:rsidR="00215DBE" w:rsidRPr="00215DBE">
        <w:rPr>
          <w:iCs/>
          <w:lang w:val="en-IN"/>
        </w:rPr>
        <w:t>CED EMISSIONS FROM COOKING AND HEATING:</w:t>
      </w:r>
      <w:r w:rsidR="00215DBE">
        <w:rPr>
          <w:iCs/>
          <w:lang w:val="en-IN"/>
        </w:rPr>
        <w:t xml:space="preserve"> </w:t>
      </w:r>
      <w:r w:rsidR="00215DBE" w:rsidRPr="00215DBE">
        <w:rPr>
          <w:iCs/>
          <w:lang w:val="en-IN"/>
        </w:rPr>
        <w:t>Technologies and Practices to Displace Decentralized Thermal Energy</w:t>
      </w:r>
      <w:r w:rsidR="00215DBE">
        <w:rPr>
          <w:iCs/>
          <w:lang w:val="en-IN"/>
        </w:rPr>
        <w:t xml:space="preserve"> </w:t>
      </w:r>
      <w:r w:rsidR="00215DBE" w:rsidRPr="00215DBE">
        <w:rPr>
          <w:iCs/>
          <w:lang w:val="en-IN"/>
        </w:rPr>
        <w:t>Consumption (TPDDTEC) Version 4.0</w:t>
      </w:r>
      <w:r w:rsidRPr="005679BC">
        <w:rPr>
          <w:b/>
          <w:bCs/>
          <w:iCs/>
          <w:lang w:val="en-IN"/>
        </w:rPr>
        <w:t>.</w:t>
      </w:r>
      <w:r w:rsidRPr="005679BC">
        <w:rPr>
          <w:iCs/>
          <w:lang w:val="en-IN"/>
        </w:rPr>
        <w:t xml:space="preserve"> No new stove models have been added at this stage. However, if a new stove model is introduced during the project’s crediting period, its technical specifications will be submitted to the VVB for verification.</w:t>
      </w:r>
    </w:p>
    <w:p w14:paraId="48AD6D79" w14:textId="2810EAB9" w:rsidR="009F3F41" w:rsidRPr="007A0CD4" w:rsidRDefault="009F3F41" w:rsidP="006B56E5">
      <w:pPr>
        <w:pStyle w:val="Heading5"/>
        <w:rPr>
          <w:lang w:val="en-GB"/>
        </w:rPr>
      </w:pPr>
      <w:r w:rsidRPr="000A7141">
        <w:rPr>
          <w:lang w:val="en-GB"/>
        </w:rPr>
        <w:t>A</w:t>
      </w:r>
      <w:r w:rsidR="00D51E27">
        <w:rPr>
          <w:lang w:val="en-GB"/>
        </w:rPr>
        <w:t>2</w:t>
      </w:r>
      <w:r w:rsidRPr="000A7141">
        <w:rPr>
          <w:lang w:val="en-GB"/>
        </w:rPr>
        <w:t>.</w:t>
      </w:r>
      <w:r>
        <w:rPr>
          <w:lang w:val="en-GB"/>
        </w:rPr>
        <w:t>2</w:t>
      </w:r>
      <w:r w:rsidRPr="000A7141">
        <w:rPr>
          <w:lang w:val="en-GB"/>
        </w:rPr>
        <w:t xml:space="preserve">. </w:t>
      </w:r>
      <w:r w:rsidRPr="007A0CD4">
        <w:rPr>
          <w:lang w:val="en-GB"/>
        </w:rPr>
        <w:t xml:space="preserve">Describe the Impacts of </w:t>
      </w:r>
      <w:r>
        <w:rPr>
          <w:lang w:val="en-GB"/>
        </w:rPr>
        <w:t>d</w:t>
      </w:r>
      <w:r w:rsidRPr="007A0CD4">
        <w:rPr>
          <w:lang w:val="en-GB"/>
        </w:rPr>
        <w:t xml:space="preserve">esign </w:t>
      </w:r>
      <w:r>
        <w:rPr>
          <w:lang w:val="en-GB"/>
        </w:rPr>
        <w:t>c</w:t>
      </w:r>
      <w:r w:rsidRPr="007A0CD4">
        <w:rPr>
          <w:lang w:val="en-GB"/>
        </w:rPr>
        <w:t>hange on the following</w:t>
      </w:r>
    </w:p>
    <w:p w14:paraId="404D843D" w14:textId="77777777" w:rsidR="009F3F41" w:rsidRPr="000A7141" w:rsidRDefault="009F3F41">
      <w:pPr>
        <w:pStyle w:val="List"/>
        <w:numPr>
          <w:ilvl w:val="0"/>
          <w:numId w:val="19"/>
        </w:numPr>
        <w:ind w:left="360"/>
        <w:rPr>
          <w:b/>
          <w:bCs/>
          <w:i/>
          <w:iCs/>
          <w:lang w:val="en-GB"/>
        </w:rPr>
      </w:pPr>
      <w:r w:rsidRPr="000A7141">
        <w:rPr>
          <w:b/>
          <w:bCs/>
          <w:i/>
          <w:iCs/>
          <w:lang w:val="en-GB"/>
        </w:rPr>
        <w:t>Additionality</w:t>
      </w:r>
    </w:p>
    <w:p w14:paraId="78D6E45C" w14:textId="77777777" w:rsidR="009F3F41" w:rsidRDefault="009F3F41" w:rsidP="006B56E5">
      <w:pPr>
        <w:pStyle w:val="List"/>
        <w:rPr>
          <w:i/>
          <w:lang w:val="en-GB"/>
        </w:rPr>
      </w:pPr>
      <w:r w:rsidRPr="000333C7">
        <w:rPr>
          <w:i/>
          <w:lang w:val="en-GB"/>
        </w:rPr>
        <w:t>&gt;&gt;</w:t>
      </w:r>
    </w:p>
    <w:p w14:paraId="67039335" w14:textId="77E2C183" w:rsidR="009F3F41" w:rsidRPr="00DD0754" w:rsidRDefault="00DD0754" w:rsidP="00DD0754">
      <w:pPr>
        <w:pStyle w:val="List"/>
        <w:jc w:val="both"/>
        <w:rPr>
          <w:i/>
          <w:lang w:val="en-GB"/>
        </w:rPr>
      </w:pPr>
      <w:r w:rsidRPr="00047FF2">
        <w:rPr>
          <w:i/>
          <w:lang w:val="en-GB"/>
        </w:rPr>
        <w:t>There is no impact on the project’s additionality due to the proposed design change</w:t>
      </w:r>
      <w:r>
        <w:rPr>
          <w:i/>
          <w:lang w:val="en-GB"/>
        </w:rPr>
        <w:t>.</w:t>
      </w:r>
    </w:p>
    <w:p w14:paraId="0F3346C7" w14:textId="77777777" w:rsidR="009F3F41" w:rsidRPr="000A7141" w:rsidRDefault="009F3F41">
      <w:pPr>
        <w:pStyle w:val="List"/>
        <w:numPr>
          <w:ilvl w:val="0"/>
          <w:numId w:val="19"/>
        </w:numPr>
        <w:ind w:left="360"/>
        <w:rPr>
          <w:b/>
          <w:bCs/>
          <w:i/>
          <w:iCs/>
          <w:lang w:val="en-GB"/>
        </w:rPr>
      </w:pPr>
      <w:r w:rsidRPr="000A7141">
        <w:rPr>
          <w:b/>
          <w:bCs/>
          <w:i/>
          <w:iCs/>
          <w:lang w:val="en-GB"/>
        </w:rPr>
        <w:t>Applicability of methodology and other methodological regulatory documents with which the project activity has been certified</w:t>
      </w:r>
    </w:p>
    <w:p w14:paraId="3D2EF0B2" w14:textId="77777777" w:rsidR="009F3F41" w:rsidRDefault="009F3F41" w:rsidP="006B56E5">
      <w:pPr>
        <w:pStyle w:val="List"/>
        <w:rPr>
          <w:i/>
          <w:lang w:val="en-GB"/>
        </w:rPr>
      </w:pPr>
      <w:r w:rsidRPr="000333C7">
        <w:rPr>
          <w:i/>
          <w:lang w:val="en-GB"/>
        </w:rPr>
        <w:t>&gt;&gt;</w:t>
      </w:r>
    </w:p>
    <w:p w14:paraId="32D1C82D" w14:textId="77777777" w:rsidR="00DD0754" w:rsidRDefault="00DD0754" w:rsidP="00DD0754">
      <w:pPr>
        <w:pStyle w:val="List"/>
        <w:jc w:val="both"/>
        <w:rPr>
          <w:i/>
          <w:lang w:val="en-GB"/>
        </w:rPr>
      </w:pPr>
      <w:r w:rsidRPr="00047FF2">
        <w:rPr>
          <w:i/>
          <w:lang w:val="en-GB"/>
        </w:rPr>
        <w:t>There is no impact on the project’s</w:t>
      </w:r>
      <w:r>
        <w:rPr>
          <w:i/>
          <w:lang w:val="en-GB"/>
        </w:rPr>
        <w:t xml:space="preserve"> a</w:t>
      </w:r>
      <w:r w:rsidRPr="00047FF2">
        <w:rPr>
          <w:i/>
          <w:lang w:val="en-GB"/>
        </w:rPr>
        <w:t>pplicability of methodology and other methodological regulatory</w:t>
      </w:r>
      <w:r>
        <w:rPr>
          <w:i/>
          <w:lang w:val="en-GB"/>
        </w:rPr>
        <w:t xml:space="preserve"> documents</w:t>
      </w:r>
      <w:r w:rsidRPr="00047FF2">
        <w:rPr>
          <w:i/>
          <w:lang w:val="en-GB"/>
        </w:rPr>
        <w:t xml:space="preserve"> due to the proposed design change</w:t>
      </w:r>
      <w:r>
        <w:rPr>
          <w:i/>
          <w:lang w:val="en-GB"/>
        </w:rPr>
        <w:t>.</w:t>
      </w:r>
    </w:p>
    <w:p w14:paraId="4CD4C38A" w14:textId="77777777" w:rsidR="009F3F41" w:rsidRPr="00192938" w:rsidRDefault="009F3F41" w:rsidP="006B56E5">
      <w:pPr>
        <w:pStyle w:val="List"/>
        <w:rPr>
          <w:i/>
          <w:lang w:val="en-GB"/>
        </w:rPr>
      </w:pPr>
    </w:p>
    <w:p w14:paraId="195E6E09" w14:textId="77777777" w:rsidR="009F3F41" w:rsidRPr="000A7141" w:rsidRDefault="009F3F41">
      <w:pPr>
        <w:pStyle w:val="List"/>
        <w:numPr>
          <w:ilvl w:val="0"/>
          <w:numId w:val="19"/>
        </w:numPr>
        <w:ind w:left="360"/>
        <w:rPr>
          <w:b/>
          <w:bCs/>
          <w:i/>
          <w:iCs/>
          <w:lang w:val="en-GB"/>
        </w:rPr>
      </w:pPr>
      <w:r w:rsidRPr="000A7141">
        <w:rPr>
          <w:b/>
          <w:bCs/>
          <w:i/>
          <w:iCs/>
          <w:lang w:val="en-GB"/>
        </w:rPr>
        <w:t xml:space="preserve">Compliance with the monitoring plan </w:t>
      </w:r>
      <w:r>
        <w:rPr>
          <w:b/>
          <w:bCs/>
          <w:i/>
          <w:iCs/>
          <w:lang w:val="en-GB"/>
        </w:rPr>
        <w:t>of</w:t>
      </w:r>
      <w:r w:rsidRPr="000A7141">
        <w:rPr>
          <w:b/>
          <w:bCs/>
          <w:i/>
          <w:iCs/>
          <w:lang w:val="en-GB"/>
        </w:rPr>
        <w:t xml:space="preserve"> the applied methodology</w:t>
      </w:r>
    </w:p>
    <w:p w14:paraId="56B00E22" w14:textId="77777777" w:rsidR="009F3F41" w:rsidRDefault="009F3F41" w:rsidP="006B56E5">
      <w:pPr>
        <w:pStyle w:val="List"/>
        <w:rPr>
          <w:i/>
          <w:lang w:val="en-GB"/>
        </w:rPr>
      </w:pPr>
      <w:r w:rsidRPr="000333C7">
        <w:rPr>
          <w:i/>
          <w:lang w:val="en-GB"/>
        </w:rPr>
        <w:t>&gt;&gt;</w:t>
      </w:r>
    </w:p>
    <w:p w14:paraId="3B1B1767" w14:textId="7A590037" w:rsidR="009F3F41" w:rsidRPr="00DD0754" w:rsidRDefault="00DD0754" w:rsidP="00DD0754">
      <w:pPr>
        <w:pStyle w:val="List"/>
        <w:jc w:val="both"/>
        <w:rPr>
          <w:i/>
          <w:lang w:val="en-GB"/>
        </w:rPr>
      </w:pPr>
      <w:r w:rsidRPr="00047FF2">
        <w:rPr>
          <w:i/>
          <w:lang w:val="en-GB"/>
        </w:rPr>
        <w:t xml:space="preserve">There is no impact on the project’s </w:t>
      </w:r>
      <w:r>
        <w:rPr>
          <w:i/>
          <w:lang w:val="en-GB"/>
        </w:rPr>
        <w:t>monitoring plan</w:t>
      </w:r>
      <w:r w:rsidRPr="00047FF2">
        <w:rPr>
          <w:i/>
          <w:lang w:val="en-GB"/>
        </w:rPr>
        <w:t xml:space="preserve"> due to the proposed design change</w:t>
      </w:r>
      <w:r>
        <w:rPr>
          <w:i/>
          <w:lang w:val="en-GB"/>
        </w:rPr>
        <w:t>.</w:t>
      </w:r>
    </w:p>
    <w:p w14:paraId="195D9739" w14:textId="77777777" w:rsidR="009F3F41" w:rsidRPr="000A7141" w:rsidRDefault="009F3F41">
      <w:pPr>
        <w:pStyle w:val="List"/>
        <w:numPr>
          <w:ilvl w:val="0"/>
          <w:numId w:val="19"/>
        </w:numPr>
        <w:ind w:left="360"/>
        <w:rPr>
          <w:b/>
          <w:bCs/>
          <w:i/>
          <w:iCs/>
          <w:lang w:val="en-GB"/>
        </w:rPr>
      </w:pPr>
      <w:r w:rsidRPr="000A7141">
        <w:rPr>
          <w:b/>
          <w:bCs/>
          <w:i/>
          <w:iCs/>
          <w:lang w:val="en-GB"/>
        </w:rPr>
        <w:t>Level of accuracy and completeness in the monitoring of the project activity compared with the requirements contained in the registered monitoring plan</w:t>
      </w:r>
    </w:p>
    <w:p w14:paraId="367F2027" w14:textId="77777777" w:rsidR="009F3F41" w:rsidRDefault="009F3F41" w:rsidP="006B56E5">
      <w:pPr>
        <w:pStyle w:val="List"/>
        <w:rPr>
          <w:i/>
          <w:lang w:val="en-GB"/>
        </w:rPr>
      </w:pPr>
      <w:r w:rsidRPr="000333C7">
        <w:rPr>
          <w:i/>
          <w:lang w:val="en-GB"/>
        </w:rPr>
        <w:t>&gt;&gt;</w:t>
      </w:r>
    </w:p>
    <w:p w14:paraId="460145B8" w14:textId="436A320B" w:rsidR="009F3F41" w:rsidRPr="00DD0754" w:rsidRDefault="00DD0754" w:rsidP="00DD0754">
      <w:pPr>
        <w:pStyle w:val="List"/>
        <w:jc w:val="both"/>
        <w:rPr>
          <w:i/>
          <w:lang w:val="en-GB"/>
        </w:rPr>
      </w:pPr>
      <w:r w:rsidRPr="00047FF2">
        <w:rPr>
          <w:i/>
          <w:lang w:val="en-GB"/>
        </w:rPr>
        <w:t>There is no impact on</w:t>
      </w:r>
      <w:r>
        <w:rPr>
          <w:i/>
          <w:lang w:val="en-GB"/>
        </w:rPr>
        <w:t xml:space="preserve"> l</w:t>
      </w:r>
      <w:r w:rsidRPr="00047FF2">
        <w:rPr>
          <w:i/>
          <w:lang w:val="en-GB"/>
        </w:rPr>
        <w:t>evel of accuracy and completeness in the monitoring of the project activity</w:t>
      </w:r>
      <w:r w:rsidRPr="00047FF2">
        <w:t xml:space="preserve"> </w:t>
      </w:r>
      <w:r w:rsidRPr="00047FF2">
        <w:rPr>
          <w:i/>
          <w:lang w:val="en-GB"/>
        </w:rPr>
        <w:t>compared with the requirements contained in the registered monitoring plan due to the proposed design change</w:t>
      </w:r>
      <w:r>
        <w:rPr>
          <w:i/>
          <w:lang w:val="en-GB"/>
        </w:rPr>
        <w:t>.</w:t>
      </w:r>
    </w:p>
    <w:p w14:paraId="39DC7D9C" w14:textId="77777777" w:rsidR="009F3F41" w:rsidRPr="001C23C0" w:rsidRDefault="009F3F41">
      <w:pPr>
        <w:pStyle w:val="List"/>
        <w:numPr>
          <w:ilvl w:val="0"/>
          <w:numId w:val="19"/>
        </w:numPr>
        <w:ind w:left="360"/>
        <w:rPr>
          <w:i/>
          <w:lang w:val="en-GB"/>
        </w:rPr>
      </w:pPr>
      <w:r w:rsidRPr="001C23C0">
        <w:rPr>
          <w:b/>
          <w:bCs/>
          <w:i/>
          <w:iCs/>
          <w:lang w:val="en-GB"/>
        </w:rPr>
        <w:t xml:space="preserve">Scale of the project activity </w:t>
      </w:r>
    </w:p>
    <w:p w14:paraId="5ACB9460" w14:textId="77777777" w:rsidR="009F3F41" w:rsidRPr="001C23C0" w:rsidRDefault="009F3F41" w:rsidP="006B56E5">
      <w:pPr>
        <w:pStyle w:val="List"/>
        <w:rPr>
          <w:i/>
          <w:lang w:val="en-GB"/>
        </w:rPr>
      </w:pPr>
      <w:r w:rsidRPr="001C23C0">
        <w:rPr>
          <w:i/>
          <w:lang w:val="en-GB"/>
        </w:rPr>
        <w:t>&gt;&gt;</w:t>
      </w:r>
    </w:p>
    <w:p w14:paraId="4F080463" w14:textId="5C0EB7C5" w:rsidR="009F3F41" w:rsidRPr="00DD0754" w:rsidRDefault="00DD0754" w:rsidP="00DD0754">
      <w:pPr>
        <w:pStyle w:val="List"/>
        <w:jc w:val="both"/>
        <w:rPr>
          <w:i/>
          <w:lang w:val="en-GB"/>
        </w:rPr>
      </w:pPr>
      <w:r w:rsidRPr="00047FF2">
        <w:rPr>
          <w:i/>
          <w:lang w:val="en-GB"/>
        </w:rPr>
        <w:t xml:space="preserve">There is no impact on the project’s </w:t>
      </w:r>
      <w:r>
        <w:rPr>
          <w:i/>
          <w:lang w:val="en-GB"/>
        </w:rPr>
        <w:t>scale</w:t>
      </w:r>
      <w:r w:rsidRPr="00047FF2">
        <w:rPr>
          <w:i/>
          <w:lang w:val="en-GB"/>
        </w:rPr>
        <w:t xml:space="preserve"> due to the proposed design change</w:t>
      </w:r>
      <w:r>
        <w:rPr>
          <w:i/>
          <w:lang w:val="en-GB"/>
        </w:rPr>
        <w:t>.</w:t>
      </w:r>
    </w:p>
    <w:p w14:paraId="019D17D2" w14:textId="77777777" w:rsidR="009F3F41" w:rsidRPr="000A7141" w:rsidRDefault="009F3F41">
      <w:pPr>
        <w:pStyle w:val="List"/>
        <w:numPr>
          <w:ilvl w:val="0"/>
          <w:numId w:val="19"/>
        </w:numPr>
        <w:ind w:left="360"/>
        <w:rPr>
          <w:b/>
          <w:bCs/>
          <w:i/>
          <w:iCs/>
          <w:lang w:val="en-GB"/>
        </w:rPr>
      </w:pPr>
      <w:r w:rsidRPr="000A7141">
        <w:rPr>
          <w:b/>
          <w:bCs/>
          <w:i/>
          <w:iCs/>
          <w:lang w:val="en-GB"/>
        </w:rPr>
        <w:lastRenderedPageBreak/>
        <w:t xml:space="preserve">Stakeholder </w:t>
      </w:r>
      <w:r>
        <w:rPr>
          <w:b/>
          <w:bCs/>
          <w:i/>
          <w:iCs/>
          <w:lang w:val="en-GB"/>
        </w:rPr>
        <w:t>consultation</w:t>
      </w:r>
    </w:p>
    <w:p w14:paraId="06353873" w14:textId="3BACF05C" w:rsidR="009B767C" w:rsidRDefault="009F3F41" w:rsidP="006B56E5">
      <w:pPr>
        <w:pStyle w:val="List"/>
        <w:rPr>
          <w:i/>
          <w:lang w:val="en-GB"/>
        </w:rPr>
      </w:pPr>
      <w:r w:rsidRPr="000333C7">
        <w:rPr>
          <w:i/>
          <w:lang w:val="en-GB"/>
        </w:rPr>
        <w:t>&gt;&gt;</w:t>
      </w:r>
    </w:p>
    <w:p w14:paraId="6AF7BC55" w14:textId="057B9C9D" w:rsidR="009B767C" w:rsidRPr="003E657E" w:rsidRDefault="009B767C" w:rsidP="009B767C">
      <w:pPr>
        <w:pStyle w:val="List"/>
        <w:jc w:val="both"/>
        <w:rPr>
          <w:lang w:val="en-GB"/>
        </w:rPr>
      </w:pPr>
      <w:r>
        <w:rPr>
          <w:lang w:val="en-IN"/>
        </w:rPr>
        <w:t>T</w:t>
      </w:r>
      <w:r w:rsidRPr="009B767C">
        <w:rPr>
          <w:lang w:val="en-IN"/>
        </w:rPr>
        <w:t xml:space="preserve">he design change does not involve an increase in </w:t>
      </w:r>
      <w:r>
        <w:rPr>
          <w:lang w:val="en-IN"/>
        </w:rPr>
        <w:t xml:space="preserve">project’s </w:t>
      </w:r>
      <w:r w:rsidRPr="009B767C">
        <w:rPr>
          <w:lang w:val="en-IN"/>
        </w:rPr>
        <w:t>capacity</w:t>
      </w:r>
      <w:r>
        <w:rPr>
          <w:lang w:val="en-IN"/>
        </w:rPr>
        <w:t>, scale</w:t>
      </w:r>
      <w:r w:rsidRPr="009B767C">
        <w:rPr>
          <w:lang w:val="en-IN"/>
        </w:rPr>
        <w:t xml:space="preserve"> or an expansion into new geographic locations. Therefore, no additional Local Stakeholder Consultation was required. This is in compliance with the Design Change Requirements, version 1.1.</w:t>
      </w:r>
    </w:p>
    <w:p w14:paraId="6E54911C" w14:textId="748DD38F" w:rsidR="009F3F41" w:rsidRPr="00257201" w:rsidRDefault="009F3F41" w:rsidP="006B56E5">
      <w:pPr>
        <w:pStyle w:val="List"/>
        <w:rPr>
          <w:lang w:val="en-GB"/>
        </w:rPr>
      </w:pPr>
    </w:p>
    <w:p w14:paraId="3D4FC9AE" w14:textId="77777777" w:rsidR="009F3F41" w:rsidRPr="000A7141" w:rsidRDefault="009F3F41">
      <w:pPr>
        <w:pStyle w:val="List"/>
        <w:numPr>
          <w:ilvl w:val="0"/>
          <w:numId w:val="19"/>
        </w:numPr>
        <w:ind w:left="360"/>
        <w:rPr>
          <w:b/>
          <w:bCs/>
          <w:i/>
          <w:iCs/>
          <w:lang w:val="en-GB"/>
        </w:rPr>
      </w:pPr>
      <w:r w:rsidRPr="000A7141">
        <w:rPr>
          <w:b/>
          <w:bCs/>
          <w:i/>
          <w:iCs/>
          <w:lang w:val="en-GB"/>
        </w:rPr>
        <w:t xml:space="preserve">Sustainable </w:t>
      </w:r>
      <w:r>
        <w:rPr>
          <w:b/>
          <w:bCs/>
          <w:i/>
          <w:iCs/>
          <w:lang w:val="en-GB"/>
        </w:rPr>
        <w:t>d</w:t>
      </w:r>
      <w:r w:rsidRPr="000A7141">
        <w:rPr>
          <w:b/>
          <w:bCs/>
          <w:i/>
          <w:iCs/>
          <w:lang w:val="en-GB"/>
        </w:rPr>
        <w:t xml:space="preserve">evelopment </w:t>
      </w:r>
      <w:r w:rsidRPr="001C23C0">
        <w:rPr>
          <w:b/>
          <w:bCs/>
          <w:i/>
          <w:iCs/>
          <w:lang w:val="en-GB"/>
        </w:rPr>
        <w:t>criteria</w:t>
      </w:r>
      <w:r>
        <w:rPr>
          <w:b/>
          <w:bCs/>
          <w:i/>
          <w:iCs/>
          <w:lang w:val="en-GB"/>
        </w:rPr>
        <w:t xml:space="preserve"> </w:t>
      </w:r>
    </w:p>
    <w:p w14:paraId="38F8F619" w14:textId="77777777" w:rsidR="009F3F41" w:rsidRDefault="009F3F41" w:rsidP="006B56E5">
      <w:pPr>
        <w:pStyle w:val="List"/>
        <w:rPr>
          <w:i/>
          <w:lang w:val="en-GB"/>
        </w:rPr>
      </w:pPr>
      <w:r w:rsidRPr="000333C7">
        <w:rPr>
          <w:i/>
          <w:lang w:val="en-GB"/>
        </w:rPr>
        <w:t>&gt;&gt;</w:t>
      </w:r>
    </w:p>
    <w:p w14:paraId="4205E769" w14:textId="7FFA027E" w:rsidR="009F3F41" w:rsidRPr="00DD0754" w:rsidRDefault="00DD0754" w:rsidP="00DD0754">
      <w:pPr>
        <w:pStyle w:val="List"/>
        <w:jc w:val="both"/>
        <w:rPr>
          <w:i/>
          <w:lang w:val="en-GB"/>
        </w:rPr>
      </w:pPr>
      <w:r w:rsidRPr="00047FF2">
        <w:rPr>
          <w:i/>
          <w:lang w:val="en-GB"/>
        </w:rPr>
        <w:t>There is no impact on the project’s</w:t>
      </w:r>
      <w:r>
        <w:rPr>
          <w:i/>
          <w:lang w:val="en-GB"/>
        </w:rPr>
        <w:t xml:space="preserve"> s</w:t>
      </w:r>
      <w:r w:rsidRPr="00047FF2">
        <w:rPr>
          <w:i/>
          <w:lang w:val="en-GB"/>
        </w:rPr>
        <w:t>ustainable development criteria due to the proposed design change</w:t>
      </w:r>
      <w:r>
        <w:rPr>
          <w:i/>
          <w:lang w:val="en-GB"/>
        </w:rPr>
        <w:t>.</w:t>
      </w:r>
    </w:p>
    <w:p w14:paraId="778B882C" w14:textId="262D58AE" w:rsidR="009F3F41" w:rsidRPr="000A7141" w:rsidRDefault="009F3F41">
      <w:pPr>
        <w:pStyle w:val="List"/>
        <w:numPr>
          <w:ilvl w:val="0"/>
          <w:numId w:val="19"/>
        </w:numPr>
        <w:ind w:left="360"/>
        <w:rPr>
          <w:b/>
          <w:bCs/>
          <w:i/>
          <w:iCs/>
          <w:lang w:val="en-GB"/>
        </w:rPr>
      </w:pPr>
      <w:r w:rsidRPr="000A7141">
        <w:rPr>
          <w:b/>
          <w:bCs/>
          <w:i/>
          <w:iCs/>
          <w:lang w:val="en-GB"/>
        </w:rPr>
        <w:t xml:space="preserve">Safeguarding </w:t>
      </w:r>
      <w:r w:rsidR="004617F7">
        <w:rPr>
          <w:b/>
          <w:bCs/>
          <w:i/>
          <w:iCs/>
          <w:lang w:val="en-GB"/>
        </w:rPr>
        <w:t>a</w:t>
      </w:r>
      <w:r w:rsidRPr="000A7141">
        <w:rPr>
          <w:b/>
          <w:bCs/>
          <w:i/>
          <w:iCs/>
          <w:lang w:val="en-GB"/>
        </w:rPr>
        <w:t>ssessment</w:t>
      </w:r>
    </w:p>
    <w:p w14:paraId="3EF408CE" w14:textId="77777777" w:rsidR="009F3F41" w:rsidRDefault="009F3F41" w:rsidP="006B56E5">
      <w:pPr>
        <w:pStyle w:val="List"/>
        <w:rPr>
          <w:i/>
          <w:lang w:val="en-GB"/>
        </w:rPr>
      </w:pPr>
      <w:r w:rsidRPr="000333C7">
        <w:rPr>
          <w:i/>
          <w:lang w:val="en-GB"/>
        </w:rPr>
        <w:t>&gt;&gt;</w:t>
      </w:r>
    </w:p>
    <w:p w14:paraId="14135140" w14:textId="49D934E7" w:rsidR="00DD0754" w:rsidRDefault="00DD0754" w:rsidP="00DD0754">
      <w:pPr>
        <w:pStyle w:val="List"/>
        <w:jc w:val="both"/>
        <w:rPr>
          <w:i/>
          <w:lang w:val="en-GB"/>
        </w:rPr>
      </w:pPr>
      <w:r w:rsidRPr="00047FF2">
        <w:rPr>
          <w:i/>
          <w:lang w:val="en-GB"/>
        </w:rPr>
        <w:t xml:space="preserve">There is no impact on the project’s </w:t>
      </w:r>
      <w:r>
        <w:rPr>
          <w:i/>
          <w:lang w:val="en-GB"/>
        </w:rPr>
        <w:t>safeguarding assessment</w:t>
      </w:r>
      <w:r w:rsidRPr="00047FF2">
        <w:rPr>
          <w:i/>
          <w:lang w:val="en-GB"/>
        </w:rPr>
        <w:t xml:space="preserve"> due to the proposed design change</w:t>
      </w:r>
      <w:r>
        <w:rPr>
          <w:i/>
          <w:lang w:val="en-GB"/>
        </w:rPr>
        <w:t>.</w:t>
      </w:r>
    </w:p>
    <w:p w14:paraId="050373BC" w14:textId="77777777" w:rsidR="009F3F41" w:rsidRPr="000A7141" w:rsidRDefault="009F3F41">
      <w:pPr>
        <w:pStyle w:val="List"/>
        <w:numPr>
          <w:ilvl w:val="0"/>
          <w:numId w:val="19"/>
        </w:numPr>
        <w:ind w:left="360"/>
        <w:rPr>
          <w:b/>
          <w:bCs/>
          <w:i/>
          <w:iCs/>
          <w:lang w:val="en-GB"/>
        </w:rPr>
      </w:pPr>
      <w:r>
        <w:rPr>
          <w:b/>
          <w:bCs/>
          <w:i/>
          <w:iCs/>
          <w:lang w:val="en-GB"/>
        </w:rPr>
        <w:t>Compliance with applicable l</w:t>
      </w:r>
      <w:r w:rsidRPr="000A7141">
        <w:rPr>
          <w:b/>
          <w:bCs/>
          <w:i/>
          <w:iCs/>
          <w:lang w:val="en-GB"/>
        </w:rPr>
        <w:t>egislation</w:t>
      </w:r>
    </w:p>
    <w:p w14:paraId="58B6BD25" w14:textId="5FE26141" w:rsidR="004229E8" w:rsidRDefault="009F3F41">
      <w:pPr>
        <w:spacing w:line="276" w:lineRule="auto"/>
        <w:contextualSpacing w:val="0"/>
        <w:rPr>
          <w:i/>
          <w:lang w:val="en-GB"/>
        </w:rPr>
      </w:pPr>
      <w:r w:rsidRPr="000333C7">
        <w:rPr>
          <w:i/>
          <w:lang w:val="en-GB"/>
        </w:rPr>
        <w:t>&gt;</w:t>
      </w:r>
      <w:r w:rsidR="00A2625C">
        <w:rPr>
          <w:i/>
          <w:lang w:val="en-GB"/>
        </w:rPr>
        <w:t>&gt;</w:t>
      </w:r>
      <w:bookmarkEnd w:id="8"/>
    </w:p>
    <w:p w14:paraId="30104C68" w14:textId="6DD75A0A" w:rsidR="00DD0754" w:rsidRDefault="00DD0754" w:rsidP="00DD0754">
      <w:pPr>
        <w:rPr>
          <w:i/>
          <w:lang w:val="en-GB"/>
        </w:rPr>
      </w:pPr>
      <w:r w:rsidRPr="00047FF2">
        <w:rPr>
          <w:i/>
          <w:lang w:val="en-GB"/>
        </w:rPr>
        <w:t>There is no impact on the project’s compliance with applicable legislation due to the proposed design change.</w:t>
      </w:r>
    </w:p>
    <w:p w14:paraId="05394E28" w14:textId="01B6B126" w:rsidR="009B77FD" w:rsidRDefault="009B77FD" w:rsidP="006D53FE">
      <w:pPr>
        <w:rPr>
          <w:b/>
          <w:bCs/>
          <w:lang w:val="en-GB"/>
        </w:rPr>
      </w:pPr>
      <w:r w:rsidRPr="009B77FD">
        <w:rPr>
          <w:b/>
          <w:bCs/>
          <w:lang w:val="en-GB"/>
        </w:rPr>
        <w:t>Revision History</w:t>
      </w:r>
    </w:p>
    <w:p w14:paraId="74D0A9B8" w14:textId="77777777" w:rsidR="00BB782E" w:rsidRPr="009B77FD" w:rsidRDefault="00BB782E" w:rsidP="006D53FE">
      <w:pPr>
        <w:rPr>
          <w:b/>
          <w:bCs/>
          <w:lang w:val="en-GB"/>
        </w:rPr>
      </w:pPr>
    </w:p>
    <w:tbl>
      <w:tblPr>
        <w:tblStyle w:val="GSTableSimple"/>
        <w:tblW w:w="9450" w:type="dxa"/>
        <w:tblLook w:val="04A0" w:firstRow="1" w:lastRow="0" w:firstColumn="1" w:lastColumn="0" w:noHBand="0" w:noVBand="1"/>
      </w:tblPr>
      <w:tblGrid>
        <w:gridCol w:w="769"/>
        <w:gridCol w:w="1420"/>
        <w:gridCol w:w="14"/>
        <w:gridCol w:w="1655"/>
        <w:gridCol w:w="13"/>
        <w:gridCol w:w="5579"/>
      </w:tblGrid>
      <w:tr w:rsidR="00917505" w:rsidRPr="009B77FD" w14:paraId="530F4F00" w14:textId="77777777" w:rsidTr="00917505">
        <w:trPr>
          <w:cnfStyle w:val="100000000000" w:firstRow="1" w:lastRow="0" w:firstColumn="0" w:lastColumn="0" w:oddVBand="0" w:evenVBand="0" w:oddHBand="0" w:evenHBand="0" w:firstRowFirstColumn="0" w:firstRowLastColumn="0" w:lastRowFirstColumn="0" w:lastRowLastColumn="0"/>
        </w:trPr>
        <w:tc>
          <w:tcPr>
            <w:tcW w:w="2189" w:type="dxa"/>
            <w:gridSpan w:val="2"/>
          </w:tcPr>
          <w:p w14:paraId="0277F4F1" w14:textId="77777777" w:rsidR="009B77FD" w:rsidRPr="00BB782E" w:rsidRDefault="009B77FD" w:rsidP="00BA7756">
            <w:pPr>
              <w:spacing w:after="200"/>
              <w:rPr>
                <w:b/>
                <w:bCs/>
              </w:rPr>
            </w:pPr>
            <w:r w:rsidRPr="00BB782E">
              <w:rPr>
                <w:b/>
                <w:bCs/>
              </w:rPr>
              <w:t>Version</w:t>
            </w:r>
          </w:p>
        </w:tc>
        <w:tc>
          <w:tcPr>
            <w:tcW w:w="1669" w:type="dxa"/>
            <w:gridSpan w:val="2"/>
          </w:tcPr>
          <w:p w14:paraId="4EFC7750" w14:textId="77777777" w:rsidR="009B77FD" w:rsidRPr="00BB782E" w:rsidRDefault="009B77FD" w:rsidP="00BA7756">
            <w:pPr>
              <w:spacing w:after="200"/>
              <w:rPr>
                <w:b/>
                <w:bCs/>
              </w:rPr>
            </w:pPr>
            <w:r w:rsidRPr="00BB782E">
              <w:rPr>
                <w:b/>
                <w:bCs/>
              </w:rPr>
              <w:t>Date</w:t>
            </w:r>
          </w:p>
        </w:tc>
        <w:tc>
          <w:tcPr>
            <w:tcW w:w="5592" w:type="dxa"/>
            <w:gridSpan w:val="2"/>
          </w:tcPr>
          <w:p w14:paraId="467A0B46" w14:textId="77777777" w:rsidR="009B77FD" w:rsidRPr="00BB782E" w:rsidRDefault="009B77FD" w:rsidP="00BA7756">
            <w:pPr>
              <w:spacing w:after="200"/>
              <w:rPr>
                <w:b/>
                <w:bCs/>
              </w:rPr>
            </w:pPr>
            <w:r w:rsidRPr="00BB782E">
              <w:rPr>
                <w:b/>
                <w:bCs/>
              </w:rPr>
              <w:t>Remarks</w:t>
            </w:r>
          </w:p>
        </w:tc>
      </w:tr>
      <w:tr w:rsidR="00B071AA" w:rsidRPr="009B77FD" w14:paraId="62CDFF53" w14:textId="77777777" w:rsidTr="00917505">
        <w:trPr>
          <w:cnfStyle w:val="000000100000" w:firstRow="0" w:lastRow="0" w:firstColumn="0" w:lastColumn="0" w:oddVBand="0" w:evenVBand="0" w:oddHBand="1" w:evenHBand="0" w:firstRowFirstColumn="0" w:firstRowLastColumn="0" w:lastRowFirstColumn="0" w:lastRowLastColumn="0"/>
          <w:trHeight w:val="451"/>
        </w:trPr>
        <w:tc>
          <w:tcPr>
            <w:tcW w:w="769" w:type="dxa"/>
            <w:vAlign w:val="top"/>
          </w:tcPr>
          <w:p w14:paraId="4C07A1F6" w14:textId="39EB27A9" w:rsidR="00B071AA" w:rsidRDefault="00C54788" w:rsidP="00B071AA">
            <w:pPr>
              <w:rPr>
                <w:rFonts w:asciiTheme="minorHAnsi" w:hAnsiTheme="minorHAnsi"/>
                <w:sz w:val="20"/>
              </w:rPr>
            </w:pPr>
            <w:r>
              <w:rPr>
                <w:rFonts w:asciiTheme="minorHAnsi" w:hAnsiTheme="minorHAnsi"/>
                <w:sz w:val="20"/>
              </w:rPr>
              <w:t>2.2</w:t>
            </w:r>
          </w:p>
        </w:tc>
        <w:tc>
          <w:tcPr>
            <w:tcW w:w="1434" w:type="dxa"/>
            <w:gridSpan w:val="2"/>
            <w:vAlign w:val="top"/>
          </w:tcPr>
          <w:p w14:paraId="5BDD36AD" w14:textId="77777777" w:rsidR="00B071AA" w:rsidRPr="00992C44" w:rsidDel="0073767F" w:rsidRDefault="00B071AA" w:rsidP="00B071AA">
            <w:pPr>
              <w:rPr>
                <w:rFonts w:asciiTheme="minorHAnsi" w:hAnsiTheme="minorHAnsi"/>
                <w:sz w:val="20"/>
              </w:rPr>
            </w:pPr>
          </w:p>
        </w:tc>
        <w:tc>
          <w:tcPr>
            <w:tcW w:w="1668" w:type="dxa"/>
            <w:gridSpan w:val="2"/>
            <w:vAlign w:val="top"/>
          </w:tcPr>
          <w:p w14:paraId="508782A8" w14:textId="06479221" w:rsidR="00B071AA" w:rsidRPr="00992C44" w:rsidRDefault="00992C44" w:rsidP="00B071AA">
            <w:pPr>
              <w:pStyle w:val="TablesCellsBody"/>
            </w:pPr>
            <w:r w:rsidRPr="00992C44">
              <w:t xml:space="preserve">14 April </w:t>
            </w:r>
            <w:r w:rsidR="00B071AA" w:rsidRPr="00992C44">
              <w:t>2023</w:t>
            </w:r>
          </w:p>
        </w:tc>
        <w:tc>
          <w:tcPr>
            <w:tcW w:w="5579" w:type="dxa"/>
            <w:vAlign w:val="top"/>
          </w:tcPr>
          <w:p w14:paraId="735A8CF5" w14:textId="77777777" w:rsidR="001E7C91" w:rsidRPr="001E7C91" w:rsidRDefault="001E7C91" w:rsidP="001E7C91">
            <w:pPr>
              <w:spacing w:line="276" w:lineRule="auto"/>
              <w:ind w:right="-920"/>
              <w:contextualSpacing w:val="0"/>
              <w:rPr>
                <w:color w:val="7C7C7C" w:themeColor="text1" w:themeTint="BF"/>
                <w:sz w:val="20"/>
                <w:szCs w:val="20"/>
              </w:rPr>
            </w:pPr>
            <w:r w:rsidRPr="001E7C91">
              <w:rPr>
                <w:color w:val="7C7C7C" w:themeColor="text1" w:themeTint="BF"/>
                <w:sz w:val="20"/>
                <w:szCs w:val="20"/>
              </w:rPr>
              <w:t>Integrated the design change memo as annex of the document.</w:t>
            </w:r>
          </w:p>
          <w:p w14:paraId="73DE96CD" w14:textId="77777777" w:rsidR="001E7C91" w:rsidRPr="001E7C91" w:rsidRDefault="001E7C91" w:rsidP="001E7C91">
            <w:pPr>
              <w:spacing w:line="276" w:lineRule="auto"/>
              <w:ind w:right="-920"/>
              <w:contextualSpacing w:val="0"/>
              <w:rPr>
                <w:color w:val="7C7C7C" w:themeColor="text1" w:themeTint="BF"/>
                <w:sz w:val="20"/>
                <w:szCs w:val="20"/>
              </w:rPr>
            </w:pPr>
          </w:p>
          <w:p w14:paraId="79AC51E0" w14:textId="0AB9D6B4" w:rsidR="00B071AA" w:rsidRPr="00B071AA" w:rsidRDefault="001E7C91" w:rsidP="001E7C91">
            <w:pPr>
              <w:spacing w:line="276" w:lineRule="auto"/>
              <w:ind w:right="-920"/>
              <w:contextualSpacing w:val="0"/>
              <w:rPr>
                <w:color w:val="7C7C7C" w:themeColor="text1" w:themeTint="BF"/>
                <w:sz w:val="20"/>
                <w:szCs w:val="20"/>
              </w:rPr>
            </w:pPr>
            <w:r w:rsidRPr="001E7C91">
              <w:rPr>
                <w:color w:val="7C7C7C" w:themeColor="text1" w:themeTint="BF"/>
                <w:sz w:val="20"/>
                <w:szCs w:val="20"/>
              </w:rPr>
              <w:t>Editorial changes</w:t>
            </w:r>
          </w:p>
        </w:tc>
      </w:tr>
      <w:tr w:rsidR="006A1F13" w:rsidRPr="009B77FD" w14:paraId="216C8FBB" w14:textId="77777777" w:rsidTr="00917505">
        <w:trPr>
          <w:trHeight w:val="451"/>
        </w:trPr>
        <w:tc>
          <w:tcPr>
            <w:tcW w:w="769" w:type="dxa"/>
            <w:vAlign w:val="top"/>
          </w:tcPr>
          <w:p w14:paraId="43A09386" w14:textId="0152946A" w:rsidR="00917505" w:rsidRDefault="00917505" w:rsidP="00917505">
            <w:pPr>
              <w:rPr>
                <w:rFonts w:asciiTheme="minorHAnsi" w:hAnsiTheme="minorHAnsi"/>
                <w:sz w:val="20"/>
              </w:rPr>
            </w:pPr>
            <w:r>
              <w:rPr>
                <w:rFonts w:asciiTheme="minorHAnsi" w:hAnsiTheme="minorHAnsi"/>
                <w:sz w:val="20"/>
              </w:rPr>
              <w:t>2.1</w:t>
            </w:r>
          </w:p>
        </w:tc>
        <w:tc>
          <w:tcPr>
            <w:tcW w:w="1434" w:type="dxa"/>
            <w:gridSpan w:val="2"/>
            <w:vAlign w:val="top"/>
          </w:tcPr>
          <w:p w14:paraId="0248415E" w14:textId="60B505F0" w:rsidR="00917505" w:rsidRPr="00C348BC" w:rsidDel="0073767F" w:rsidRDefault="00917505" w:rsidP="00917505">
            <w:pPr>
              <w:rPr>
                <w:rFonts w:asciiTheme="minorHAnsi" w:hAnsiTheme="minorHAnsi"/>
                <w:sz w:val="20"/>
                <w:highlight w:val="yellow"/>
              </w:rPr>
            </w:pPr>
          </w:p>
        </w:tc>
        <w:tc>
          <w:tcPr>
            <w:tcW w:w="1668" w:type="dxa"/>
            <w:gridSpan w:val="2"/>
            <w:vAlign w:val="top"/>
          </w:tcPr>
          <w:p w14:paraId="290063C7" w14:textId="4D48C0E0" w:rsidR="00917505" w:rsidRPr="00B071AA" w:rsidRDefault="00917505" w:rsidP="00917505">
            <w:pPr>
              <w:pStyle w:val="TablesCellsBody"/>
            </w:pPr>
            <w:r w:rsidRPr="00B071AA">
              <w:t>31 May 2022</w:t>
            </w:r>
          </w:p>
        </w:tc>
        <w:tc>
          <w:tcPr>
            <w:tcW w:w="5579" w:type="dxa"/>
            <w:vAlign w:val="top"/>
          </w:tcPr>
          <w:p w14:paraId="76C06327" w14:textId="4DA8B645" w:rsidR="00917505" w:rsidRPr="00B071AA" w:rsidRDefault="00917505" w:rsidP="00B071AA">
            <w:pPr>
              <w:spacing w:line="276" w:lineRule="auto"/>
              <w:ind w:right="-920"/>
              <w:contextualSpacing w:val="0"/>
              <w:rPr>
                <w:color w:val="7C7C7C" w:themeColor="text1" w:themeTint="BF"/>
                <w:sz w:val="20"/>
                <w:szCs w:val="20"/>
              </w:rPr>
            </w:pPr>
            <w:r w:rsidRPr="00B071AA">
              <w:rPr>
                <w:color w:val="7C7C7C" w:themeColor="text1" w:themeTint="BF"/>
                <w:sz w:val="20"/>
                <w:szCs w:val="20"/>
              </w:rPr>
              <w:t>Editorial changes and revisions</w:t>
            </w:r>
          </w:p>
        </w:tc>
      </w:tr>
      <w:tr w:rsidR="006A1F13" w:rsidRPr="009B77FD" w14:paraId="7997BFB0" w14:textId="497AFFA5" w:rsidTr="00917505">
        <w:trPr>
          <w:cnfStyle w:val="000000100000" w:firstRow="0" w:lastRow="0" w:firstColumn="0" w:lastColumn="0" w:oddVBand="0" w:evenVBand="0" w:oddHBand="1" w:evenHBand="0" w:firstRowFirstColumn="0" w:firstRowLastColumn="0" w:lastRowFirstColumn="0" w:lastRowLastColumn="0"/>
          <w:trHeight w:val="3017"/>
        </w:trPr>
        <w:tc>
          <w:tcPr>
            <w:tcW w:w="769" w:type="dxa"/>
            <w:vAlign w:val="top"/>
          </w:tcPr>
          <w:p w14:paraId="34DF032B" w14:textId="56745E29" w:rsidR="00917505" w:rsidRPr="00206434" w:rsidRDefault="00917505" w:rsidP="00917505">
            <w:pPr>
              <w:rPr>
                <w:rFonts w:asciiTheme="minorHAnsi" w:hAnsiTheme="minorHAnsi"/>
                <w:sz w:val="20"/>
              </w:rPr>
            </w:pPr>
            <w:r>
              <w:rPr>
                <w:rFonts w:asciiTheme="minorHAnsi" w:hAnsiTheme="minorHAnsi"/>
                <w:sz w:val="20"/>
              </w:rPr>
              <w:lastRenderedPageBreak/>
              <w:t>2.0</w:t>
            </w:r>
          </w:p>
        </w:tc>
        <w:tc>
          <w:tcPr>
            <w:tcW w:w="1434" w:type="dxa"/>
            <w:gridSpan w:val="2"/>
            <w:vAlign w:val="top"/>
          </w:tcPr>
          <w:p w14:paraId="6A894CE1" w14:textId="32081521" w:rsidR="00917505" w:rsidRDefault="00917505" w:rsidP="00917505">
            <w:pPr>
              <w:rPr>
                <w:rFonts w:asciiTheme="minorHAnsi" w:hAnsiTheme="minorHAnsi"/>
                <w:sz w:val="20"/>
              </w:rPr>
            </w:pPr>
          </w:p>
        </w:tc>
        <w:tc>
          <w:tcPr>
            <w:tcW w:w="1668" w:type="dxa"/>
            <w:gridSpan w:val="2"/>
            <w:vAlign w:val="top"/>
          </w:tcPr>
          <w:p w14:paraId="30573FC9" w14:textId="5C506A9E" w:rsidR="00917505" w:rsidRPr="00094F34" w:rsidRDefault="00917505" w:rsidP="00917505">
            <w:pPr>
              <w:pStyle w:val="TablesCellsBody"/>
              <w:rPr>
                <w:rFonts w:asciiTheme="minorHAnsi" w:hAnsiTheme="minorHAnsi"/>
              </w:rPr>
            </w:pPr>
            <w:r>
              <w:rPr>
                <w:rFonts w:asciiTheme="minorHAnsi" w:hAnsiTheme="minorHAnsi"/>
              </w:rPr>
              <w:t>04 May 2022</w:t>
            </w:r>
          </w:p>
        </w:tc>
        <w:tc>
          <w:tcPr>
            <w:tcW w:w="5579" w:type="dxa"/>
            <w:vAlign w:val="top"/>
          </w:tcPr>
          <w:p w14:paraId="4A0004C8" w14:textId="77777777" w:rsidR="00917505" w:rsidRPr="009E5BF9" w:rsidRDefault="00917505" w:rsidP="00B071AA">
            <w:pPr>
              <w:pStyle w:val="TablesCellsBody"/>
              <w:ind w:right="34"/>
              <w:rPr>
                <w:rFonts w:asciiTheme="minorHAnsi" w:hAnsiTheme="minorHAnsi"/>
              </w:rPr>
            </w:pPr>
            <w:r w:rsidRPr="009E5BF9">
              <w:rPr>
                <w:rFonts w:asciiTheme="minorHAnsi" w:hAnsiTheme="minorHAnsi"/>
              </w:rPr>
              <w:t>Key Project Information table revised to cater for the following information:</w:t>
            </w:r>
          </w:p>
          <w:p w14:paraId="7DC437F5" w14:textId="77777777" w:rsidR="00917505" w:rsidRPr="009E5BF9" w:rsidRDefault="00917505">
            <w:pPr>
              <w:pStyle w:val="TablesCellsBody"/>
              <w:numPr>
                <w:ilvl w:val="0"/>
                <w:numId w:val="17"/>
              </w:numPr>
              <w:ind w:right="34"/>
              <w:rPr>
                <w:rFonts w:asciiTheme="minorHAnsi" w:hAnsiTheme="minorHAnsi"/>
              </w:rPr>
            </w:pPr>
            <w:r w:rsidRPr="009E5BF9">
              <w:rPr>
                <w:rFonts w:asciiTheme="minorHAnsi" w:hAnsiTheme="minorHAnsi"/>
              </w:rPr>
              <w:t>Scale of PoA</w:t>
            </w:r>
          </w:p>
          <w:p w14:paraId="6BA3A0E5" w14:textId="77777777" w:rsidR="00917505" w:rsidRPr="009E5BF9" w:rsidRDefault="00917505">
            <w:pPr>
              <w:pStyle w:val="TablesCellsBody"/>
              <w:numPr>
                <w:ilvl w:val="0"/>
                <w:numId w:val="17"/>
              </w:numPr>
              <w:ind w:right="34"/>
              <w:rPr>
                <w:rFonts w:asciiTheme="minorHAnsi" w:hAnsiTheme="minorHAnsi"/>
              </w:rPr>
            </w:pPr>
            <w:r w:rsidRPr="009E5BF9">
              <w:rPr>
                <w:rFonts w:asciiTheme="minorHAnsi" w:hAnsiTheme="minorHAnsi"/>
              </w:rPr>
              <w:t>Title and GS ID of all real case VPAs included in the PoA</w:t>
            </w:r>
          </w:p>
          <w:p w14:paraId="7F606ACC" w14:textId="77777777" w:rsidR="00917505" w:rsidRPr="009E5BF9" w:rsidRDefault="00917505" w:rsidP="00B071AA">
            <w:pPr>
              <w:pStyle w:val="TablesCellsBody"/>
              <w:ind w:right="34"/>
              <w:rPr>
                <w:rFonts w:asciiTheme="minorHAnsi" w:hAnsiTheme="minorHAnsi"/>
              </w:rPr>
            </w:pPr>
            <w:r w:rsidRPr="009E5BF9">
              <w:rPr>
                <w:rFonts w:asciiTheme="minorHAnsi" w:hAnsiTheme="minorHAnsi"/>
              </w:rPr>
              <w:t xml:space="preserve">A new Management System section included </w:t>
            </w:r>
          </w:p>
          <w:p w14:paraId="30EE0CD2" w14:textId="77777777" w:rsidR="00917505" w:rsidRPr="009E5BF9" w:rsidRDefault="00917505" w:rsidP="00B071AA">
            <w:pPr>
              <w:pStyle w:val="TablesCellsBody"/>
              <w:ind w:right="34"/>
              <w:rPr>
                <w:rFonts w:asciiTheme="minorHAnsi" w:hAnsiTheme="minorHAnsi"/>
              </w:rPr>
            </w:pPr>
            <w:r w:rsidRPr="009E5BF9">
              <w:rPr>
                <w:rFonts w:asciiTheme="minorHAnsi" w:hAnsiTheme="minorHAnsi"/>
              </w:rPr>
              <w:t>Safeguarding Principles Assessment section removed</w:t>
            </w:r>
          </w:p>
          <w:p w14:paraId="376E9FBE" w14:textId="77777777" w:rsidR="00917505" w:rsidRPr="009E5BF9" w:rsidRDefault="00917505" w:rsidP="00B071AA">
            <w:pPr>
              <w:pStyle w:val="TablesCellsBody"/>
              <w:ind w:right="34"/>
              <w:rPr>
                <w:rFonts w:asciiTheme="minorHAnsi" w:hAnsiTheme="minorHAnsi"/>
              </w:rPr>
            </w:pPr>
            <w:r w:rsidRPr="009E5BF9">
              <w:rPr>
                <w:rFonts w:asciiTheme="minorHAnsi" w:hAnsiTheme="minorHAnsi"/>
              </w:rPr>
              <w:t xml:space="preserve">Outcome of PoA </w:t>
            </w:r>
            <w:r w:rsidRPr="00C348BC">
              <w:rPr>
                <w:rFonts w:asciiTheme="minorHAnsi" w:hAnsiTheme="minorHAnsi"/>
              </w:rPr>
              <w:t>L</w:t>
            </w:r>
            <w:r w:rsidRPr="009E5BF9">
              <w:rPr>
                <w:rFonts w:asciiTheme="minorHAnsi" w:hAnsiTheme="minorHAnsi"/>
              </w:rPr>
              <w:t>evel Stakeholder Consultation section revised in the following manner:</w:t>
            </w:r>
          </w:p>
          <w:p w14:paraId="29F3127E" w14:textId="77777777" w:rsidR="00917505" w:rsidRPr="009E5BF9" w:rsidRDefault="00917505">
            <w:pPr>
              <w:pStyle w:val="TablesCellsBody"/>
              <w:numPr>
                <w:ilvl w:val="0"/>
                <w:numId w:val="17"/>
              </w:numPr>
              <w:ind w:right="34"/>
              <w:rPr>
                <w:rFonts w:asciiTheme="minorHAnsi" w:hAnsiTheme="minorHAnsi"/>
              </w:rPr>
            </w:pPr>
            <w:r w:rsidRPr="009E5BF9">
              <w:rPr>
                <w:rFonts w:asciiTheme="minorHAnsi" w:hAnsiTheme="minorHAnsi"/>
              </w:rPr>
              <w:t>Justification for Stakeholder Consultation at PoA Level Only section removed</w:t>
            </w:r>
          </w:p>
          <w:p w14:paraId="0EAE264D" w14:textId="6D1936C6" w:rsidR="00917505" w:rsidRPr="009B77FD" w:rsidRDefault="00917505" w:rsidP="00B071AA">
            <w:pPr>
              <w:pStyle w:val="TablesCellsBody"/>
              <w:ind w:right="34"/>
            </w:pPr>
            <w:r w:rsidRPr="00B071AA">
              <w:t>A new Consideration of Stakeholder Comments Received section added</w:t>
            </w:r>
          </w:p>
        </w:tc>
      </w:tr>
      <w:tr w:rsidR="00917505" w:rsidRPr="009B77FD" w14:paraId="0A8F4275" w14:textId="77777777" w:rsidTr="00917505">
        <w:tc>
          <w:tcPr>
            <w:tcW w:w="2189" w:type="dxa"/>
            <w:gridSpan w:val="2"/>
            <w:vAlign w:val="top"/>
          </w:tcPr>
          <w:p w14:paraId="0D569349" w14:textId="4586C59C" w:rsidR="00917505" w:rsidRPr="009B77FD" w:rsidRDefault="00917505" w:rsidP="00917505">
            <w:pPr>
              <w:spacing w:after="200"/>
            </w:pPr>
            <w:r w:rsidRPr="00206434">
              <w:rPr>
                <w:rFonts w:asciiTheme="minorHAnsi" w:hAnsiTheme="minorHAnsi"/>
                <w:sz w:val="20"/>
              </w:rPr>
              <w:t>1.1</w:t>
            </w:r>
          </w:p>
        </w:tc>
        <w:tc>
          <w:tcPr>
            <w:tcW w:w="1669" w:type="dxa"/>
            <w:gridSpan w:val="2"/>
            <w:vAlign w:val="top"/>
          </w:tcPr>
          <w:p w14:paraId="4D5D1AA8" w14:textId="1600119F" w:rsidR="00917505" w:rsidRPr="009B77FD" w:rsidRDefault="00917505" w:rsidP="00917505">
            <w:pPr>
              <w:spacing w:after="200"/>
            </w:pPr>
            <w:r>
              <w:rPr>
                <w:rFonts w:asciiTheme="minorHAnsi" w:hAnsiTheme="minorHAnsi"/>
                <w:sz w:val="20"/>
              </w:rPr>
              <w:t xml:space="preserve">14 </w:t>
            </w:r>
            <w:r w:rsidRPr="00206434">
              <w:rPr>
                <w:rFonts w:asciiTheme="minorHAnsi" w:hAnsiTheme="minorHAnsi"/>
                <w:sz w:val="20"/>
              </w:rPr>
              <w:t>October 2020</w:t>
            </w:r>
          </w:p>
        </w:tc>
        <w:tc>
          <w:tcPr>
            <w:tcW w:w="5592" w:type="dxa"/>
            <w:gridSpan w:val="2"/>
            <w:vAlign w:val="top"/>
          </w:tcPr>
          <w:p w14:paraId="3D2C6154" w14:textId="77777777" w:rsidR="00917505" w:rsidRPr="00094F34" w:rsidRDefault="00917505" w:rsidP="00B071AA">
            <w:pPr>
              <w:pStyle w:val="TablesCellsBody"/>
              <w:ind w:right="34"/>
              <w:rPr>
                <w:rFonts w:asciiTheme="minorHAnsi" w:hAnsiTheme="minorHAnsi"/>
              </w:rPr>
            </w:pPr>
            <w:r w:rsidRPr="00094F34">
              <w:rPr>
                <w:rFonts w:asciiTheme="minorHAnsi" w:hAnsiTheme="minorHAnsi"/>
              </w:rPr>
              <w:t>Hyperlinked section summary to enable quick access to key sections</w:t>
            </w:r>
          </w:p>
          <w:p w14:paraId="6A9E9620" w14:textId="77777777" w:rsidR="00917505" w:rsidRPr="00094F34" w:rsidRDefault="00917505" w:rsidP="00B071AA">
            <w:pPr>
              <w:pStyle w:val="TablesCellsBody"/>
              <w:ind w:right="34"/>
              <w:rPr>
                <w:rFonts w:asciiTheme="minorHAnsi" w:hAnsiTheme="minorHAnsi"/>
              </w:rPr>
            </w:pPr>
            <w:r w:rsidRPr="00094F34">
              <w:rPr>
                <w:rFonts w:asciiTheme="minorHAnsi" w:hAnsiTheme="minorHAnsi"/>
              </w:rPr>
              <w:t>Improved clarity on Key Project Information</w:t>
            </w:r>
          </w:p>
          <w:p w14:paraId="60F235D2" w14:textId="77777777" w:rsidR="00917505" w:rsidRPr="00094F34" w:rsidRDefault="00917505" w:rsidP="00B071AA">
            <w:pPr>
              <w:pStyle w:val="TablesCellsBody"/>
              <w:ind w:right="34"/>
              <w:rPr>
                <w:rFonts w:asciiTheme="minorHAnsi" w:hAnsiTheme="minorHAnsi"/>
              </w:rPr>
            </w:pPr>
            <w:r w:rsidRPr="00094F34">
              <w:rPr>
                <w:rFonts w:asciiTheme="minorHAnsi" w:hAnsiTheme="minorHAnsi"/>
              </w:rPr>
              <w:t>Inclusion criteria table added</w:t>
            </w:r>
          </w:p>
          <w:p w14:paraId="47079E38" w14:textId="77777777" w:rsidR="00917505" w:rsidRPr="00094F34" w:rsidRDefault="00917505" w:rsidP="00B071AA">
            <w:pPr>
              <w:pStyle w:val="TablesCellsBody"/>
              <w:ind w:right="34"/>
              <w:rPr>
                <w:rFonts w:asciiTheme="minorHAnsi" w:hAnsiTheme="minorHAnsi"/>
              </w:rPr>
            </w:pPr>
            <w:r w:rsidRPr="00094F34">
              <w:rPr>
                <w:rFonts w:asciiTheme="minorHAnsi" w:hAnsiTheme="minorHAnsi"/>
              </w:rPr>
              <w:t xml:space="preserve">Clarification on POA level LSC and Safeguard Principles Assessment </w:t>
            </w:r>
          </w:p>
          <w:p w14:paraId="0A4D9786" w14:textId="77777777" w:rsidR="00917505" w:rsidRPr="00094F34" w:rsidRDefault="00917505" w:rsidP="00B071AA">
            <w:pPr>
              <w:pStyle w:val="TablesCellsBody"/>
              <w:ind w:right="34"/>
              <w:rPr>
                <w:rFonts w:asciiTheme="minorHAnsi" w:hAnsiTheme="minorHAnsi"/>
              </w:rPr>
            </w:pPr>
            <w:r w:rsidRPr="00094F34">
              <w:rPr>
                <w:rFonts w:asciiTheme="minorHAnsi" w:hAnsiTheme="minorHAnsi"/>
              </w:rPr>
              <w:t>Improved Clarity on SDG contribution/SDG Impact term used throughout</w:t>
            </w:r>
          </w:p>
          <w:p w14:paraId="5DBAA69A" w14:textId="77777777" w:rsidR="00917505" w:rsidRPr="00094F34" w:rsidRDefault="00917505" w:rsidP="00B071AA">
            <w:pPr>
              <w:pStyle w:val="TablesCellsBody"/>
              <w:ind w:right="34"/>
              <w:rPr>
                <w:rFonts w:asciiTheme="minorHAnsi" w:hAnsiTheme="minorHAnsi"/>
              </w:rPr>
            </w:pPr>
            <w:r w:rsidRPr="00094F34">
              <w:rPr>
                <w:rFonts w:asciiTheme="minorHAnsi" w:hAnsiTheme="minorHAnsi"/>
              </w:rPr>
              <w:t>Clarity on Stakeholder Consultation information required</w:t>
            </w:r>
          </w:p>
          <w:p w14:paraId="278A9552" w14:textId="358406D0" w:rsidR="00917505" w:rsidRPr="009B77FD" w:rsidRDefault="00917505" w:rsidP="00B071AA">
            <w:pPr>
              <w:pStyle w:val="TablesCellsBody"/>
              <w:ind w:right="34"/>
            </w:pPr>
            <w:r w:rsidRPr="00094F34">
              <w:rPr>
                <w:rFonts w:asciiTheme="minorHAnsi" w:hAnsiTheme="minorHAnsi"/>
              </w:rPr>
              <w:t xml:space="preserve">Provision of an </w:t>
            </w:r>
            <w:hyperlink r:id="rId24" w:history="1">
              <w:r w:rsidRPr="0069161C">
                <w:rPr>
                  <w:rStyle w:val="Hyperlink"/>
                  <w:sz w:val="20"/>
                </w:rPr>
                <w:t>accompanying Guide</w:t>
              </w:r>
            </w:hyperlink>
            <w:r w:rsidRPr="00094F34">
              <w:rPr>
                <w:rFonts w:asciiTheme="minorHAnsi" w:hAnsiTheme="minorHAnsi"/>
              </w:rPr>
              <w:t xml:space="preserve"> to help the user understand detailed rules and requirements</w:t>
            </w:r>
          </w:p>
        </w:tc>
      </w:tr>
      <w:tr w:rsidR="00917505" w:rsidRPr="009B77FD" w14:paraId="204FB771" w14:textId="77777777" w:rsidTr="00917505">
        <w:trPr>
          <w:cnfStyle w:val="000000100000" w:firstRow="0" w:lastRow="0" w:firstColumn="0" w:lastColumn="0" w:oddVBand="0" w:evenVBand="0" w:oddHBand="1" w:evenHBand="0" w:firstRowFirstColumn="0" w:firstRowLastColumn="0" w:lastRowFirstColumn="0" w:lastRowLastColumn="0"/>
        </w:trPr>
        <w:tc>
          <w:tcPr>
            <w:tcW w:w="2189" w:type="dxa"/>
            <w:gridSpan w:val="2"/>
            <w:vAlign w:val="top"/>
          </w:tcPr>
          <w:p w14:paraId="34F549E9" w14:textId="6BF814B5" w:rsidR="00917505" w:rsidRPr="009B77FD" w:rsidRDefault="00917505" w:rsidP="00917505">
            <w:pPr>
              <w:spacing w:after="200"/>
            </w:pPr>
            <w:r w:rsidRPr="00206434">
              <w:rPr>
                <w:rFonts w:asciiTheme="minorHAnsi" w:hAnsiTheme="minorHAnsi"/>
                <w:sz w:val="20"/>
              </w:rPr>
              <w:t>1</w:t>
            </w:r>
            <w:r>
              <w:rPr>
                <w:rFonts w:asciiTheme="minorHAnsi" w:hAnsiTheme="minorHAnsi"/>
                <w:sz w:val="20"/>
              </w:rPr>
              <w:t>.0</w:t>
            </w:r>
          </w:p>
        </w:tc>
        <w:tc>
          <w:tcPr>
            <w:tcW w:w="1669" w:type="dxa"/>
            <w:gridSpan w:val="2"/>
            <w:vAlign w:val="top"/>
          </w:tcPr>
          <w:p w14:paraId="41214D74" w14:textId="428666CF" w:rsidR="00917505" w:rsidRPr="009B77FD" w:rsidRDefault="00917505" w:rsidP="00917505">
            <w:pPr>
              <w:spacing w:after="200"/>
            </w:pPr>
            <w:r w:rsidRPr="00206434">
              <w:rPr>
                <w:rFonts w:asciiTheme="minorHAnsi" w:hAnsiTheme="minorHAnsi"/>
                <w:sz w:val="20"/>
              </w:rPr>
              <w:t>1</w:t>
            </w:r>
            <w:r>
              <w:rPr>
                <w:rFonts w:asciiTheme="minorHAnsi" w:hAnsiTheme="minorHAnsi"/>
                <w:sz w:val="20"/>
              </w:rPr>
              <w:t>0</w:t>
            </w:r>
            <w:r w:rsidRPr="00206434">
              <w:rPr>
                <w:rFonts w:asciiTheme="minorHAnsi" w:hAnsiTheme="minorHAnsi"/>
                <w:sz w:val="20"/>
              </w:rPr>
              <w:t xml:space="preserve"> July 2017</w:t>
            </w:r>
          </w:p>
        </w:tc>
        <w:tc>
          <w:tcPr>
            <w:tcW w:w="5592" w:type="dxa"/>
            <w:gridSpan w:val="2"/>
            <w:vAlign w:val="top"/>
          </w:tcPr>
          <w:p w14:paraId="35A544DE" w14:textId="09B0640B" w:rsidR="00917505" w:rsidRPr="009B77FD" w:rsidRDefault="00917505" w:rsidP="00B071AA">
            <w:pPr>
              <w:pStyle w:val="TablesCellsBody"/>
              <w:ind w:right="-920"/>
            </w:pPr>
            <w:r w:rsidRPr="00206434">
              <w:rPr>
                <w:rFonts w:asciiTheme="minorHAnsi" w:hAnsiTheme="minorHAnsi"/>
              </w:rPr>
              <w:t>Initial adoption</w:t>
            </w:r>
          </w:p>
        </w:tc>
      </w:tr>
    </w:tbl>
    <w:p w14:paraId="1B974581" w14:textId="77777777" w:rsidR="009B77FD" w:rsidRPr="009B77FD" w:rsidRDefault="009B77FD" w:rsidP="006D53FE">
      <w:pPr>
        <w:rPr>
          <w:lang w:val="en-GB"/>
        </w:rPr>
      </w:pPr>
    </w:p>
    <w:sectPr w:rsidR="009B77FD" w:rsidRPr="009B77FD" w:rsidSect="003D2DF0">
      <w:headerReference w:type="even" r:id="rId25"/>
      <w:headerReference w:type="default" r:id="rId26"/>
      <w:footerReference w:type="even" r:id="rId27"/>
      <w:footerReference w:type="default" r:id="rId28"/>
      <w:headerReference w:type="first" r:id="rId29"/>
      <w:footerReference w:type="first" r:id="rId30"/>
      <w:pgSz w:w="11900" w:h="16840"/>
      <w:pgMar w:top="720" w:right="720" w:bottom="720" w:left="720" w:header="283"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2C8F33" w14:textId="77777777" w:rsidR="009E0264" w:rsidRDefault="009E0264" w:rsidP="008C7A19">
      <w:r>
        <w:separator/>
      </w:r>
    </w:p>
    <w:p w14:paraId="2F7E59EA" w14:textId="77777777" w:rsidR="009E0264" w:rsidRDefault="009E0264"/>
  </w:endnote>
  <w:endnote w:type="continuationSeparator" w:id="0">
    <w:p w14:paraId="10D87DE7" w14:textId="77777777" w:rsidR="009E0264" w:rsidRDefault="009E0264" w:rsidP="008C7A19">
      <w:r>
        <w:continuationSeparator/>
      </w:r>
    </w:p>
    <w:p w14:paraId="5C62D2F8" w14:textId="77777777" w:rsidR="009E0264" w:rsidRDefault="009E0264"/>
  </w:endnote>
  <w:endnote w:type="continuationNotice" w:id="1">
    <w:p w14:paraId="17882351" w14:textId="77777777" w:rsidR="009E0264" w:rsidRDefault="009E026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dy CS)">
    <w:altName w:val="Times New Roman"/>
    <w:charset w:val="00"/>
    <w:family w:val="roman"/>
    <w:pitch w:val="variable"/>
    <w:sig w:usb0="E0002AEF" w:usb1="C0007841" w:usb2="00000009" w:usb3="00000000" w:csb0="000001FF" w:csb1="00000000"/>
  </w:font>
  <w:font w:name="Times New Roman (Headings CS)">
    <w:altName w:val="Times New Roman"/>
    <w:charset w:val="00"/>
    <w:family w:val="roman"/>
    <w:pitch w:val="variable"/>
    <w:sig w:usb0="E0002AEF" w:usb1="C0007841" w:usb2="00000009" w:usb3="00000000" w:csb0="000001FF" w:csb1="00000000"/>
  </w:font>
  <w:font w:name="Consolas">
    <w:panose1 w:val="020B0609020204030204"/>
    <w:charset w:val="00"/>
    <w:family w:val="modern"/>
    <w:pitch w:val="fixed"/>
    <w:sig w:usb0="E00006FF" w:usb1="0000FCFF" w:usb2="00000001" w:usb3="00000000" w:csb0="0000019F" w:csb1="00000000"/>
  </w:font>
  <w:font w:name="PT Mono">
    <w:charset w:val="00"/>
    <w:family w:val="modern"/>
    <w:pitch w:val="fixed"/>
    <w:sig w:usb0="A00002EF" w:usb1="500078EB" w:usb2="00000000" w:usb3="00000000" w:csb0="00000097" w:csb1="00000000"/>
  </w:font>
  <w:font w:name="Arial">
    <w:panose1 w:val="020B0604020202020204"/>
    <w:charset w:val="00"/>
    <w:family w:val="swiss"/>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Avenir Book">
    <w:altName w:val="Tw Cen MT"/>
    <w:charset w:val="00"/>
    <w:family w:val="auto"/>
    <w:pitch w:val="variable"/>
    <w:sig w:usb0="800000AF" w:usb1="5000204A" w:usb2="00000000" w:usb3="00000000" w:csb0="0000009B"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47939398"/>
      <w:docPartObj>
        <w:docPartGallery w:val="Page Numbers (Bottom of Page)"/>
        <w:docPartUnique/>
      </w:docPartObj>
    </w:sdtPr>
    <w:sdtEndPr>
      <w:rPr>
        <w:noProof/>
      </w:rPr>
    </w:sdtEndPr>
    <w:sdtContent>
      <w:p w14:paraId="6E0C7829" w14:textId="6A351DD4" w:rsidR="001B0AFF" w:rsidRDefault="001B0AFF">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7AC900DA" w14:textId="77777777" w:rsidR="001B0AFF" w:rsidRDefault="001B0AF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561F8D" w14:textId="45312873" w:rsidR="006E4980" w:rsidRDefault="006E4980" w:rsidP="00926E1B">
    <w:pPr>
      <w:framePr w:wrap="none" w:vAnchor="text" w:hAnchor="margin" w:xAlign="right" w:y="1"/>
    </w:pPr>
    <w:r>
      <w:fldChar w:fldCharType="begin"/>
    </w:r>
    <w:r>
      <w:instrText xml:space="preserve">PAGE  </w:instrText>
    </w:r>
    <w:r>
      <w:fldChar w:fldCharType="end"/>
    </w:r>
  </w:p>
  <w:p w14:paraId="06054D33" w14:textId="77777777" w:rsidR="006E4980" w:rsidRDefault="006E4980" w:rsidP="006E4980">
    <w:pPr>
      <w:ind w:right="360"/>
    </w:pPr>
  </w:p>
  <w:p w14:paraId="146F635D" w14:textId="77777777" w:rsidR="00D86D16" w:rsidRDefault="00D86D16"/>
  <w:p w14:paraId="5456C56E" w14:textId="77777777" w:rsidR="002630A2" w:rsidRDefault="002630A2"/>
  <w:p w14:paraId="73B69727" w14:textId="77777777" w:rsidR="002630A2" w:rsidRDefault="002630A2"/>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B3AE0" w14:textId="221E6CC8" w:rsidR="006E4980" w:rsidRPr="00872BFA" w:rsidRDefault="00EC5900" w:rsidP="006E3FE5">
    <w:pPr>
      <w:ind w:right="360"/>
      <w:rPr>
        <w:szCs w:val="20"/>
      </w:rPr>
    </w:pPr>
    <w:r>
      <w:rPr>
        <w:noProof/>
        <w:szCs w:val="20"/>
      </w:rPr>
      <mc:AlternateContent>
        <mc:Choice Requires="wps">
          <w:drawing>
            <wp:anchor distT="0" distB="0" distL="114300" distR="114300" simplePos="0" relativeHeight="251658240" behindDoc="0" locked="0" layoutInCell="1" allowOverlap="1" wp14:anchorId="5A429E3A" wp14:editId="48BCEAFD">
              <wp:simplePos x="0" y="0"/>
              <wp:positionH relativeFrom="column">
                <wp:posOffset>1577884</wp:posOffset>
              </wp:positionH>
              <wp:positionV relativeFrom="paragraph">
                <wp:posOffset>189865</wp:posOffset>
              </wp:positionV>
              <wp:extent cx="3810000" cy="344170"/>
              <wp:effectExtent l="0" t="0" r="0" b="0"/>
              <wp:wrapNone/>
              <wp:docPr id="6" name="Text Box 6"/>
              <wp:cNvGraphicFramePr/>
              <a:graphic xmlns:a="http://schemas.openxmlformats.org/drawingml/2006/main">
                <a:graphicData uri="http://schemas.microsoft.com/office/word/2010/wordprocessingShape">
                  <wps:wsp>
                    <wps:cNvSpPr txBox="1"/>
                    <wps:spPr>
                      <a:xfrm>
                        <a:off x="0" y="0"/>
                        <a:ext cx="3810000" cy="344170"/>
                      </a:xfrm>
                      <a:prstGeom prst="rect">
                        <a:avLst/>
                      </a:prstGeom>
                      <a:solidFill>
                        <a:schemeClr val="lt1"/>
                      </a:solidFill>
                      <a:ln w="6350">
                        <a:noFill/>
                      </a:ln>
                    </wps:spPr>
                    <wps:txbx>
                      <w:txbxContent>
                        <w:p w14:paraId="2CD9E2E3" w14:textId="77777777" w:rsidR="0047688F" w:rsidRPr="001F6981" w:rsidRDefault="009D22A9" w:rsidP="00D061EC">
                          <w:pPr>
                            <w:ind w:right="360"/>
                            <w:rPr>
                              <w:i/>
                              <w:iCs/>
                              <w:szCs w:val="20"/>
                            </w:rPr>
                          </w:pPr>
                          <w:r w:rsidRPr="001F6981">
                            <w:rPr>
                              <w:i/>
                              <w:iCs/>
                              <w:szCs w:val="20"/>
                            </w:rPr>
                            <w:t xml:space="preserve">Climate </w:t>
                          </w:r>
                          <w:r w:rsidR="00C40D2D" w:rsidRPr="001F6981">
                            <w:rPr>
                              <w:i/>
                              <w:iCs/>
                              <w:szCs w:val="20"/>
                            </w:rPr>
                            <w:t>S</w:t>
                          </w:r>
                          <w:r w:rsidRPr="001F6981">
                            <w:rPr>
                              <w:i/>
                              <w:iCs/>
                              <w:szCs w:val="20"/>
                            </w:rPr>
                            <w:t>ecurity and</w:t>
                          </w:r>
                          <w:r w:rsidR="00C40D2D" w:rsidRPr="001F6981">
                            <w:rPr>
                              <w:i/>
                              <w:iCs/>
                              <w:szCs w:val="20"/>
                            </w:rPr>
                            <w:t xml:space="preserve"> Sustainable Development</w:t>
                          </w:r>
                        </w:p>
                        <w:p w14:paraId="3DE1EA25" w14:textId="77777777" w:rsidR="0047688F" w:rsidRDefault="0047688F" w:rsidP="00D061EC"/>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A429E3A" id="_x0000_t202" coordsize="21600,21600" o:spt="202" path="m,l,21600r21600,l21600,xe">
              <v:stroke joinstyle="miter"/>
              <v:path gradientshapeok="t" o:connecttype="rect"/>
            </v:shapetype>
            <v:shape id="Text Box 6" o:spid="_x0000_s1026" type="#_x0000_t202" style="position:absolute;margin-left:124.25pt;margin-top:14.95pt;width:300pt;height:27.1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HIWVLQIAAFQEAAAOAAAAZHJzL2Uyb0RvYy54bWysVEuP2jAQvlfqf7B8L0mAfTQirCgrqkpo&#10;dyW22rNxbBLJ8bi2IaG/vmMnPLrtqSoHM+MZz+P7ZjJ76BpFDsK6GnRBs1FKidAcylrvCvr9dfXp&#10;nhLnmS6ZAi0KehSOPsw/fpi1JhdjqECVwhIMol3emoJW3ps8SRyvRMPcCIzQaJRgG+ZRtbuktKzF&#10;6I1Kxml6m7RgS2OBC+fw9rE30nmML6Xg/llKJzxRBcXafDxtPLfhTOYzlu8sM1XNhzLYP1TRsFpj&#10;0nOoR+YZ2dv6j1BNzS04kH7EoUlAypqL2AN2k6XvutlUzIjYC4LjzBkm9//C8qfDxrxY4rsv0CGB&#10;AZDWuNzhZeink7YJ/1gpQTtCeDzDJjpPOF5O7rMUf5RwtE2m0+wu4ppcXhvr/FcBDQlCQS3SEtFi&#10;h7XzmBFdTy4hmQNVl6taqaiEURBLZcmBIYnKxxrxxW9eSpO2oLeTmzQG1hCe95GVxgSXnoLku203&#10;NLqF8oj9W+hHwxm+qrHINXP+hVmcBewL59s/4yEVYBIYJEoqsD//dh/8kSK0UtLibBXU/dgzKyhR&#10;3zSS9zmbTsMwRmV6czdGxV5bttcWvW+WgJ1nuEmGRzH4e3USpYXmDddgEbKiiWmOuQvqT+LS9xOP&#10;a8TFYhGdcPwM82u9MTyEDkgHCl67N2bNwJNHhp/gNIUsf0dX7xtealjsPcg6chkA7lEdcMfRjRQP&#10;axZ241qPXpePwfwXAAAA//8DAFBLAwQUAAYACAAAACEAbtZfAeAAAAAJAQAADwAAAGRycy9kb3du&#10;cmV2LnhtbEyPS0/DMBCE75X4D9Yicamo05ZCGuJUCPGQuLXhIW5uvCQR8TqK3ST8e7Zc6G12ZzT7&#10;bboZbSN67HztSMF8FoFAKpypqVTwmj9exiB80GR04wgV/KCHTXY2SXVi3EBb7HehFFxCPtEKqhDa&#10;REpfVGi1n7kWib0v11kdeOxKaTo9cLlt5CKKrqXVNfGFSrd4X2HxvTtYBZ/T8uPFj09vw3K1bB+e&#10;+/zm3eRKXZyPd7cgAo7hPwxHfEaHjJn27kDGi0bB4ipecZTFeg2CA/HfYn8Uc5BZKk8/yH4BAAD/&#10;/wMAUEsBAi0AFAAGAAgAAAAhALaDOJL+AAAA4QEAABMAAAAAAAAAAAAAAAAAAAAAAFtDb250ZW50&#10;X1R5cGVzXS54bWxQSwECLQAUAAYACAAAACEAOP0h/9YAAACUAQAACwAAAAAAAAAAAAAAAAAvAQAA&#10;X3JlbHMvLnJlbHNQSwECLQAUAAYACAAAACEAuRyFlS0CAABUBAAADgAAAAAAAAAAAAAAAAAuAgAA&#10;ZHJzL2Uyb0RvYy54bWxQSwECLQAUAAYACAAAACEAbtZfAeAAAAAJAQAADwAAAAAAAAAAAAAAAACH&#10;BAAAZHJzL2Rvd25yZXYueG1sUEsFBgAAAAAEAAQA8wAAAJQFAAAAAA==&#10;" fillcolor="white [3201]" stroked="f" strokeweight=".5pt">
              <v:textbox>
                <w:txbxContent>
                  <w:p w14:paraId="2CD9E2E3" w14:textId="77777777" w:rsidR="0047688F" w:rsidRPr="001F6981" w:rsidRDefault="009D22A9" w:rsidP="00D061EC">
                    <w:pPr>
                      <w:ind w:right="360"/>
                      <w:rPr>
                        <w:i/>
                        <w:iCs/>
                        <w:szCs w:val="20"/>
                      </w:rPr>
                    </w:pPr>
                    <w:r w:rsidRPr="001F6981">
                      <w:rPr>
                        <w:i/>
                        <w:iCs/>
                        <w:szCs w:val="20"/>
                      </w:rPr>
                      <w:t xml:space="preserve">Climate </w:t>
                    </w:r>
                    <w:r w:rsidR="00C40D2D" w:rsidRPr="001F6981">
                      <w:rPr>
                        <w:i/>
                        <w:iCs/>
                        <w:szCs w:val="20"/>
                      </w:rPr>
                      <w:t>S</w:t>
                    </w:r>
                    <w:r w:rsidRPr="001F6981">
                      <w:rPr>
                        <w:i/>
                        <w:iCs/>
                        <w:szCs w:val="20"/>
                      </w:rPr>
                      <w:t>ecurity and</w:t>
                    </w:r>
                    <w:r w:rsidR="00C40D2D" w:rsidRPr="001F6981">
                      <w:rPr>
                        <w:i/>
                        <w:iCs/>
                        <w:szCs w:val="20"/>
                      </w:rPr>
                      <w:t xml:space="preserve"> Sustainable Development</w:t>
                    </w:r>
                  </w:p>
                  <w:p w14:paraId="3DE1EA25" w14:textId="77777777" w:rsidR="0047688F" w:rsidRDefault="0047688F" w:rsidP="00D061EC"/>
                </w:txbxContent>
              </v:textbox>
            </v:shape>
          </w:pict>
        </mc:Fallback>
      </mc:AlternateContent>
    </w:r>
    <w:r w:rsidR="008179CB">
      <w:rPr>
        <w:noProof/>
      </w:rPr>
      <w:drawing>
        <wp:anchor distT="0" distB="0" distL="114300" distR="114300" simplePos="0" relativeHeight="251658241" behindDoc="0" locked="1" layoutInCell="1" allowOverlap="0" wp14:anchorId="128FD689" wp14:editId="33260B74">
          <wp:simplePos x="0" y="0"/>
          <wp:positionH relativeFrom="margin">
            <wp:posOffset>0</wp:posOffset>
          </wp:positionH>
          <wp:positionV relativeFrom="bottomMargin">
            <wp:posOffset>252095</wp:posOffset>
          </wp:positionV>
          <wp:extent cx="1231200" cy="144000"/>
          <wp:effectExtent l="0" t="0" r="1270" b="0"/>
          <wp:wrapSquare wrapText="bothSides"/>
          <wp:docPr id="2032928664" name="Picture 20329286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S_Logo_Primary.eps"/>
                  <pic:cNvPicPr/>
                </pic:nvPicPr>
                <pic:blipFill>
                  <a:blip r:embed="rId1">
                    <a:extLst>
                      <a:ext uri="{28A0092B-C50C-407E-A947-70E740481C1C}">
                        <a14:useLocalDpi xmlns:a14="http://schemas.microsoft.com/office/drawing/2010/main" val="0"/>
                      </a:ext>
                    </a:extLst>
                  </a:blip>
                  <a:stretch>
                    <a:fillRect/>
                  </a:stretch>
                </pic:blipFill>
                <pic:spPr>
                  <a:xfrm>
                    <a:off x="0" y="0"/>
                    <a:ext cx="1231200" cy="144000"/>
                  </a:xfrm>
                  <a:prstGeom prst="rect">
                    <a:avLst/>
                  </a:prstGeom>
                </pic:spPr>
              </pic:pic>
            </a:graphicData>
          </a:graphic>
          <wp14:sizeRelH relativeFrom="margin">
            <wp14:pctWidth>0</wp14:pctWidth>
          </wp14:sizeRelH>
          <wp14:sizeRelV relativeFrom="margin">
            <wp14:pctHeight>0</wp14:pctHeight>
          </wp14:sizeRelV>
        </wp:anchor>
      </w:drawing>
    </w:r>
  </w:p>
  <w:p w14:paraId="2B7E5A4D" w14:textId="77777777" w:rsidR="00A43B8D" w:rsidRPr="00B01B0E" w:rsidRDefault="00A43B8D" w:rsidP="00EC5900">
    <w:pPr>
      <w:framePr w:w="515" w:h="335" w:hRule="exact" w:wrap="none" w:vAnchor="text" w:hAnchor="page" w:x="11109" w:y="46"/>
      <w:rPr>
        <w:rFonts w:asciiTheme="minorHAnsi" w:hAnsiTheme="minorHAnsi"/>
        <w:sz w:val="18"/>
        <w:szCs w:val="18"/>
      </w:rPr>
    </w:pPr>
    <w:r w:rsidRPr="00B01B0E">
      <w:rPr>
        <w:rFonts w:asciiTheme="minorHAnsi" w:hAnsiTheme="minorHAnsi"/>
        <w:sz w:val="18"/>
        <w:szCs w:val="18"/>
      </w:rPr>
      <w:fldChar w:fldCharType="begin"/>
    </w:r>
    <w:r w:rsidRPr="00B01B0E">
      <w:rPr>
        <w:rFonts w:asciiTheme="minorHAnsi" w:hAnsiTheme="minorHAnsi"/>
        <w:sz w:val="18"/>
        <w:szCs w:val="18"/>
      </w:rPr>
      <w:instrText xml:space="preserve">PAGE  </w:instrText>
    </w:r>
    <w:r w:rsidRPr="00B01B0E">
      <w:rPr>
        <w:rFonts w:asciiTheme="minorHAnsi" w:hAnsiTheme="minorHAnsi"/>
        <w:sz w:val="18"/>
        <w:szCs w:val="18"/>
      </w:rPr>
      <w:fldChar w:fldCharType="separate"/>
    </w:r>
    <w:r w:rsidRPr="00B01B0E">
      <w:rPr>
        <w:rFonts w:asciiTheme="minorHAnsi" w:hAnsiTheme="minorHAnsi"/>
        <w:noProof/>
        <w:sz w:val="18"/>
        <w:szCs w:val="18"/>
      </w:rPr>
      <w:t>2</w:t>
    </w:r>
    <w:r w:rsidRPr="00B01B0E">
      <w:rPr>
        <w:rFonts w:asciiTheme="minorHAnsi" w:hAnsiTheme="minorHAnsi"/>
        <w:sz w:val="18"/>
        <w:szCs w:val="18"/>
      </w:rPr>
      <w:fldChar w:fldCharType="end"/>
    </w:r>
  </w:p>
  <w:p w14:paraId="295AF4EB" w14:textId="77777777" w:rsidR="00D86D16" w:rsidRDefault="00D86D16"/>
  <w:p w14:paraId="4DA150E5" w14:textId="77777777" w:rsidR="002630A2" w:rsidRDefault="002630A2"/>
  <w:p w14:paraId="32BBEE34" w14:textId="77777777" w:rsidR="002630A2" w:rsidRDefault="002630A2"/>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A67A85" w14:textId="4A99E5A0" w:rsidR="001912A7" w:rsidRDefault="00EC5900">
    <w:r w:rsidRPr="007B2737">
      <w:rPr>
        <w:noProof/>
      </w:rPr>
      <mc:AlternateContent>
        <mc:Choice Requires="wps">
          <w:drawing>
            <wp:anchor distT="0" distB="0" distL="114300" distR="114300" simplePos="0" relativeHeight="251658245" behindDoc="0" locked="0" layoutInCell="1" allowOverlap="1" wp14:anchorId="3A5934E3" wp14:editId="0B4ECDEC">
              <wp:simplePos x="0" y="0"/>
              <wp:positionH relativeFrom="column">
                <wp:posOffset>1787525</wp:posOffset>
              </wp:positionH>
              <wp:positionV relativeFrom="paragraph">
                <wp:posOffset>-73660</wp:posOffset>
              </wp:positionV>
              <wp:extent cx="3788229" cy="344170"/>
              <wp:effectExtent l="0" t="0" r="0" b="0"/>
              <wp:wrapNone/>
              <wp:docPr id="1" name="Text Box 1"/>
              <wp:cNvGraphicFramePr/>
              <a:graphic xmlns:a="http://schemas.openxmlformats.org/drawingml/2006/main">
                <a:graphicData uri="http://schemas.microsoft.com/office/word/2010/wordprocessingShape">
                  <wps:wsp>
                    <wps:cNvSpPr txBox="1"/>
                    <wps:spPr>
                      <a:xfrm>
                        <a:off x="0" y="0"/>
                        <a:ext cx="3788229" cy="344170"/>
                      </a:xfrm>
                      <a:prstGeom prst="rect">
                        <a:avLst/>
                      </a:prstGeom>
                      <a:solidFill>
                        <a:schemeClr val="lt1"/>
                      </a:solidFill>
                      <a:ln w="6350">
                        <a:noFill/>
                      </a:ln>
                    </wps:spPr>
                    <wps:txbx>
                      <w:txbxContent>
                        <w:p w14:paraId="2CB867A4" w14:textId="77777777" w:rsidR="007B2737" w:rsidRPr="001F6981" w:rsidRDefault="007B2737" w:rsidP="007B2737">
                          <w:pPr>
                            <w:ind w:right="360"/>
                            <w:rPr>
                              <w:i/>
                              <w:iCs/>
                              <w:szCs w:val="20"/>
                            </w:rPr>
                          </w:pPr>
                          <w:r w:rsidRPr="001F6981">
                            <w:rPr>
                              <w:i/>
                              <w:iCs/>
                              <w:szCs w:val="20"/>
                            </w:rPr>
                            <w:t>Climate Security and Sustainable Development</w:t>
                          </w:r>
                        </w:p>
                        <w:p w14:paraId="396CB80D" w14:textId="77777777" w:rsidR="007B2737" w:rsidRDefault="007B2737" w:rsidP="007B273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A5934E3" id="_x0000_t202" coordsize="21600,21600" o:spt="202" path="m,l,21600r21600,l21600,xe">
              <v:stroke joinstyle="miter"/>
              <v:path gradientshapeok="t" o:connecttype="rect"/>
            </v:shapetype>
            <v:shape id="Text Box 1" o:spid="_x0000_s1027" type="#_x0000_t202" style="position:absolute;margin-left:140.75pt;margin-top:-5.8pt;width:298.3pt;height:27.1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sL29LwIAAFsEAAAOAAAAZHJzL2Uyb0RvYy54bWysVEtv2zAMvg/YfxB0X5xX29SIU2QpMgwI&#10;2gLp0LMiS7EAWdQkJXb260fJebXbadhFJkWKj+8jPX1oa032wnkFpqCDXp8SYTiUymwL+uN1+WVC&#10;iQ/MlEyDEQU9CE8fZp8/TRubiyFUoEvhCAYxPm9sQasQbJ5lnleiZr4HVhg0SnA1C6i6bVY61mD0&#10;WmfDfv82a8CV1gEX3uPtY2eksxRfSsHDs5ReBKILirWFdLp0buKZzaYs3zpmK8WPZbB/qKJmymDS&#10;c6hHFhjZOfVHqFpxBx5k6HGoM5BScZF6wG4G/Q/drCtmReoFwfH2DJP/f2H5035tXxwJ7VdokcAI&#10;SGN97vEy9tNKV8cvVkrQjhAezrCJNhCOl6O7yWQ4vKeEo200Hg/uEq7Z5bV1PnwTUJMoFNQhLQkt&#10;tl/5gBnR9eQSk3nQqlwqrZMSR0EstCN7hiTqkGrEF++8tCFNQW9HN/0U2EB83kXWBhNceopSaDct&#10;UeVVvxsoDwiDg25CvOVLhbWumA8vzOFIYOc45uEZD6kBc8FRoqQC9+tv99EfmUIrJQ2OWEH9zx1z&#10;ghL93SCH94PxOM5kUsY3d0NU3LVlc20xu3oBCMAAF8ryJEb/oE+idFC/4TbMY1Y0McMxd0HDSVyE&#10;bvBxm7iYz5MTTqFlYWXWlsfQEfDIxGv7xpw90hWQ6Cc4DSPLP7DW+caXBua7AFIlSiPOHapH+HGC&#10;E9PHbYsrcq0nr8s/YfYbAAD//wMAUEsDBBQABgAIAAAAIQDoX1xg4gAAAAoBAAAPAAAAZHJzL2Rv&#10;d25yZXYueG1sTI/LTsMwEEX3SPyDNUhsUOs4pWkUMqkQ4iF1R0OL2LmxSSLicRS7Sfh7zAqWo3t0&#10;75l8O5uOjXpwrSUEsYyAaaqsaqlGeCufFikw5yUp2VnSCN/awba4vMhlpuxEr3rc+5qFEnKZRGi8&#10;7zPOXdVoI93S9ppC9mkHI304h5qrQU6h3HQ8jqKEG9lSWGhkrx8aXX3tzwbh46Z+37n5+TCt1qv+&#10;8WUsN0dVIl5fzfd3wLye/R8Mv/pBHYrgdLJnUo51CHEq1gFFWAiRAAtEukkFsBPCbZwAL3L+/4Xi&#10;BwAA//8DAFBLAQItABQABgAIAAAAIQC2gziS/gAAAOEBAAATAAAAAAAAAAAAAAAAAAAAAABbQ29u&#10;dGVudF9UeXBlc10ueG1sUEsBAi0AFAAGAAgAAAAhADj9If/WAAAAlAEAAAsAAAAAAAAAAAAAAAAA&#10;LwEAAF9yZWxzLy5yZWxzUEsBAi0AFAAGAAgAAAAhAMywvb0vAgAAWwQAAA4AAAAAAAAAAAAAAAAA&#10;LgIAAGRycy9lMm9Eb2MueG1sUEsBAi0AFAAGAAgAAAAhAOhfXGDiAAAACgEAAA8AAAAAAAAAAAAA&#10;AAAAiQQAAGRycy9kb3ducmV2LnhtbFBLBQYAAAAABAAEAPMAAACYBQAAAAA=&#10;" fillcolor="white [3201]" stroked="f" strokeweight=".5pt">
              <v:textbox>
                <w:txbxContent>
                  <w:p w14:paraId="2CB867A4" w14:textId="77777777" w:rsidR="007B2737" w:rsidRPr="001F6981" w:rsidRDefault="007B2737" w:rsidP="007B2737">
                    <w:pPr>
                      <w:ind w:right="360"/>
                      <w:rPr>
                        <w:i/>
                        <w:iCs/>
                        <w:szCs w:val="20"/>
                      </w:rPr>
                    </w:pPr>
                    <w:r w:rsidRPr="001F6981">
                      <w:rPr>
                        <w:i/>
                        <w:iCs/>
                        <w:szCs w:val="20"/>
                      </w:rPr>
                      <w:t>Climate Security and Sustainable Development</w:t>
                    </w:r>
                  </w:p>
                  <w:p w14:paraId="396CB80D" w14:textId="77777777" w:rsidR="007B2737" w:rsidRDefault="007B2737" w:rsidP="007B2737"/>
                </w:txbxContent>
              </v:textbox>
            </v:shape>
          </w:pict>
        </mc:Fallback>
      </mc:AlternateContent>
    </w:r>
    <w:r>
      <w:rPr>
        <w:noProof/>
        <w14:cntxtAlts w14:val="0"/>
      </w:rPr>
      <w:drawing>
        <wp:anchor distT="0" distB="0" distL="114300" distR="114300" simplePos="0" relativeHeight="251658247" behindDoc="0" locked="0" layoutInCell="1" allowOverlap="1" wp14:anchorId="693E87F6" wp14:editId="1EF2CF2C">
          <wp:simplePos x="0" y="0"/>
          <wp:positionH relativeFrom="column">
            <wp:posOffset>0</wp:posOffset>
          </wp:positionH>
          <wp:positionV relativeFrom="bottomMargin">
            <wp:posOffset>252095</wp:posOffset>
          </wp:positionV>
          <wp:extent cx="1222244" cy="144000"/>
          <wp:effectExtent l="0" t="0" r="0" b="0"/>
          <wp:wrapNone/>
          <wp:docPr id="943158358" name="Picture 943158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GS_Logo_Primary.eps"/>
                  <pic:cNvPicPr/>
                </pic:nvPicPr>
                <pic:blipFill>
                  <a:blip r:embed="rId1">
                    <a:extLst>
                      <a:ext uri="{28A0092B-C50C-407E-A947-70E740481C1C}">
                        <a14:useLocalDpi xmlns:a14="http://schemas.microsoft.com/office/drawing/2010/main" val="0"/>
                      </a:ext>
                    </a:extLst>
                  </a:blip>
                  <a:stretch>
                    <a:fillRect/>
                  </a:stretch>
                </pic:blipFill>
                <pic:spPr>
                  <a:xfrm>
                    <a:off x="0" y="0"/>
                    <a:ext cx="1222244" cy="144000"/>
                  </a:xfrm>
                  <a:prstGeom prst="rect">
                    <a:avLst/>
                  </a:prstGeom>
                </pic:spPr>
              </pic:pic>
            </a:graphicData>
          </a:graphic>
          <wp14:sizeRelH relativeFrom="page">
            <wp14:pctWidth>0</wp14:pctWidth>
          </wp14:sizeRelH>
          <wp14:sizeRelV relativeFrom="page">
            <wp14:pctHeight>0</wp14:pctHeight>
          </wp14:sizeRelV>
        </wp:anchor>
      </w:drawing>
    </w:r>
    <w:r w:rsidR="00A30A73">
      <w:rPr>
        <w:noProof/>
      </w:rPr>
      <w:drawing>
        <wp:anchor distT="0" distB="0" distL="114300" distR="114300" simplePos="0" relativeHeight="251658243" behindDoc="0" locked="0" layoutInCell="1" allowOverlap="1" wp14:anchorId="6402868D" wp14:editId="4FF0B892">
          <wp:simplePos x="0" y="0"/>
          <wp:positionH relativeFrom="margin">
            <wp:posOffset>4518660</wp:posOffset>
          </wp:positionH>
          <wp:positionV relativeFrom="margin">
            <wp:posOffset>10076263</wp:posOffset>
          </wp:positionV>
          <wp:extent cx="1816100" cy="211455"/>
          <wp:effectExtent l="0" t="0" r="0" b="4445"/>
          <wp:wrapSquare wrapText="bothSides"/>
          <wp:docPr id="1252949362" name="Picture 12529493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S_Logo_Primary.eps"/>
                  <pic:cNvPicPr/>
                </pic:nvPicPr>
                <pic:blipFill>
                  <a:blip r:embed="rId2">
                    <a:extLst>
                      <a:ext uri="{28A0092B-C50C-407E-A947-70E740481C1C}">
                        <a14:useLocalDpi xmlns:a14="http://schemas.microsoft.com/office/drawing/2010/main" val="0"/>
                      </a:ext>
                    </a:extLst>
                  </a:blip>
                  <a:stretch>
                    <a:fillRect/>
                  </a:stretch>
                </pic:blipFill>
                <pic:spPr>
                  <a:xfrm>
                    <a:off x="0" y="0"/>
                    <a:ext cx="1816100" cy="211455"/>
                  </a:xfrm>
                  <a:prstGeom prst="rect">
                    <a:avLst/>
                  </a:prstGeom>
                </pic:spPr>
              </pic:pic>
            </a:graphicData>
          </a:graphic>
          <wp14:sizeRelV relativeFrom="margin">
            <wp14:pctHeight>0</wp14:pctHeight>
          </wp14:sizeRelV>
        </wp:anchor>
      </w:drawing>
    </w:r>
    <w:r w:rsidR="00242B17">
      <w:rPr>
        <w:noProof/>
      </w:rPr>
      <w:drawing>
        <wp:anchor distT="0" distB="0" distL="114300" distR="114300" simplePos="0" relativeHeight="251658242" behindDoc="0" locked="0" layoutInCell="1" allowOverlap="1" wp14:anchorId="60E5A1B6" wp14:editId="6479B9CD">
          <wp:simplePos x="0" y="0"/>
          <wp:positionH relativeFrom="column">
            <wp:posOffset>225590</wp:posOffset>
          </wp:positionH>
          <wp:positionV relativeFrom="paragraph">
            <wp:posOffset>5165449</wp:posOffset>
          </wp:positionV>
          <wp:extent cx="3869635" cy="769085"/>
          <wp:effectExtent l="0" t="0" r="4445" b="5715"/>
          <wp:wrapNone/>
          <wp:docPr id="801389977" name="Picture 8013899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GS_Logo_Primary_MonoWhite.eps"/>
                  <pic:cNvPicPr/>
                </pic:nvPicPr>
                <pic:blipFill>
                  <a:blip r:embed="rId3">
                    <a:extLst>
                      <a:ext uri="{28A0092B-C50C-407E-A947-70E740481C1C}">
                        <a14:useLocalDpi xmlns:a14="http://schemas.microsoft.com/office/drawing/2010/main" val="0"/>
                      </a:ext>
                    </a:extLst>
                  </a:blip>
                  <a:stretch>
                    <a:fillRect/>
                  </a:stretch>
                </pic:blipFill>
                <pic:spPr>
                  <a:xfrm>
                    <a:off x="0" y="0"/>
                    <a:ext cx="3869635" cy="769085"/>
                  </a:xfrm>
                  <a:prstGeom prst="rect">
                    <a:avLst/>
                  </a:prstGeom>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B449DB" w14:textId="77777777" w:rsidR="009E0264" w:rsidRDefault="009E0264" w:rsidP="008C7A19">
      <w:r>
        <w:separator/>
      </w:r>
    </w:p>
    <w:p w14:paraId="5A823FFC" w14:textId="77777777" w:rsidR="009E0264" w:rsidRDefault="009E0264"/>
  </w:footnote>
  <w:footnote w:type="continuationSeparator" w:id="0">
    <w:p w14:paraId="3A8A5C84" w14:textId="77777777" w:rsidR="009E0264" w:rsidRDefault="009E0264" w:rsidP="008C7A19">
      <w:r>
        <w:continuationSeparator/>
      </w:r>
    </w:p>
    <w:p w14:paraId="690C0433" w14:textId="77777777" w:rsidR="009E0264" w:rsidRDefault="009E0264"/>
  </w:footnote>
  <w:footnote w:type="continuationNotice" w:id="1">
    <w:p w14:paraId="54BA4E41" w14:textId="77777777" w:rsidR="009E0264" w:rsidRDefault="009E0264">
      <w:pPr>
        <w:spacing w:after="0" w:line="240" w:lineRule="auto"/>
      </w:pPr>
    </w:p>
  </w:footnote>
  <w:footnote w:id="2">
    <w:p w14:paraId="77084A98" w14:textId="6F3AA0A3" w:rsidR="0016094E" w:rsidRPr="0016094E" w:rsidRDefault="0016094E">
      <w:pPr>
        <w:pStyle w:val="FootnoteText"/>
        <w:rPr>
          <w:lang w:val="en-IN"/>
        </w:rPr>
      </w:pPr>
      <w:r>
        <w:rPr>
          <w:rStyle w:val="FootnoteReference"/>
        </w:rPr>
        <w:footnoteRef/>
      </w:r>
      <w:r>
        <w:t xml:space="preserve"> </w:t>
      </w:r>
      <w:r w:rsidRPr="0016094E">
        <w:t>Charcoal and Wood Biomass Utilization in Uganda: The Socioeconomic and Environmental Dynamics and Implications, Sustainability 2020, MDPI</w:t>
      </w:r>
    </w:p>
  </w:footnote>
  <w:footnote w:id="3">
    <w:p w14:paraId="35B881F7" w14:textId="77777777" w:rsidR="00E67E86" w:rsidRPr="007D0527" w:rsidRDefault="00E67E86" w:rsidP="00E67E86">
      <w:pPr>
        <w:pStyle w:val="FootnoteText"/>
        <w:rPr>
          <w:rFonts w:ascii="Arial" w:hAnsi="Arial" w:cs="Arial"/>
          <w:color w:val="8D8D8D" w:themeColor="text1" w:themeTint="A6"/>
          <w:szCs w:val="16"/>
        </w:rPr>
      </w:pPr>
      <w:r w:rsidRPr="007D0527">
        <w:rPr>
          <w:rStyle w:val="FootnoteReference"/>
          <w:rFonts w:ascii="Arial" w:hAnsi="Arial" w:cs="Arial"/>
          <w:szCs w:val="16"/>
        </w:rPr>
        <w:footnoteRef/>
      </w:r>
      <w:hyperlink r:id="rId1" w:anchor=":~:text=(71.49%25)%20use%20traditional%20fuels,on%20traditional%20fuels%20for%20cooking" w:history="1">
        <w:r w:rsidRPr="007D0527">
          <w:rPr>
            <w:rStyle w:val="Hyperlink"/>
            <w:rFonts w:ascii="Arial" w:hAnsi="Arial" w:cs="Arial"/>
            <w:color w:val="8D8D8D" w:themeColor="text1" w:themeTint="A6"/>
            <w:sz w:val="16"/>
            <w:szCs w:val="16"/>
          </w:rPr>
          <w:t>https://www.scirp.org/journal/paperinformation?paperid=103100#:~:text=(71.49%25)%20use%20traditional%20fuels,on%20traditional%20fuels%20for%20cooking</w:t>
        </w:r>
      </w:hyperlink>
    </w:p>
  </w:footnote>
  <w:footnote w:id="4">
    <w:p w14:paraId="025EA452" w14:textId="77777777" w:rsidR="00E67E86" w:rsidRPr="007D0527" w:rsidRDefault="00E67E86" w:rsidP="00E67E86">
      <w:pPr>
        <w:pStyle w:val="FootnoteText"/>
        <w:rPr>
          <w:rFonts w:ascii="Arial" w:hAnsi="Arial" w:cs="Arial"/>
          <w:color w:val="8D8D8D" w:themeColor="text1" w:themeTint="A6"/>
          <w:szCs w:val="16"/>
        </w:rPr>
      </w:pPr>
      <w:r w:rsidRPr="007D0527">
        <w:rPr>
          <w:rStyle w:val="FootnoteReference"/>
          <w:rFonts w:ascii="Arial" w:hAnsi="Arial" w:cs="Arial"/>
          <w:color w:val="8D8D8D" w:themeColor="text1" w:themeTint="A6"/>
          <w:szCs w:val="16"/>
        </w:rPr>
        <w:footnoteRef/>
      </w:r>
      <w:r w:rsidRPr="007D0527">
        <w:rPr>
          <w:rFonts w:ascii="Arial" w:hAnsi="Arial" w:cs="Arial"/>
          <w:color w:val="8D8D8D" w:themeColor="text1" w:themeTint="A6"/>
          <w:szCs w:val="16"/>
        </w:rPr>
        <w:t xml:space="preserve"> </w:t>
      </w:r>
      <w:hyperlink r:id="rId2" w:history="1">
        <w:r w:rsidRPr="007D0527">
          <w:rPr>
            <w:rStyle w:val="Hyperlink"/>
            <w:rFonts w:ascii="Arial" w:hAnsi="Arial" w:cs="Arial"/>
            <w:color w:val="8D8D8D" w:themeColor="text1" w:themeTint="A6"/>
            <w:sz w:val="16"/>
            <w:szCs w:val="16"/>
          </w:rPr>
          <w:t>https://mecs.org.uk/wp-content/uploads/2022/06/Ugandas-cooking-energy-sector-a-review.pdf</w:t>
        </w:r>
      </w:hyperlink>
      <w:r w:rsidRPr="007D0527">
        <w:rPr>
          <w:rFonts w:ascii="Arial" w:hAnsi="Arial" w:cs="Arial"/>
          <w:color w:val="8D8D8D" w:themeColor="text1" w:themeTint="A6"/>
          <w:szCs w:val="16"/>
        </w:rPr>
        <w:t xml:space="preserve"> </w:t>
      </w:r>
    </w:p>
  </w:footnote>
  <w:footnote w:id="5">
    <w:p w14:paraId="03D28B20" w14:textId="77777777" w:rsidR="00E67E86" w:rsidRPr="007D0527" w:rsidRDefault="00E67E86" w:rsidP="00E67E86">
      <w:pPr>
        <w:pStyle w:val="FootnoteText"/>
        <w:rPr>
          <w:rFonts w:ascii="Arial" w:hAnsi="Arial" w:cs="Arial"/>
          <w:color w:val="8D8D8D" w:themeColor="text1" w:themeTint="A6"/>
          <w:szCs w:val="16"/>
        </w:rPr>
      </w:pPr>
      <w:r w:rsidRPr="007D0527">
        <w:rPr>
          <w:rStyle w:val="FootnoteReference"/>
          <w:rFonts w:ascii="Arial" w:hAnsi="Arial" w:cs="Arial"/>
          <w:color w:val="8D8D8D" w:themeColor="text1" w:themeTint="A6"/>
          <w:szCs w:val="16"/>
        </w:rPr>
        <w:footnoteRef/>
      </w:r>
      <w:r w:rsidRPr="007D0527">
        <w:rPr>
          <w:rFonts w:ascii="Arial" w:hAnsi="Arial" w:cs="Arial"/>
          <w:color w:val="8D8D8D" w:themeColor="text1" w:themeTint="A6"/>
          <w:szCs w:val="16"/>
        </w:rPr>
        <w:t xml:space="preserve"> </w:t>
      </w:r>
      <w:hyperlink r:id="rId3" w:history="1">
        <w:r w:rsidRPr="007D0527">
          <w:rPr>
            <w:rStyle w:val="Hyperlink"/>
            <w:rFonts w:ascii="Arial" w:hAnsi="Arial" w:cs="Arial"/>
            <w:color w:val="8D8D8D" w:themeColor="text1" w:themeTint="A6"/>
            <w:sz w:val="16"/>
            <w:szCs w:val="16"/>
          </w:rPr>
          <w:t>https://africa.iclei.org/advancing-the-clean-cooking-transition-in-uganda/</w:t>
        </w:r>
      </w:hyperlink>
      <w:r w:rsidRPr="007D0527">
        <w:rPr>
          <w:rFonts w:ascii="Arial" w:hAnsi="Arial" w:cs="Arial"/>
          <w:color w:val="8D8D8D" w:themeColor="text1" w:themeTint="A6"/>
          <w:szCs w:val="16"/>
        </w:rPr>
        <w:t xml:space="preserve"> </w:t>
      </w:r>
    </w:p>
  </w:footnote>
  <w:footnote w:id="6">
    <w:p w14:paraId="15D464B0" w14:textId="14D4699A" w:rsidR="008E2B24" w:rsidRPr="008E2B24" w:rsidRDefault="008E2B24">
      <w:pPr>
        <w:pStyle w:val="FootnoteText"/>
        <w:rPr>
          <w:lang w:val="en-IN"/>
        </w:rPr>
      </w:pPr>
    </w:p>
  </w:footnote>
  <w:footnote w:id="7">
    <w:p w14:paraId="03770C58" w14:textId="5A64D467" w:rsidR="0016094E" w:rsidRPr="0016094E" w:rsidRDefault="0016094E">
      <w:pPr>
        <w:pStyle w:val="FootnoteText"/>
        <w:rPr>
          <w:lang w:val="en-IN"/>
        </w:rPr>
      </w:pPr>
      <w:r>
        <w:rPr>
          <w:rStyle w:val="FootnoteReference"/>
        </w:rPr>
        <w:footnoteRef/>
      </w:r>
      <w:r>
        <w:t xml:space="preserve"> </w:t>
      </w:r>
      <w:hyperlink r:id="rId4" w:history="1">
        <w:r w:rsidR="00316209" w:rsidRPr="00BE2E34">
          <w:rPr>
            <w:rStyle w:val="Hyperlink"/>
            <w:rFonts w:ascii="Verdana" w:hAnsi="Verdana"/>
            <w:sz w:val="16"/>
          </w:rPr>
          <w:t>http://www.mapsofworld.com/lat_long/uganda-lat-long.html</w:t>
        </w:r>
      </w:hyperlink>
      <w:r>
        <w:t xml:space="preserve"> </w:t>
      </w:r>
    </w:p>
  </w:footnote>
  <w:footnote w:id="8">
    <w:p w14:paraId="2CD0427F" w14:textId="3736D4DF" w:rsidR="00AC2108" w:rsidRPr="00AC2108" w:rsidRDefault="00AC2108">
      <w:pPr>
        <w:pStyle w:val="FootnoteText"/>
        <w:rPr>
          <w:lang w:val="en-IN"/>
        </w:rPr>
      </w:pPr>
      <w:r>
        <w:rPr>
          <w:rStyle w:val="FootnoteReference"/>
        </w:rPr>
        <w:footnoteRef/>
      </w:r>
      <w:r>
        <w:t xml:space="preserve"> </w:t>
      </w:r>
      <w:r>
        <w:rPr>
          <w:lang w:val="en-IN"/>
        </w:rPr>
        <w:t xml:space="preserve">Subjective to the availability, </w:t>
      </w:r>
      <w:r w:rsidR="008031BB">
        <w:rPr>
          <w:lang w:val="en-IN"/>
        </w:rPr>
        <w:t>CME</w:t>
      </w:r>
      <w:r>
        <w:rPr>
          <w:lang w:val="en-IN"/>
        </w:rPr>
        <w:t xml:space="preserve"> may introduce new stove model</w:t>
      </w:r>
      <w:r w:rsidR="00E67E86">
        <w:rPr>
          <w:lang w:val="en-IN"/>
        </w:rPr>
        <w:t>s</w:t>
      </w:r>
      <w:r>
        <w:rPr>
          <w:lang w:val="en-IN"/>
        </w:rPr>
        <w:t>.</w:t>
      </w:r>
    </w:p>
  </w:footnote>
  <w:footnote w:id="9">
    <w:p w14:paraId="58C02109" w14:textId="18ACC86D" w:rsidR="00AF61A4" w:rsidRPr="00820442" w:rsidRDefault="00AF61A4">
      <w:pPr>
        <w:pStyle w:val="FootnoteText"/>
        <w:rPr>
          <w:lang w:val="en-IN"/>
        </w:rPr>
      </w:pPr>
      <w:r>
        <w:rPr>
          <w:rStyle w:val="FootnoteReference"/>
        </w:rPr>
        <w:footnoteRef/>
      </w:r>
      <w:r>
        <w:t xml:space="preserve"> </w:t>
      </w:r>
      <w:hyperlink r:id="rId5" w:history="1">
        <w:r w:rsidRPr="00D506AB">
          <w:rPr>
            <w:rStyle w:val="Hyperlink"/>
            <w:rFonts w:ascii="Verdana" w:hAnsi="Verdana"/>
            <w:sz w:val="16"/>
          </w:rPr>
          <w:t>https://bmcpublichealth.biomedcentral.com/articles/10.1186/s12889-022-14015-w</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E2CDF4" w14:textId="5F9BBA44" w:rsidR="00DB4ED0" w:rsidRDefault="00DB4ED0" w:rsidP="00926E1B">
    <w:pPr>
      <w:framePr w:wrap="none" w:vAnchor="text" w:hAnchor="margin" w:xAlign="right" w:y="1"/>
    </w:pPr>
    <w:r>
      <w:fldChar w:fldCharType="begin"/>
    </w:r>
    <w:r>
      <w:instrText xml:space="preserve">PAGE  </w:instrText>
    </w:r>
    <w:r>
      <w:fldChar w:fldCharType="end"/>
    </w:r>
  </w:p>
  <w:p w14:paraId="1703D2EC" w14:textId="77777777" w:rsidR="00DB4ED0" w:rsidRDefault="00DB4ED0" w:rsidP="00DB4ED0">
    <w:pPr>
      <w:ind w:right="360"/>
    </w:pPr>
  </w:p>
  <w:p w14:paraId="08BF73F1" w14:textId="77777777" w:rsidR="00D86D16" w:rsidRDefault="00D86D16"/>
  <w:p w14:paraId="14296AAB" w14:textId="77777777" w:rsidR="002630A2" w:rsidRDefault="002630A2"/>
  <w:p w14:paraId="11748669" w14:textId="77777777" w:rsidR="002630A2" w:rsidRDefault="002630A2"/>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788831" w14:textId="11E96A0D" w:rsidR="00D86D16" w:rsidRPr="006C572D" w:rsidRDefault="00B92E40" w:rsidP="006C572D">
    <w:pPr>
      <w:rPr>
        <w:b/>
        <w:bCs/>
        <w:sz w:val="16"/>
        <w:szCs w:val="16"/>
      </w:rPr>
    </w:pPr>
    <w:r w:rsidRPr="006C572D">
      <w:rPr>
        <w:rStyle w:val="SmallTags"/>
        <w:b/>
        <w:bCs/>
      </w:rPr>
      <w:br/>
    </w:r>
    <w:sdt>
      <w:sdtPr>
        <w:rPr>
          <w:b/>
          <w:bCs/>
          <w:color w:val="00B9BD" w:themeColor="accent1"/>
          <w:sz w:val="16"/>
          <w:szCs w:val="16"/>
        </w:rPr>
        <w:alias w:val="Title"/>
        <w:id w:val="15524250"/>
        <w:dataBinding w:prefixMappings="xmlns:ns0='http://schemas.openxmlformats.org/package/2006/metadata/core-properties' xmlns:ns1='http://purl.org/dc/elements/1.1/'" w:xpath="/ns0:coreProperties[1]/ns1:title[1]" w:storeItemID="{6C3C8BC8-F283-45AE-878A-BAB7291924A1}"/>
        <w:text/>
      </w:sdtPr>
      <w:sdtContent>
        <w:r w:rsidR="002B4B63">
          <w:rPr>
            <w:b/>
            <w:bCs/>
            <w:color w:val="00B9BD" w:themeColor="accent1"/>
            <w:sz w:val="16"/>
            <w:szCs w:val="16"/>
          </w:rPr>
          <w:t>TEMPLATE- V2.2-POA-Design-Document</w:t>
        </w:r>
      </w:sdtContent>
    </w:sdt>
  </w:p>
  <w:p w14:paraId="76A8FA3C" w14:textId="77777777" w:rsidR="002630A2" w:rsidRDefault="002630A2"/>
  <w:p w14:paraId="09A6998D" w14:textId="77777777" w:rsidR="002630A2" w:rsidRDefault="002630A2"/>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E3A72F" w14:textId="4CA53E7D" w:rsidR="008F3380" w:rsidRPr="008F3380" w:rsidRDefault="00EC5900" w:rsidP="00B01B0E">
    <w:pPr>
      <w:ind w:left="-1134"/>
    </w:pPr>
    <w:r>
      <w:rPr>
        <w:noProof/>
      </w:rPr>
      <w:drawing>
        <wp:anchor distT="0" distB="0" distL="114300" distR="114300" simplePos="0" relativeHeight="251658244" behindDoc="0" locked="0" layoutInCell="1" allowOverlap="1" wp14:anchorId="0501731B" wp14:editId="7A5B2F2D">
          <wp:simplePos x="0" y="0"/>
          <wp:positionH relativeFrom="column">
            <wp:posOffset>-445589</wp:posOffset>
          </wp:positionH>
          <wp:positionV relativeFrom="paragraph">
            <wp:posOffset>-544</wp:posOffset>
          </wp:positionV>
          <wp:extent cx="3633348" cy="1423942"/>
          <wp:effectExtent l="0" t="0" r="0" b="0"/>
          <wp:wrapNone/>
          <wp:docPr id="2116729007" name="Picture 21167290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S_Logo_Primary_MonoWhite_Tagline.eps"/>
                  <pic:cNvPicPr/>
                </pic:nvPicPr>
                <pic:blipFill>
                  <a:blip r:embed="rId1">
                    <a:extLst>
                      <a:ext uri="{28A0092B-C50C-407E-A947-70E740481C1C}">
                        <a14:useLocalDpi xmlns:a14="http://schemas.microsoft.com/office/drawing/2010/main" val="0"/>
                      </a:ext>
                    </a:extLst>
                  </a:blip>
                  <a:stretch>
                    <a:fillRect/>
                  </a:stretch>
                </pic:blipFill>
                <pic:spPr bwMode="auto">
                  <a:xfrm>
                    <a:off x="0" y="0"/>
                    <a:ext cx="3633348" cy="1423942"/>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2D4C81">
      <w:rPr>
        <w:noProof/>
      </w:rPr>
      <w:drawing>
        <wp:inline distT="0" distB="0" distL="0" distR="0" wp14:anchorId="3B717A98" wp14:editId="0B78F4EF">
          <wp:extent cx="7593965" cy="1580606"/>
          <wp:effectExtent l="0" t="0" r="6985" b="635"/>
          <wp:docPr id="931162824" name="Diagram 931162824"/>
          <wp:cNvGraphicFramePr>
            <a:graphicFrameLocks xmlns:a="http://schemas.openxmlformats.org/drawingml/2006/main" noChangeAspect="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 r:lo="rId3" r:qs="rId4" r:cs="rId5"/>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A487966A"/>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AD782CB2"/>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B39625DA"/>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 w15:restartNumberingAfterBreak="0">
    <w:nsid w:val="BA8C033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 w15:restartNumberingAfterBreak="0">
    <w:nsid w:val="EDD5B65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 w15:restartNumberingAfterBreak="0">
    <w:nsid w:val="FFFFFF7C"/>
    <w:multiLevelType w:val="singleLevel"/>
    <w:tmpl w:val="7BFA8C4A"/>
    <w:lvl w:ilvl="0">
      <w:start w:val="1"/>
      <w:numFmt w:val="decimal"/>
      <w:pStyle w:val="ListNumber5"/>
      <w:lvlText w:val="%1."/>
      <w:lvlJc w:val="left"/>
      <w:pPr>
        <w:tabs>
          <w:tab w:val="num" w:pos="1492"/>
        </w:tabs>
        <w:ind w:left="1492" w:hanging="360"/>
      </w:pPr>
    </w:lvl>
  </w:abstractNum>
  <w:abstractNum w:abstractNumId="6" w15:restartNumberingAfterBreak="0">
    <w:nsid w:val="FFFFFF7D"/>
    <w:multiLevelType w:val="singleLevel"/>
    <w:tmpl w:val="178805FA"/>
    <w:lvl w:ilvl="0">
      <w:start w:val="1"/>
      <w:numFmt w:val="decimal"/>
      <w:pStyle w:val="ListNumber4"/>
      <w:lvlText w:val="%1."/>
      <w:lvlJc w:val="left"/>
      <w:pPr>
        <w:tabs>
          <w:tab w:val="num" w:pos="1209"/>
        </w:tabs>
        <w:ind w:left="1209" w:hanging="360"/>
      </w:pPr>
    </w:lvl>
  </w:abstractNum>
  <w:abstractNum w:abstractNumId="7" w15:restartNumberingAfterBreak="0">
    <w:nsid w:val="FFFFFF7E"/>
    <w:multiLevelType w:val="singleLevel"/>
    <w:tmpl w:val="2EF4C6E2"/>
    <w:lvl w:ilvl="0">
      <w:start w:val="1"/>
      <w:numFmt w:val="decimal"/>
      <w:pStyle w:val="ListNumber3"/>
      <w:lvlText w:val="%1."/>
      <w:lvlJc w:val="left"/>
      <w:pPr>
        <w:tabs>
          <w:tab w:val="num" w:pos="926"/>
        </w:tabs>
        <w:ind w:left="926" w:hanging="360"/>
      </w:pPr>
    </w:lvl>
  </w:abstractNum>
  <w:abstractNum w:abstractNumId="8" w15:restartNumberingAfterBreak="0">
    <w:nsid w:val="FFFFFF7F"/>
    <w:multiLevelType w:val="singleLevel"/>
    <w:tmpl w:val="60B805C2"/>
    <w:lvl w:ilvl="0">
      <w:start w:val="1"/>
      <w:numFmt w:val="decimal"/>
      <w:pStyle w:val="ListNumber2"/>
      <w:lvlText w:val="%1."/>
      <w:lvlJc w:val="left"/>
      <w:pPr>
        <w:tabs>
          <w:tab w:val="num" w:pos="643"/>
        </w:tabs>
        <w:ind w:left="643" w:hanging="360"/>
      </w:pPr>
      <w:rPr>
        <w:rFonts w:hint="default"/>
      </w:rPr>
    </w:lvl>
  </w:abstractNum>
  <w:abstractNum w:abstractNumId="9" w15:restartNumberingAfterBreak="0">
    <w:nsid w:val="FFFFFF80"/>
    <w:multiLevelType w:val="singleLevel"/>
    <w:tmpl w:val="4FD40E84"/>
    <w:lvl w:ilvl="0">
      <w:start w:val="1"/>
      <w:numFmt w:val="bullet"/>
      <w:pStyle w:val="ListBullet5"/>
      <w:lvlText w:val=""/>
      <w:lvlJc w:val="left"/>
      <w:pPr>
        <w:tabs>
          <w:tab w:val="num" w:pos="1492"/>
        </w:tabs>
        <w:ind w:left="1492" w:hanging="360"/>
      </w:pPr>
      <w:rPr>
        <w:rFonts w:ascii="Symbol" w:hAnsi="Symbol" w:hint="default"/>
      </w:rPr>
    </w:lvl>
  </w:abstractNum>
  <w:abstractNum w:abstractNumId="10" w15:restartNumberingAfterBreak="0">
    <w:nsid w:val="FFFFFF81"/>
    <w:multiLevelType w:val="singleLevel"/>
    <w:tmpl w:val="40FED7B2"/>
    <w:lvl w:ilvl="0">
      <w:start w:val="1"/>
      <w:numFmt w:val="bullet"/>
      <w:pStyle w:val="ListBullet4"/>
      <w:lvlText w:val=""/>
      <w:lvlJc w:val="left"/>
      <w:pPr>
        <w:tabs>
          <w:tab w:val="num" w:pos="1209"/>
        </w:tabs>
        <w:ind w:left="1209" w:hanging="360"/>
      </w:pPr>
      <w:rPr>
        <w:rFonts w:ascii="Symbol" w:hAnsi="Symbol" w:hint="default"/>
      </w:rPr>
    </w:lvl>
  </w:abstractNum>
  <w:abstractNum w:abstractNumId="11" w15:restartNumberingAfterBreak="0">
    <w:nsid w:val="FFFFFF82"/>
    <w:multiLevelType w:val="singleLevel"/>
    <w:tmpl w:val="628E6716"/>
    <w:lvl w:ilvl="0">
      <w:start w:val="1"/>
      <w:numFmt w:val="bullet"/>
      <w:pStyle w:val="ListBullet3"/>
      <w:lvlText w:val=""/>
      <w:lvlJc w:val="left"/>
      <w:pPr>
        <w:tabs>
          <w:tab w:val="num" w:pos="926"/>
        </w:tabs>
        <w:ind w:left="926" w:hanging="360"/>
      </w:pPr>
      <w:rPr>
        <w:rFonts w:ascii="Symbol" w:hAnsi="Symbol" w:hint="default"/>
        <w:color w:val="auto"/>
      </w:rPr>
    </w:lvl>
  </w:abstractNum>
  <w:abstractNum w:abstractNumId="12" w15:restartNumberingAfterBreak="0">
    <w:nsid w:val="FFFFFF83"/>
    <w:multiLevelType w:val="singleLevel"/>
    <w:tmpl w:val="651EBF66"/>
    <w:lvl w:ilvl="0">
      <w:start w:val="1"/>
      <w:numFmt w:val="bullet"/>
      <w:pStyle w:val="ListBullet2"/>
      <w:lvlText w:val=""/>
      <w:lvlJc w:val="left"/>
      <w:pPr>
        <w:tabs>
          <w:tab w:val="num" w:pos="643"/>
        </w:tabs>
        <w:ind w:left="643" w:hanging="360"/>
      </w:pPr>
      <w:rPr>
        <w:rFonts w:ascii="Symbol" w:hAnsi="Symbol" w:hint="default"/>
      </w:rPr>
    </w:lvl>
  </w:abstractNum>
  <w:abstractNum w:abstractNumId="13" w15:restartNumberingAfterBreak="0">
    <w:nsid w:val="FFFFFF88"/>
    <w:multiLevelType w:val="singleLevel"/>
    <w:tmpl w:val="621408F4"/>
    <w:lvl w:ilvl="0">
      <w:start w:val="1"/>
      <w:numFmt w:val="decimal"/>
      <w:pStyle w:val="ListNumber"/>
      <w:lvlText w:val="%1."/>
      <w:lvlJc w:val="left"/>
      <w:pPr>
        <w:tabs>
          <w:tab w:val="num" w:pos="360"/>
        </w:tabs>
        <w:ind w:left="360" w:hanging="360"/>
      </w:pPr>
    </w:lvl>
  </w:abstractNum>
  <w:abstractNum w:abstractNumId="14" w15:restartNumberingAfterBreak="0">
    <w:nsid w:val="FFFFFF89"/>
    <w:multiLevelType w:val="singleLevel"/>
    <w:tmpl w:val="625281DC"/>
    <w:lvl w:ilvl="0">
      <w:start w:val="1"/>
      <w:numFmt w:val="bullet"/>
      <w:pStyle w:val="ListBullet"/>
      <w:lvlText w:val=""/>
      <w:lvlJc w:val="left"/>
      <w:pPr>
        <w:tabs>
          <w:tab w:val="num" w:pos="360"/>
        </w:tabs>
        <w:ind w:left="360" w:hanging="360"/>
      </w:pPr>
      <w:rPr>
        <w:rFonts w:ascii="Symbol" w:hAnsi="Symbol" w:hint="default"/>
        <w:color w:val="auto"/>
      </w:rPr>
    </w:lvl>
  </w:abstractNum>
  <w:abstractNum w:abstractNumId="15" w15:restartNumberingAfterBreak="0">
    <w:nsid w:val="07E20937"/>
    <w:multiLevelType w:val="multilevel"/>
    <w:tmpl w:val="C5282380"/>
    <w:styleLink w:val="ListGSBullets"/>
    <w:lvl w:ilvl="0">
      <w:start w:val="1"/>
      <w:numFmt w:val="bullet"/>
      <w:lvlText w:val=""/>
      <w:lvlJc w:val="left"/>
      <w:pPr>
        <w:ind w:left="284" w:hanging="284"/>
      </w:pPr>
      <w:rPr>
        <w:rFonts w:ascii="Symbol" w:hAnsi="Symbol" w:hint="default"/>
        <w:b w:val="0"/>
        <w:i w:val="0"/>
        <w:color w:val="auto"/>
        <w:sz w:val="22"/>
      </w:rPr>
    </w:lvl>
    <w:lvl w:ilvl="1">
      <w:start w:val="1"/>
      <w:numFmt w:val="bullet"/>
      <w:lvlText w:val=""/>
      <w:lvlJc w:val="left"/>
      <w:pPr>
        <w:ind w:left="1080" w:hanging="360"/>
      </w:pPr>
      <w:rPr>
        <w:rFonts w:ascii="Symbol" w:hAnsi="Symbol" w:hint="default"/>
        <w:color w:val="auto"/>
      </w:rPr>
    </w:lvl>
    <w:lvl w:ilvl="2">
      <w:start w:val="1"/>
      <w:numFmt w:val="bullet"/>
      <w:lvlText w:val=""/>
      <w:lvlJc w:val="left"/>
      <w:pPr>
        <w:ind w:left="1800" w:hanging="360"/>
      </w:pPr>
      <w:rPr>
        <w:rFonts w:ascii="Symbol" w:hAnsi="Symbol" w:hint="default"/>
        <w:color w:val="auto"/>
      </w:rPr>
    </w:lvl>
    <w:lvl w:ilvl="3">
      <w:start w:val="1"/>
      <w:numFmt w:val="bullet"/>
      <w:lvlText w:val=""/>
      <w:lvlJc w:val="left"/>
      <w:pPr>
        <w:ind w:left="2520" w:hanging="360"/>
      </w:pPr>
      <w:rPr>
        <w:rFonts w:ascii="Symbol" w:hAnsi="Symbol" w:hint="default"/>
        <w:color w:val="auto"/>
      </w:rPr>
    </w:lvl>
    <w:lvl w:ilvl="4">
      <w:start w:val="1"/>
      <w:numFmt w:val="bullet"/>
      <w:lvlText w:val=""/>
      <w:lvlJc w:val="left"/>
      <w:pPr>
        <w:ind w:left="3240" w:hanging="360"/>
      </w:pPr>
      <w:rPr>
        <w:rFonts w:ascii="Symbol" w:hAnsi="Symbol" w:hint="default"/>
        <w:color w:val="auto"/>
      </w:rPr>
    </w:lvl>
    <w:lvl w:ilvl="5">
      <w:start w:val="1"/>
      <w:numFmt w:val="bullet"/>
      <w:lvlText w:val=""/>
      <w:lvlJc w:val="left"/>
      <w:pPr>
        <w:ind w:left="3960" w:hanging="360"/>
      </w:pPr>
      <w:rPr>
        <w:rFonts w:ascii="Symbol" w:hAnsi="Symbol" w:hint="default"/>
        <w:color w:val="auto"/>
      </w:rPr>
    </w:lvl>
    <w:lvl w:ilvl="6">
      <w:start w:val="1"/>
      <w:numFmt w:val="bullet"/>
      <w:lvlText w:val=""/>
      <w:lvlJc w:val="left"/>
      <w:pPr>
        <w:ind w:left="4680" w:hanging="360"/>
      </w:pPr>
      <w:rPr>
        <w:rFonts w:ascii="Symbol" w:hAnsi="Symbol" w:hint="default"/>
        <w:color w:val="auto"/>
      </w:rPr>
    </w:lvl>
    <w:lvl w:ilvl="7">
      <w:start w:val="1"/>
      <w:numFmt w:val="bullet"/>
      <w:lvlText w:val=""/>
      <w:lvlJc w:val="left"/>
      <w:pPr>
        <w:ind w:left="5400" w:hanging="360"/>
      </w:pPr>
      <w:rPr>
        <w:rFonts w:ascii="Symbol" w:hAnsi="Symbol" w:hint="default"/>
        <w:color w:val="auto"/>
      </w:rPr>
    </w:lvl>
    <w:lvl w:ilvl="8">
      <w:start w:val="1"/>
      <w:numFmt w:val="bullet"/>
      <w:lvlText w:val=""/>
      <w:lvlJc w:val="left"/>
      <w:pPr>
        <w:ind w:left="6120" w:hanging="360"/>
      </w:pPr>
      <w:rPr>
        <w:rFonts w:ascii="Symbol" w:hAnsi="Symbol" w:hint="default"/>
        <w:color w:val="auto"/>
      </w:rPr>
    </w:lvl>
  </w:abstractNum>
  <w:abstractNum w:abstractNumId="16" w15:restartNumberingAfterBreak="0">
    <w:nsid w:val="0A337B1A"/>
    <w:multiLevelType w:val="hybridMultilevel"/>
    <w:tmpl w:val="DB4ECEA6"/>
    <w:lvl w:ilvl="0" w:tplc="4802F0C8">
      <w:numFmt w:val="bullet"/>
      <w:lvlText w:val=""/>
      <w:lvlJc w:val="left"/>
      <w:pPr>
        <w:ind w:left="827" w:hanging="360"/>
      </w:pPr>
      <w:rPr>
        <w:rFonts w:ascii="Symbol" w:eastAsia="Symbol" w:hAnsi="Symbol" w:cs="Symbol" w:hint="default"/>
        <w:b w:val="0"/>
        <w:bCs w:val="0"/>
        <w:i w:val="0"/>
        <w:iCs w:val="0"/>
        <w:color w:val="4D4D4B"/>
        <w:spacing w:val="0"/>
        <w:w w:val="99"/>
        <w:sz w:val="22"/>
        <w:szCs w:val="22"/>
        <w:lang w:val="en-US" w:eastAsia="en-US" w:bidi="ar-SA"/>
      </w:rPr>
    </w:lvl>
    <w:lvl w:ilvl="1" w:tplc="E48C84C6">
      <w:numFmt w:val="bullet"/>
      <w:lvlText w:val="•"/>
      <w:lvlJc w:val="left"/>
      <w:pPr>
        <w:ind w:left="1171" w:hanging="360"/>
      </w:pPr>
      <w:rPr>
        <w:rFonts w:hint="default"/>
        <w:lang w:val="en-US" w:eastAsia="en-US" w:bidi="ar-SA"/>
      </w:rPr>
    </w:lvl>
    <w:lvl w:ilvl="2" w:tplc="14CC1916">
      <w:numFmt w:val="bullet"/>
      <w:lvlText w:val="•"/>
      <w:lvlJc w:val="left"/>
      <w:pPr>
        <w:ind w:left="1523" w:hanging="360"/>
      </w:pPr>
      <w:rPr>
        <w:rFonts w:hint="default"/>
        <w:lang w:val="en-US" w:eastAsia="en-US" w:bidi="ar-SA"/>
      </w:rPr>
    </w:lvl>
    <w:lvl w:ilvl="3" w:tplc="B7D60110">
      <w:numFmt w:val="bullet"/>
      <w:lvlText w:val="•"/>
      <w:lvlJc w:val="left"/>
      <w:pPr>
        <w:ind w:left="1875" w:hanging="360"/>
      </w:pPr>
      <w:rPr>
        <w:rFonts w:hint="default"/>
        <w:lang w:val="en-US" w:eastAsia="en-US" w:bidi="ar-SA"/>
      </w:rPr>
    </w:lvl>
    <w:lvl w:ilvl="4" w:tplc="FE0838CA">
      <w:numFmt w:val="bullet"/>
      <w:lvlText w:val="•"/>
      <w:lvlJc w:val="left"/>
      <w:pPr>
        <w:ind w:left="2227" w:hanging="360"/>
      </w:pPr>
      <w:rPr>
        <w:rFonts w:hint="default"/>
        <w:lang w:val="en-US" w:eastAsia="en-US" w:bidi="ar-SA"/>
      </w:rPr>
    </w:lvl>
    <w:lvl w:ilvl="5" w:tplc="E59E8564">
      <w:numFmt w:val="bullet"/>
      <w:lvlText w:val="•"/>
      <w:lvlJc w:val="left"/>
      <w:pPr>
        <w:ind w:left="2579" w:hanging="360"/>
      </w:pPr>
      <w:rPr>
        <w:rFonts w:hint="default"/>
        <w:lang w:val="en-US" w:eastAsia="en-US" w:bidi="ar-SA"/>
      </w:rPr>
    </w:lvl>
    <w:lvl w:ilvl="6" w:tplc="BFE4104A">
      <w:numFmt w:val="bullet"/>
      <w:lvlText w:val="•"/>
      <w:lvlJc w:val="left"/>
      <w:pPr>
        <w:ind w:left="2931" w:hanging="360"/>
      </w:pPr>
      <w:rPr>
        <w:rFonts w:hint="default"/>
        <w:lang w:val="en-US" w:eastAsia="en-US" w:bidi="ar-SA"/>
      </w:rPr>
    </w:lvl>
    <w:lvl w:ilvl="7" w:tplc="635A0BBC">
      <w:numFmt w:val="bullet"/>
      <w:lvlText w:val="•"/>
      <w:lvlJc w:val="left"/>
      <w:pPr>
        <w:ind w:left="3283" w:hanging="360"/>
      </w:pPr>
      <w:rPr>
        <w:rFonts w:hint="default"/>
        <w:lang w:val="en-US" w:eastAsia="en-US" w:bidi="ar-SA"/>
      </w:rPr>
    </w:lvl>
    <w:lvl w:ilvl="8" w:tplc="90F230E2">
      <w:numFmt w:val="bullet"/>
      <w:lvlText w:val="•"/>
      <w:lvlJc w:val="left"/>
      <w:pPr>
        <w:ind w:left="3635" w:hanging="360"/>
      </w:pPr>
      <w:rPr>
        <w:rFonts w:hint="default"/>
        <w:lang w:val="en-US" w:eastAsia="en-US" w:bidi="ar-SA"/>
      </w:rPr>
    </w:lvl>
  </w:abstractNum>
  <w:abstractNum w:abstractNumId="17" w15:restartNumberingAfterBreak="0">
    <w:nsid w:val="0CA71CC8"/>
    <w:multiLevelType w:val="multilevel"/>
    <w:tmpl w:val="50C62E1A"/>
    <w:lvl w:ilvl="0">
      <w:start w:val="1"/>
      <w:numFmt w:val="none"/>
      <w:lvlText w:val=""/>
      <w:lvlJc w:val="left"/>
      <w:pPr>
        <w:ind w:left="0" w:firstLine="0"/>
      </w:pPr>
      <w:rPr>
        <w:rFonts w:ascii="Verdana" w:hAnsi="Verdana" w:hint="default"/>
        <w:b w:val="0"/>
        <w:bCs w:val="0"/>
        <w:i w:val="0"/>
        <w:iCs w:val="0"/>
        <w:caps/>
        <w:smallCaps w:val="0"/>
        <w:strike w:val="0"/>
        <w:dstrike w:val="0"/>
        <w:outline w:val="0"/>
        <w:shadow w:val="0"/>
        <w:emboss w:val="0"/>
        <w:imprint w:val="0"/>
        <w:vanish w:val="0"/>
        <w:spacing w:val="0"/>
        <w:kern w:val="0"/>
        <w:position w:val="0"/>
        <w:sz w:val="28"/>
        <w:szCs w:val="28"/>
        <w:u w:val="none"/>
        <w:effect w:val="none"/>
        <w:vertAlign w:val="baseline"/>
        <w:em w:val="none"/>
        <w14:ligatures w14:val="none"/>
        <w14:numForm w14:val="default"/>
        <w14:numSpacing w14:val="default"/>
        <w14:stylisticSets/>
        <w14:cntxtAlts w14:val="0"/>
      </w:rPr>
    </w:lvl>
    <w:lvl w:ilvl="1">
      <w:start w:val="1"/>
      <w:numFmt w:val="none"/>
      <w:lvlText w:val=""/>
      <w:lvlJc w:val="left"/>
      <w:pPr>
        <w:tabs>
          <w:tab w:val="num" w:pos="226"/>
        </w:tabs>
        <w:ind w:left="0" w:firstLine="0"/>
      </w:pPr>
      <w:rPr>
        <w:rFonts w:hint="default"/>
      </w:rPr>
    </w:lvl>
    <w:lvl w:ilvl="2">
      <w:start w:val="1"/>
      <w:numFmt w:val="none"/>
      <w:lvlRestart w:val="0"/>
      <w:lvlText w:val=""/>
      <w:lvlJc w:val="left"/>
      <w:pPr>
        <w:ind w:left="0" w:firstLine="0"/>
      </w:pPr>
      <w:rPr>
        <w:rFonts w:hint="default"/>
      </w:rPr>
    </w:lvl>
    <w:lvl w:ilvl="3">
      <w:start w:val="1"/>
      <w:numFmt w:val="upperLetter"/>
      <w:lvlRestart w:val="0"/>
      <w:pStyle w:val="SectionTitle"/>
      <w:lvlText w:val="SECTION %4. "/>
      <w:lvlJc w:val="left"/>
      <w:pPr>
        <w:tabs>
          <w:tab w:val="num" w:pos="0"/>
        </w:tabs>
        <w:ind w:left="0" w:firstLine="0"/>
      </w:pPr>
      <w:rPr>
        <w:rFonts w:hint="default"/>
      </w:rPr>
    </w:lvl>
    <w:lvl w:ilvl="4">
      <w:start w:val="1"/>
      <w:numFmt w:val="decimal"/>
      <w:pStyle w:val="SectionList"/>
      <w:lvlText w:val="%4.%5%1.%2"/>
      <w:lvlJc w:val="left"/>
      <w:pPr>
        <w:ind w:left="0" w:firstLine="0"/>
      </w:pPr>
      <w:rPr>
        <w:rFonts w:hint="default"/>
        <w:b/>
        <w:i w:val="0"/>
      </w:rPr>
    </w:lvl>
    <w:lvl w:ilvl="5">
      <w:start w:val="1"/>
      <w:numFmt w:val="decimal"/>
      <w:pStyle w:val="SectionList2nd"/>
      <w:lvlText w:val="%4.%5.%6."/>
      <w:lvlJc w:val="left"/>
      <w:pPr>
        <w:ind w:left="0" w:firstLine="0"/>
      </w:pPr>
      <w:rPr>
        <w:rFonts w:hint="default"/>
      </w:rPr>
    </w:lvl>
    <w:lvl w:ilvl="6">
      <w:start w:val="1"/>
      <w:numFmt w:val="decimal"/>
      <w:lvlText w:val="%1"/>
      <w:lvlJc w:val="left"/>
      <w:pPr>
        <w:tabs>
          <w:tab w:val="num" w:pos="-568"/>
        </w:tabs>
        <w:ind w:left="-568" w:firstLine="0"/>
      </w:pPr>
      <w:rPr>
        <w:rFonts w:hint="default"/>
      </w:rPr>
    </w:lvl>
    <w:lvl w:ilvl="7">
      <w:start w:val="1"/>
      <w:numFmt w:val="decimal"/>
      <w:lvlText w:val="%1"/>
      <w:lvlJc w:val="left"/>
      <w:pPr>
        <w:tabs>
          <w:tab w:val="num" w:pos="-568"/>
        </w:tabs>
        <w:ind w:left="1723" w:hanging="2291"/>
      </w:pPr>
      <w:rPr>
        <w:rFonts w:hint="default"/>
      </w:rPr>
    </w:lvl>
    <w:lvl w:ilvl="8">
      <w:start w:val="1"/>
      <w:numFmt w:val="decimal"/>
      <w:lvlText w:val="%1"/>
      <w:lvlJc w:val="left"/>
      <w:pPr>
        <w:tabs>
          <w:tab w:val="num" w:pos="-568"/>
        </w:tabs>
        <w:ind w:left="-568" w:firstLine="0"/>
      </w:pPr>
      <w:rPr>
        <w:rFonts w:hint="default"/>
      </w:rPr>
    </w:lvl>
  </w:abstractNum>
  <w:abstractNum w:abstractNumId="18" w15:restartNumberingAfterBreak="0">
    <w:nsid w:val="10791FA6"/>
    <w:multiLevelType w:val="hybridMultilevel"/>
    <w:tmpl w:val="B9A8D306"/>
    <w:lvl w:ilvl="0" w:tplc="3404E558">
      <w:start w:val="1"/>
      <w:numFmt w:val="lowerLetter"/>
      <w:lvlText w:val="%1."/>
      <w:lvlJc w:val="left"/>
      <w:pPr>
        <w:ind w:left="720" w:hanging="360"/>
      </w:pPr>
      <w:rPr>
        <w:b/>
        <w:bCs/>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190E5A44"/>
    <w:multiLevelType w:val="multilevel"/>
    <w:tmpl w:val="2E5020FE"/>
    <w:styleLink w:val="GS-Parapgraphsnumbered"/>
    <w:lvl w:ilvl="0">
      <w:start w:val="1"/>
      <w:numFmt w:val="decimal"/>
      <w:pStyle w:val="H3"/>
      <w:lvlText w:val="%1|"/>
      <w:lvlJc w:val="left"/>
      <w:pPr>
        <w:ind w:left="624" w:hanging="624"/>
      </w:pPr>
      <w:rPr>
        <w:rFonts w:ascii="Verdana" w:hAnsi="Verdana" w:hint="default"/>
        <w:b/>
        <w:i w:val="0"/>
        <w:color w:val="2AB9BD"/>
        <w:sz w:val="32"/>
      </w:rPr>
    </w:lvl>
    <w:lvl w:ilvl="1">
      <w:start w:val="1"/>
      <w:numFmt w:val="decimal"/>
      <w:pStyle w:val="H5"/>
      <w:lvlText w:val="%1.%2 |"/>
      <w:lvlJc w:val="left"/>
      <w:pPr>
        <w:ind w:left="680" w:hanging="680"/>
      </w:pPr>
      <w:rPr>
        <w:rFonts w:ascii="Verdana" w:hAnsi="Verdana" w:hint="default"/>
        <w:b/>
        <w:i w:val="0"/>
        <w:sz w:val="22"/>
      </w:rPr>
    </w:lvl>
    <w:lvl w:ilvl="2">
      <w:start w:val="1"/>
      <w:numFmt w:val="decimal"/>
      <w:pStyle w:val="P"/>
      <w:lvlText w:val="%1.%2.%3 |"/>
      <w:lvlJc w:val="left"/>
      <w:pPr>
        <w:ind w:left="907" w:hanging="907"/>
      </w:pPr>
      <w:rPr>
        <w:rFonts w:ascii="Verdana" w:hAnsi="Verdana" w:hint="default"/>
        <w:b w:val="0"/>
        <w:i w:val="0"/>
        <w:sz w:val="22"/>
      </w:rPr>
    </w:lvl>
    <w:lvl w:ilvl="3">
      <w:start w:val="1"/>
      <w:numFmt w:val="decimal"/>
      <w:lvlText w:val="%1.%2.%3.%4 |"/>
      <w:lvlJc w:val="left"/>
      <w:pPr>
        <w:ind w:left="1134" w:hanging="1134"/>
      </w:pPr>
      <w:rPr>
        <w:rFonts w:ascii="Verdana" w:hAnsi="Verdana" w:hint="default"/>
      </w:rPr>
    </w:lvl>
    <w:lvl w:ilvl="4">
      <w:start w:val="1"/>
      <w:numFmt w:val="decimal"/>
      <w:lvlText w:val="%1.%2.%3.%4.%5 |"/>
      <w:lvlJc w:val="left"/>
      <w:pPr>
        <w:ind w:left="1361" w:hanging="1361"/>
      </w:pPr>
      <w:rPr>
        <w:rFonts w:ascii="Verdana" w:hAnsi="Verdana" w:hint="default"/>
      </w:rPr>
    </w:lvl>
    <w:lvl w:ilvl="5">
      <w:start w:val="1"/>
      <w:numFmt w:val="decimal"/>
      <w:lvlText w:val="%1.%2.%3.%4.%5.%6 |"/>
      <w:lvlJc w:val="left"/>
      <w:pPr>
        <w:ind w:left="1531" w:hanging="1531"/>
      </w:pPr>
      <w:rPr>
        <w:rFonts w:hint="default"/>
      </w:rPr>
    </w:lvl>
    <w:lvl w:ilvl="6">
      <w:start w:val="1"/>
      <w:numFmt w:val="decimal"/>
      <w:lvlText w:val="%1.%2.%3.%4.%5.%6.%7 |"/>
      <w:lvlJc w:val="left"/>
      <w:pPr>
        <w:ind w:left="1758" w:hanging="1758"/>
      </w:pPr>
      <w:rPr>
        <w:rFonts w:hint="default"/>
      </w:rPr>
    </w:lvl>
    <w:lvl w:ilvl="7">
      <w:start w:val="1"/>
      <w:numFmt w:val="decimal"/>
      <w:lvlText w:val="%1.%2.%3.%4.%5.%6.%7.%8 |"/>
      <w:lvlJc w:val="left"/>
      <w:pPr>
        <w:ind w:left="1928" w:hanging="1928"/>
      </w:pPr>
      <w:rPr>
        <w:rFonts w:hint="default"/>
      </w:rPr>
    </w:lvl>
    <w:lvl w:ilvl="8">
      <w:start w:val="1"/>
      <w:numFmt w:val="decimal"/>
      <w:lvlText w:val="%1.%2.%3.%4.%5.%6.%7.%8.%9 |"/>
      <w:lvlJc w:val="left"/>
      <w:pPr>
        <w:ind w:left="1928" w:hanging="1928"/>
      </w:pPr>
      <w:rPr>
        <w:rFonts w:hint="default"/>
      </w:rPr>
    </w:lvl>
  </w:abstractNum>
  <w:abstractNum w:abstractNumId="20" w15:restartNumberingAfterBreak="0">
    <w:nsid w:val="1B222780"/>
    <w:multiLevelType w:val="multilevel"/>
    <w:tmpl w:val="0809001D"/>
    <w:name w:val="Sections LIST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1CDB2369"/>
    <w:multiLevelType w:val="multilevel"/>
    <w:tmpl w:val="9570546A"/>
    <w:lvl w:ilvl="0">
      <w:start w:val="1"/>
      <w:numFmt w:val="bullet"/>
      <w:pStyle w:val="ListGSBullet"/>
      <w:lvlText w:val=""/>
      <w:lvlJc w:val="left"/>
      <w:pPr>
        <w:ind w:left="284" w:hanging="284"/>
      </w:pPr>
      <w:rPr>
        <w:rFonts w:ascii="Symbol" w:hAnsi="Symbol" w:hint="default"/>
        <w:b w:val="0"/>
        <w:i w:val="0"/>
        <w:color w:val="auto"/>
        <w:sz w:val="22"/>
      </w:rPr>
    </w:lvl>
    <w:lvl w:ilvl="1">
      <w:start w:val="1"/>
      <w:numFmt w:val="bullet"/>
      <w:pStyle w:val="ListGsBullet2"/>
      <w:lvlText w:val=""/>
      <w:lvlJc w:val="left"/>
      <w:pPr>
        <w:ind w:left="1080" w:hanging="360"/>
      </w:pPr>
      <w:rPr>
        <w:rFonts w:ascii="Symbol" w:hAnsi="Symbol" w:hint="default"/>
        <w:color w:val="auto"/>
      </w:rPr>
    </w:lvl>
    <w:lvl w:ilvl="2">
      <w:start w:val="1"/>
      <w:numFmt w:val="bullet"/>
      <w:pStyle w:val="ListGsBullet3"/>
      <w:lvlText w:val=""/>
      <w:lvlJc w:val="left"/>
      <w:pPr>
        <w:ind w:left="1610" w:hanging="170"/>
      </w:pPr>
      <w:rPr>
        <w:rFonts w:ascii="Symbol" w:hAnsi="Symbol" w:hint="default"/>
        <w:color w:val="auto"/>
      </w:rPr>
    </w:lvl>
    <w:lvl w:ilvl="3">
      <w:start w:val="1"/>
      <w:numFmt w:val="bullet"/>
      <w:pStyle w:val="ListGsBullet4"/>
      <w:lvlText w:val=""/>
      <w:lvlJc w:val="left"/>
      <w:pPr>
        <w:ind w:left="2520" w:hanging="360"/>
      </w:pPr>
      <w:rPr>
        <w:rFonts w:ascii="Symbol" w:hAnsi="Symbol" w:hint="default"/>
        <w:color w:val="auto"/>
      </w:rPr>
    </w:lvl>
    <w:lvl w:ilvl="4">
      <w:start w:val="1"/>
      <w:numFmt w:val="bullet"/>
      <w:pStyle w:val="ListGSBullet5"/>
      <w:lvlText w:val=""/>
      <w:lvlJc w:val="left"/>
      <w:pPr>
        <w:ind w:left="3240" w:hanging="360"/>
      </w:pPr>
      <w:rPr>
        <w:rFonts w:ascii="Symbol" w:hAnsi="Symbol" w:hint="default"/>
        <w:color w:val="auto"/>
      </w:rPr>
    </w:lvl>
    <w:lvl w:ilvl="5">
      <w:start w:val="1"/>
      <w:numFmt w:val="bullet"/>
      <w:lvlText w:val=""/>
      <w:lvlJc w:val="left"/>
      <w:pPr>
        <w:ind w:left="3960" w:hanging="360"/>
      </w:pPr>
      <w:rPr>
        <w:rFonts w:ascii="Symbol" w:hAnsi="Symbol" w:hint="default"/>
        <w:color w:val="auto"/>
      </w:rPr>
    </w:lvl>
    <w:lvl w:ilvl="6">
      <w:start w:val="1"/>
      <w:numFmt w:val="bullet"/>
      <w:lvlText w:val=""/>
      <w:lvlJc w:val="left"/>
      <w:pPr>
        <w:ind w:left="4680" w:hanging="360"/>
      </w:pPr>
      <w:rPr>
        <w:rFonts w:ascii="Symbol" w:hAnsi="Symbol" w:hint="default"/>
        <w:color w:val="auto"/>
      </w:rPr>
    </w:lvl>
    <w:lvl w:ilvl="7">
      <w:start w:val="1"/>
      <w:numFmt w:val="bullet"/>
      <w:lvlText w:val=""/>
      <w:lvlJc w:val="left"/>
      <w:pPr>
        <w:ind w:left="5400" w:hanging="360"/>
      </w:pPr>
      <w:rPr>
        <w:rFonts w:ascii="Symbol" w:hAnsi="Symbol" w:hint="default"/>
        <w:color w:val="auto"/>
      </w:rPr>
    </w:lvl>
    <w:lvl w:ilvl="8">
      <w:start w:val="1"/>
      <w:numFmt w:val="bullet"/>
      <w:lvlText w:val=""/>
      <w:lvlJc w:val="left"/>
      <w:pPr>
        <w:ind w:left="6120" w:hanging="360"/>
      </w:pPr>
      <w:rPr>
        <w:rFonts w:ascii="Symbol" w:hAnsi="Symbol" w:hint="default"/>
        <w:color w:val="auto"/>
      </w:rPr>
    </w:lvl>
  </w:abstractNum>
  <w:abstractNum w:abstractNumId="22" w15:restartNumberingAfterBreak="0">
    <w:nsid w:val="22B3BD8C"/>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3" w15:restartNumberingAfterBreak="0">
    <w:nsid w:val="258D3A4E"/>
    <w:multiLevelType w:val="hybridMultilevel"/>
    <w:tmpl w:val="D95637B8"/>
    <w:lvl w:ilvl="0" w:tplc="FFFFFFFF">
      <w:start w:val="1"/>
      <w:numFmt w:val="lowerRoman"/>
      <w:lvlText w:val="%1."/>
      <w:lvlJc w:val="right"/>
      <w:pPr>
        <w:ind w:left="1080" w:hanging="720"/>
      </w:pPr>
      <w:rPr>
        <w:rFonts w:hint="default"/>
        <w:color w:val="4D4D4C"/>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30712BFB"/>
    <w:multiLevelType w:val="hybridMultilevel"/>
    <w:tmpl w:val="7D62A5D8"/>
    <w:lvl w:ilvl="0" w:tplc="4009000F">
      <w:start w:val="1"/>
      <w:numFmt w:val="decimal"/>
      <w:lvlText w:val="%1."/>
      <w:lvlJc w:val="left"/>
      <w:pPr>
        <w:ind w:left="720" w:hanging="360"/>
      </w:pPr>
      <w:rPr>
        <w:rFonts w:hint="default"/>
      </w:rPr>
    </w:lvl>
    <w:lvl w:ilvl="1" w:tplc="40090019" w:tentative="1">
      <w:start w:val="1"/>
      <w:numFmt w:val="lowerLetter"/>
      <w:lvlText w:val="%2."/>
      <w:lvlJc w:val="left"/>
      <w:pPr>
        <w:ind w:left="1440" w:hanging="360"/>
      </w:pPr>
    </w:lvl>
    <w:lvl w:ilvl="2" w:tplc="4009001B" w:tentative="1">
      <w:start w:val="1"/>
      <w:numFmt w:val="lowerRoman"/>
      <w:lvlText w:val="%3."/>
      <w:lvlJc w:val="right"/>
      <w:pPr>
        <w:ind w:left="2160" w:hanging="180"/>
      </w:pPr>
    </w:lvl>
    <w:lvl w:ilvl="3" w:tplc="4009000F" w:tentative="1">
      <w:start w:val="1"/>
      <w:numFmt w:val="decimal"/>
      <w:lvlText w:val="%4."/>
      <w:lvlJc w:val="left"/>
      <w:pPr>
        <w:ind w:left="2880" w:hanging="360"/>
      </w:pPr>
    </w:lvl>
    <w:lvl w:ilvl="4" w:tplc="40090019" w:tentative="1">
      <w:start w:val="1"/>
      <w:numFmt w:val="lowerLetter"/>
      <w:lvlText w:val="%5."/>
      <w:lvlJc w:val="left"/>
      <w:pPr>
        <w:ind w:left="3600" w:hanging="360"/>
      </w:pPr>
    </w:lvl>
    <w:lvl w:ilvl="5" w:tplc="4009001B" w:tentative="1">
      <w:start w:val="1"/>
      <w:numFmt w:val="lowerRoman"/>
      <w:lvlText w:val="%6."/>
      <w:lvlJc w:val="right"/>
      <w:pPr>
        <w:ind w:left="4320" w:hanging="180"/>
      </w:pPr>
    </w:lvl>
    <w:lvl w:ilvl="6" w:tplc="4009000F" w:tentative="1">
      <w:start w:val="1"/>
      <w:numFmt w:val="decimal"/>
      <w:lvlText w:val="%7."/>
      <w:lvlJc w:val="left"/>
      <w:pPr>
        <w:ind w:left="5040" w:hanging="360"/>
      </w:pPr>
    </w:lvl>
    <w:lvl w:ilvl="7" w:tplc="40090019" w:tentative="1">
      <w:start w:val="1"/>
      <w:numFmt w:val="lowerLetter"/>
      <w:lvlText w:val="%8."/>
      <w:lvlJc w:val="left"/>
      <w:pPr>
        <w:ind w:left="5760" w:hanging="360"/>
      </w:pPr>
    </w:lvl>
    <w:lvl w:ilvl="8" w:tplc="4009001B" w:tentative="1">
      <w:start w:val="1"/>
      <w:numFmt w:val="lowerRoman"/>
      <w:lvlText w:val="%9."/>
      <w:lvlJc w:val="right"/>
      <w:pPr>
        <w:ind w:left="6480" w:hanging="180"/>
      </w:pPr>
    </w:lvl>
  </w:abstractNum>
  <w:abstractNum w:abstractNumId="25" w15:restartNumberingAfterBreak="0">
    <w:nsid w:val="311C2EC5"/>
    <w:multiLevelType w:val="multilevel"/>
    <w:tmpl w:val="1A84A646"/>
    <w:name w:val="Sections LIST"/>
    <w:lvl w:ilvl="0">
      <w:start w:val="1"/>
      <w:numFmt w:val="upperLetter"/>
      <w:lvlText w:val="Section %1."/>
      <w:lvlJc w:val="left"/>
      <w:pPr>
        <w:ind w:left="0" w:firstLine="0"/>
      </w:pPr>
      <w:rPr>
        <w:rFonts w:hint="default"/>
        <w:caps/>
      </w:rPr>
    </w:lvl>
    <w:lvl w:ilvl="1">
      <w:start w:val="1"/>
      <w:numFmt w:val="decimal"/>
      <w:lvlText w:val="%1.%2."/>
      <w:lvlJc w:val="left"/>
      <w:pPr>
        <w:tabs>
          <w:tab w:val="num" w:pos="794"/>
        </w:tabs>
        <w:ind w:left="0" w:firstLine="0"/>
      </w:pPr>
      <w:rPr>
        <w:rFonts w:hint="default"/>
      </w:rPr>
    </w:lvl>
    <w:lvl w:ilvl="2">
      <w:start w:val="1"/>
      <w:numFmt w:val="decimal"/>
      <w:lvlText w:val="%1.%2.%3."/>
      <w:lvlJc w:val="left"/>
      <w:pPr>
        <w:tabs>
          <w:tab w:val="num" w:pos="1191"/>
        </w:tabs>
        <w:ind w:left="0" w:firstLine="0"/>
      </w:pPr>
      <w:rPr>
        <w:rFonts w:hint="default"/>
      </w:rPr>
    </w:lvl>
    <w:lvl w:ilvl="3">
      <w:start w:val="1"/>
      <w:numFmt w:val="decimal"/>
      <w:lvlText w:val="%1.%2.%3.%4"/>
      <w:lvlJc w:val="left"/>
      <w:pPr>
        <w:tabs>
          <w:tab w:val="num" w:pos="1588"/>
        </w:tabs>
        <w:ind w:left="0" w:firstLine="0"/>
      </w:pPr>
      <w:rPr>
        <w:rFonts w:hint="default"/>
      </w:rPr>
    </w:lvl>
    <w:lvl w:ilvl="4">
      <w:start w:val="1"/>
      <w:numFmt w:val="decimal"/>
      <w:lvlText w:val="%1.%2.%3.%4.%5"/>
      <w:lvlJc w:val="left"/>
      <w:pPr>
        <w:tabs>
          <w:tab w:val="num" w:pos="0"/>
        </w:tabs>
        <w:ind w:left="0" w:firstLine="0"/>
      </w:pPr>
      <w:rPr>
        <w:rFonts w:hint="default"/>
      </w:rPr>
    </w:lvl>
    <w:lvl w:ilvl="5">
      <w:start w:val="1"/>
      <w:numFmt w:val="decimal"/>
      <w:lvlText w:val="%1.%2.%3.%4.%5.%6"/>
      <w:lvlJc w:val="left"/>
      <w:pPr>
        <w:tabs>
          <w:tab w:val="num" w:pos="0"/>
        </w:tabs>
        <w:ind w:left="0" w:firstLine="0"/>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2291" w:hanging="2291"/>
      </w:pPr>
      <w:rPr>
        <w:rFonts w:hint="default"/>
      </w:rPr>
    </w:lvl>
    <w:lvl w:ilvl="8">
      <w:start w:val="1"/>
      <w:numFmt w:val="decimal"/>
      <w:lvlText w:val="%1.%2.%3.%4.%5.%6.%7.%8.%9"/>
      <w:lvlJc w:val="left"/>
      <w:pPr>
        <w:tabs>
          <w:tab w:val="num" w:pos="0"/>
        </w:tabs>
        <w:ind w:left="0" w:firstLine="0"/>
      </w:pPr>
      <w:rPr>
        <w:rFonts w:hint="default"/>
      </w:rPr>
    </w:lvl>
  </w:abstractNum>
  <w:abstractNum w:abstractNumId="26" w15:restartNumberingAfterBreak="0">
    <w:nsid w:val="318B62AB"/>
    <w:multiLevelType w:val="hybridMultilevel"/>
    <w:tmpl w:val="1BC46F62"/>
    <w:lvl w:ilvl="0" w:tplc="C030A2AC">
      <w:start w:val="1"/>
      <w:numFmt w:val="bullet"/>
      <w:lvlText w:val="-"/>
      <w:lvlJc w:val="left"/>
      <w:pPr>
        <w:ind w:left="720" w:hanging="360"/>
      </w:pPr>
      <w:rPr>
        <w:rFonts w:ascii="Verdana" w:eastAsiaTheme="majorEastAsia" w:hAnsi="Verdana" w:cstheme="maj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364814D2"/>
    <w:multiLevelType w:val="hybridMultilevel"/>
    <w:tmpl w:val="DBD89D14"/>
    <w:lvl w:ilvl="0" w:tplc="8D0A2388">
      <w:numFmt w:val="bullet"/>
      <w:lvlText w:val=""/>
      <w:lvlJc w:val="left"/>
      <w:pPr>
        <w:ind w:left="827" w:hanging="360"/>
      </w:pPr>
      <w:rPr>
        <w:rFonts w:ascii="Symbol" w:eastAsia="Symbol" w:hAnsi="Symbol" w:cs="Symbol" w:hint="default"/>
        <w:b w:val="0"/>
        <w:bCs w:val="0"/>
        <w:i w:val="0"/>
        <w:iCs w:val="0"/>
        <w:color w:val="4D4D4B"/>
        <w:spacing w:val="0"/>
        <w:w w:val="99"/>
        <w:sz w:val="22"/>
        <w:szCs w:val="22"/>
        <w:lang w:val="en-US" w:eastAsia="en-US" w:bidi="ar-SA"/>
      </w:rPr>
    </w:lvl>
    <w:lvl w:ilvl="1" w:tplc="6D5E334A">
      <w:numFmt w:val="bullet"/>
      <w:lvlText w:val="•"/>
      <w:lvlJc w:val="left"/>
      <w:pPr>
        <w:ind w:left="1171" w:hanging="360"/>
      </w:pPr>
      <w:rPr>
        <w:rFonts w:hint="default"/>
        <w:lang w:val="en-US" w:eastAsia="en-US" w:bidi="ar-SA"/>
      </w:rPr>
    </w:lvl>
    <w:lvl w:ilvl="2" w:tplc="07D4B47A">
      <w:numFmt w:val="bullet"/>
      <w:lvlText w:val="•"/>
      <w:lvlJc w:val="left"/>
      <w:pPr>
        <w:ind w:left="1523" w:hanging="360"/>
      </w:pPr>
      <w:rPr>
        <w:rFonts w:hint="default"/>
        <w:lang w:val="en-US" w:eastAsia="en-US" w:bidi="ar-SA"/>
      </w:rPr>
    </w:lvl>
    <w:lvl w:ilvl="3" w:tplc="37F63564">
      <w:numFmt w:val="bullet"/>
      <w:lvlText w:val="•"/>
      <w:lvlJc w:val="left"/>
      <w:pPr>
        <w:ind w:left="1875" w:hanging="360"/>
      </w:pPr>
      <w:rPr>
        <w:rFonts w:hint="default"/>
        <w:lang w:val="en-US" w:eastAsia="en-US" w:bidi="ar-SA"/>
      </w:rPr>
    </w:lvl>
    <w:lvl w:ilvl="4" w:tplc="B1EADAF4">
      <w:numFmt w:val="bullet"/>
      <w:lvlText w:val="•"/>
      <w:lvlJc w:val="left"/>
      <w:pPr>
        <w:ind w:left="2227" w:hanging="360"/>
      </w:pPr>
      <w:rPr>
        <w:rFonts w:hint="default"/>
        <w:lang w:val="en-US" w:eastAsia="en-US" w:bidi="ar-SA"/>
      </w:rPr>
    </w:lvl>
    <w:lvl w:ilvl="5" w:tplc="594C1452">
      <w:numFmt w:val="bullet"/>
      <w:lvlText w:val="•"/>
      <w:lvlJc w:val="left"/>
      <w:pPr>
        <w:ind w:left="2579" w:hanging="360"/>
      </w:pPr>
      <w:rPr>
        <w:rFonts w:hint="default"/>
        <w:lang w:val="en-US" w:eastAsia="en-US" w:bidi="ar-SA"/>
      </w:rPr>
    </w:lvl>
    <w:lvl w:ilvl="6" w:tplc="F8E4EA64">
      <w:numFmt w:val="bullet"/>
      <w:lvlText w:val="•"/>
      <w:lvlJc w:val="left"/>
      <w:pPr>
        <w:ind w:left="2931" w:hanging="360"/>
      </w:pPr>
      <w:rPr>
        <w:rFonts w:hint="default"/>
        <w:lang w:val="en-US" w:eastAsia="en-US" w:bidi="ar-SA"/>
      </w:rPr>
    </w:lvl>
    <w:lvl w:ilvl="7" w:tplc="AA0C17E0">
      <w:numFmt w:val="bullet"/>
      <w:lvlText w:val="•"/>
      <w:lvlJc w:val="left"/>
      <w:pPr>
        <w:ind w:left="3283" w:hanging="360"/>
      </w:pPr>
      <w:rPr>
        <w:rFonts w:hint="default"/>
        <w:lang w:val="en-US" w:eastAsia="en-US" w:bidi="ar-SA"/>
      </w:rPr>
    </w:lvl>
    <w:lvl w:ilvl="8" w:tplc="2C3C64EE">
      <w:numFmt w:val="bullet"/>
      <w:lvlText w:val="•"/>
      <w:lvlJc w:val="left"/>
      <w:pPr>
        <w:ind w:left="3635" w:hanging="360"/>
      </w:pPr>
      <w:rPr>
        <w:rFonts w:hint="default"/>
        <w:lang w:val="en-US" w:eastAsia="en-US" w:bidi="ar-SA"/>
      </w:rPr>
    </w:lvl>
  </w:abstractNum>
  <w:abstractNum w:abstractNumId="28" w15:restartNumberingAfterBreak="0">
    <w:nsid w:val="37295435"/>
    <w:multiLevelType w:val="hybridMultilevel"/>
    <w:tmpl w:val="9C784168"/>
    <w:lvl w:ilvl="0" w:tplc="0AEEA8A6">
      <w:start w:val="3"/>
      <w:numFmt w:val="lowerRoman"/>
      <w:lvlText w:val="%1."/>
      <w:lvlJc w:val="left"/>
      <w:pPr>
        <w:ind w:left="1080" w:hanging="720"/>
      </w:pPr>
      <w:rPr>
        <w:rFonts w:asciiTheme="minorHAnsi" w:hAnsiTheme="minorHAnsi" w:cstheme="minorHAnsi" w:hint="default"/>
      </w:rPr>
    </w:lvl>
    <w:lvl w:ilvl="1" w:tplc="40090019" w:tentative="1">
      <w:start w:val="1"/>
      <w:numFmt w:val="lowerLetter"/>
      <w:lvlText w:val="%2."/>
      <w:lvlJc w:val="left"/>
      <w:pPr>
        <w:ind w:left="1440" w:hanging="360"/>
      </w:pPr>
    </w:lvl>
    <w:lvl w:ilvl="2" w:tplc="4009001B" w:tentative="1">
      <w:start w:val="1"/>
      <w:numFmt w:val="lowerRoman"/>
      <w:lvlText w:val="%3."/>
      <w:lvlJc w:val="right"/>
      <w:pPr>
        <w:ind w:left="2160" w:hanging="180"/>
      </w:pPr>
    </w:lvl>
    <w:lvl w:ilvl="3" w:tplc="4009000F" w:tentative="1">
      <w:start w:val="1"/>
      <w:numFmt w:val="decimal"/>
      <w:lvlText w:val="%4."/>
      <w:lvlJc w:val="left"/>
      <w:pPr>
        <w:ind w:left="2880" w:hanging="360"/>
      </w:pPr>
    </w:lvl>
    <w:lvl w:ilvl="4" w:tplc="40090019" w:tentative="1">
      <w:start w:val="1"/>
      <w:numFmt w:val="lowerLetter"/>
      <w:lvlText w:val="%5."/>
      <w:lvlJc w:val="left"/>
      <w:pPr>
        <w:ind w:left="3600" w:hanging="360"/>
      </w:pPr>
    </w:lvl>
    <w:lvl w:ilvl="5" w:tplc="4009001B" w:tentative="1">
      <w:start w:val="1"/>
      <w:numFmt w:val="lowerRoman"/>
      <w:lvlText w:val="%6."/>
      <w:lvlJc w:val="right"/>
      <w:pPr>
        <w:ind w:left="4320" w:hanging="180"/>
      </w:pPr>
    </w:lvl>
    <w:lvl w:ilvl="6" w:tplc="4009000F" w:tentative="1">
      <w:start w:val="1"/>
      <w:numFmt w:val="decimal"/>
      <w:lvlText w:val="%7."/>
      <w:lvlJc w:val="left"/>
      <w:pPr>
        <w:ind w:left="5040" w:hanging="360"/>
      </w:pPr>
    </w:lvl>
    <w:lvl w:ilvl="7" w:tplc="40090019" w:tentative="1">
      <w:start w:val="1"/>
      <w:numFmt w:val="lowerLetter"/>
      <w:lvlText w:val="%8."/>
      <w:lvlJc w:val="left"/>
      <w:pPr>
        <w:ind w:left="5760" w:hanging="360"/>
      </w:pPr>
    </w:lvl>
    <w:lvl w:ilvl="8" w:tplc="4009001B" w:tentative="1">
      <w:start w:val="1"/>
      <w:numFmt w:val="lowerRoman"/>
      <w:lvlText w:val="%9."/>
      <w:lvlJc w:val="right"/>
      <w:pPr>
        <w:ind w:left="6480" w:hanging="180"/>
      </w:pPr>
    </w:lvl>
  </w:abstractNum>
  <w:abstractNum w:abstractNumId="29" w15:restartNumberingAfterBreak="0">
    <w:nsid w:val="3C8040D7"/>
    <w:multiLevelType w:val="multilevel"/>
    <w:tmpl w:val="3A68F042"/>
    <w:styleLink w:val="BulletedListStyle"/>
    <w:lvl w:ilvl="0">
      <w:start w:val="1"/>
      <w:numFmt w:val="bullet"/>
      <w:lvlText w:val=""/>
      <w:lvlJc w:val="left"/>
      <w:pPr>
        <w:ind w:left="851" w:hanging="227"/>
      </w:pPr>
      <w:rPr>
        <w:rFonts w:ascii="Symbol" w:hAnsi="Symbol" w:hint="default"/>
        <w:color w:val="auto"/>
      </w:rPr>
    </w:lvl>
    <w:lvl w:ilvl="1">
      <w:start w:val="1"/>
      <w:numFmt w:val="bullet"/>
      <w:lvlText w:val=""/>
      <w:lvlJc w:val="left"/>
      <w:pPr>
        <w:ind w:left="1800" w:hanging="360"/>
      </w:pPr>
      <w:rPr>
        <w:rFonts w:ascii="Symbol" w:hAnsi="Symbol" w:hint="default"/>
        <w:color w:val="auto"/>
      </w:rPr>
    </w:lvl>
    <w:lvl w:ilvl="2">
      <w:start w:val="1"/>
      <w:numFmt w:val="bullet"/>
      <w:lvlText w:val=""/>
      <w:lvlJc w:val="left"/>
      <w:pPr>
        <w:ind w:left="2520" w:hanging="360"/>
      </w:pPr>
      <w:rPr>
        <w:rFonts w:ascii="Symbol" w:hAnsi="Symbol" w:hint="default"/>
        <w:color w:val="auto"/>
      </w:rPr>
    </w:lvl>
    <w:lvl w:ilvl="3">
      <w:start w:val="1"/>
      <w:numFmt w:val="bullet"/>
      <w:lvlText w:val=""/>
      <w:lvlJc w:val="left"/>
      <w:pPr>
        <w:ind w:left="3240" w:hanging="360"/>
      </w:pPr>
      <w:rPr>
        <w:rFonts w:ascii="Symbol" w:hAnsi="Symbol" w:hint="default"/>
        <w:color w:val="auto"/>
      </w:rPr>
    </w:lvl>
    <w:lvl w:ilvl="4">
      <w:start w:val="1"/>
      <w:numFmt w:val="bullet"/>
      <w:lvlText w:val=""/>
      <w:lvlJc w:val="left"/>
      <w:pPr>
        <w:ind w:left="3960" w:hanging="360"/>
      </w:pPr>
      <w:rPr>
        <w:rFonts w:ascii="Symbol" w:hAnsi="Symbol" w:hint="default"/>
        <w:color w:val="auto"/>
      </w:rPr>
    </w:lvl>
    <w:lvl w:ilvl="5">
      <w:start w:val="1"/>
      <w:numFmt w:val="bullet"/>
      <w:lvlText w:val=""/>
      <w:lvlJc w:val="left"/>
      <w:pPr>
        <w:ind w:left="4680" w:hanging="360"/>
      </w:pPr>
      <w:rPr>
        <w:rFonts w:ascii="Symbol" w:hAnsi="Symbol" w:hint="default"/>
        <w:color w:val="auto"/>
      </w:rPr>
    </w:lvl>
    <w:lvl w:ilvl="6">
      <w:start w:val="1"/>
      <w:numFmt w:val="bullet"/>
      <w:lvlText w:val=""/>
      <w:lvlJc w:val="left"/>
      <w:pPr>
        <w:ind w:left="5400" w:hanging="360"/>
      </w:pPr>
      <w:rPr>
        <w:rFonts w:ascii="Symbol" w:hAnsi="Symbol" w:hint="default"/>
        <w:color w:val="auto"/>
      </w:rPr>
    </w:lvl>
    <w:lvl w:ilvl="7">
      <w:start w:val="1"/>
      <w:numFmt w:val="bullet"/>
      <w:lvlText w:val=""/>
      <w:lvlJc w:val="left"/>
      <w:pPr>
        <w:ind w:left="6120" w:hanging="360"/>
      </w:pPr>
      <w:rPr>
        <w:rFonts w:ascii="Symbol" w:hAnsi="Symbol" w:hint="default"/>
        <w:color w:val="auto"/>
      </w:rPr>
    </w:lvl>
    <w:lvl w:ilvl="8">
      <w:start w:val="1"/>
      <w:numFmt w:val="bullet"/>
      <w:lvlText w:val=""/>
      <w:lvlJc w:val="left"/>
      <w:pPr>
        <w:ind w:left="6840" w:hanging="360"/>
      </w:pPr>
      <w:rPr>
        <w:rFonts w:ascii="Symbol" w:hAnsi="Symbol" w:hint="default"/>
        <w:color w:val="auto"/>
      </w:rPr>
    </w:lvl>
  </w:abstractNum>
  <w:abstractNum w:abstractNumId="30" w15:restartNumberingAfterBreak="0">
    <w:nsid w:val="3E701E9B"/>
    <w:multiLevelType w:val="hybridMultilevel"/>
    <w:tmpl w:val="F4D29D7C"/>
    <w:lvl w:ilvl="0" w:tplc="BBA2D57E">
      <w:start w:val="1"/>
      <w:numFmt w:val="bullet"/>
      <w:lvlText w:val="-"/>
      <w:lvlJc w:val="left"/>
      <w:pPr>
        <w:ind w:left="720" w:hanging="360"/>
      </w:pPr>
      <w:rPr>
        <w:rFonts w:ascii="Verdana" w:eastAsiaTheme="minorHAnsi" w:hAnsi="Verdana" w:cs="Times New Roman (Body CS)" w:hint="default"/>
      </w:rPr>
    </w:lvl>
    <w:lvl w:ilvl="1" w:tplc="40090003" w:tentative="1">
      <w:start w:val="1"/>
      <w:numFmt w:val="bullet"/>
      <w:lvlText w:val="o"/>
      <w:lvlJc w:val="left"/>
      <w:pPr>
        <w:ind w:left="1440" w:hanging="360"/>
      </w:pPr>
      <w:rPr>
        <w:rFonts w:ascii="Courier New" w:hAnsi="Courier New" w:cs="Courier New" w:hint="default"/>
      </w:rPr>
    </w:lvl>
    <w:lvl w:ilvl="2" w:tplc="40090005" w:tentative="1">
      <w:start w:val="1"/>
      <w:numFmt w:val="bullet"/>
      <w:lvlText w:val=""/>
      <w:lvlJc w:val="left"/>
      <w:pPr>
        <w:ind w:left="2160" w:hanging="360"/>
      </w:pPr>
      <w:rPr>
        <w:rFonts w:ascii="Wingdings" w:hAnsi="Wingdings" w:hint="default"/>
      </w:rPr>
    </w:lvl>
    <w:lvl w:ilvl="3" w:tplc="40090001" w:tentative="1">
      <w:start w:val="1"/>
      <w:numFmt w:val="bullet"/>
      <w:lvlText w:val=""/>
      <w:lvlJc w:val="left"/>
      <w:pPr>
        <w:ind w:left="2880" w:hanging="360"/>
      </w:pPr>
      <w:rPr>
        <w:rFonts w:ascii="Symbol" w:hAnsi="Symbol" w:hint="default"/>
      </w:rPr>
    </w:lvl>
    <w:lvl w:ilvl="4" w:tplc="40090003" w:tentative="1">
      <w:start w:val="1"/>
      <w:numFmt w:val="bullet"/>
      <w:lvlText w:val="o"/>
      <w:lvlJc w:val="left"/>
      <w:pPr>
        <w:ind w:left="3600" w:hanging="360"/>
      </w:pPr>
      <w:rPr>
        <w:rFonts w:ascii="Courier New" w:hAnsi="Courier New" w:cs="Courier New" w:hint="default"/>
      </w:rPr>
    </w:lvl>
    <w:lvl w:ilvl="5" w:tplc="40090005" w:tentative="1">
      <w:start w:val="1"/>
      <w:numFmt w:val="bullet"/>
      <w:lvlText w:val=""/>
      <w:lvlJc w:val="left"/>
      <w:pPr>
        <w:ind w:left="4320" w:hanging="360"/>
      </w:pPr>
      <w:rPr>
        <w:rFonts w:ascii="Wingdings" w:hAnsi="Wingdings" w:hint="default"/>
      </w:rPr>
    </w:lvl>
    <w:lvl w:ilvl="6" w:tplc="40090001" w:tentative="1">
      <w:start w:val="1"/>
      <w:numFmt w:val="bullet"/>
      <w:lvlText w:val=""/>
      <w:lvlJc w:val="left"/>
      <w:pPr>
        <w:ind w:left="5040" w:hanging="360"/>
      </w:pPr>
      <w:rPr>
        <w:rFonts w:ascii="Symbol" w:hAnsi="Symbol" w:hint="default"/>
      </w:rPr>
    </w:lvl>
    <w:lvl w:ilvl="7" w:tplc="40090003" w:tentative="1">
      <w:start w:val="1"/>
      <w:numFmt w:val="bullet"/>
      <w:lvlText w:val="o"/>
      <w:lvlJc w:val="left"/>
      <w:pPr>
        <w:ind w:left="5760" w:hanging="360"/>
      </w:pPr>
      <w:rPr>
        <w:rFonts w:ascii="Courier New" w:hAnsi="Courier New" w:cs="Courier New" w:hint="default"/>
      </w:rPr>
    </w:lvl>
    <w:lvl w:ilvl="8" w:tplc="40090005" w:tentative="1">
      <w:start w:val="1"/>
      <w:numFmt w:val="bullet"/>
      <w:lvlText w:val=""/>
      <w:lvlJc w:val="left"/>
      <w:pPr>
        <w:ind w:left="6480" w:hanging="360"/>
      </w:pPr>
      <w:rPr>
        <w:rFonts w:ascii="Wingdings" w:hAnsi="Wingdings" w:hint="default"/>
      </w:rPr>
    </w:lvl>
  </w:abstractNum>
  <w:abstractNum w:abstractNumId="31" w15:restartNumberingAfterBreak="0">
    <w:nsid w:val="48CC7E79"/>
    <w:multiLevelType w:val="multilevel"/>
    <w:tmpl w:val="2E5020FE"/>
    <w:numStyleLink w:val="GS-Parapgraphsnumbered"/>
  </w:abstractNum>
  <w:abstractNum w:abstractNumId="32" w15:restartNumberingAfterBreak="0">
    <w:nsid w:val="4FC4571F"/>
    <w:multiLevelType w:val="hybridMultilevel"/>
    <w:tmpl w:val="D95637B8"/>
    <w:lvl w:ilvl="0" w:tplc="4009001B">
      <w:start w:val="1"/>
      <w:numFmt w:val="lowerRoman"/>
      <w:lvlText w:val="%1."/>
      <w:lvlJc w:val="right"/>
      <w:pPr>
        <w:ind w:left="1080" w:hanging="720"/>
      </w:pPr>
      <w:rPr>
        <w:rFonts w:hint="default"/>
        <w:color w:val="4D4D4C"/>
      </w:rPr>
    </w:lvl>
    <w:lvl w:ilvl="1" w:tplc="40090019" w:tentative="1">
      <w:start w:val="1"/>
      <w:numFmt w:val="lowerLetter"/>
      <w:lvlText w:val="%2."/>
      <w:lvlJc w:val="left"/>
      <w:pPr>
        <w:ind w:left="1440" w:hanging="360"/>
      </w:pPr>
    </w:lvl>
    <w:lvl w:ilvl="2" w:tplc="4009001B" w:tentative="1">
      <w:start w:val="1"/>
      <w:numFmt w:val="lowerRoman"/>
      <w:lvlText w:val="%3."/>
      <w:lvlJc w:val="right"/>
      <w:pPr>
        <w:ind w:left="2160" w:hanging="180"/>
      </w:pPr>
    </w:lvl>
    <w:lvl w:ilvl="3" w:tplc="4009000F" w:tentative="1">
      <w:start w:val="1"/>
      <w:numFmt w:val="decimal"/>
      <w:lvlText w:val="%4."/>
      <w:lvlJc w:val="left"/>
      <w:pPr>
        <w:ind w:left="2880" w:hanging="360"/>
      </w:pPr>
    </w:lvl>
    <w:lvl w:ilvl="4" w:tplc="40090019" w:tentative="1">
      <w:start w:val="1"/>
      <w:numFmt w:val="lowerLetter"/>
      <w:lvlText w:val="%5."/>
      <w:lvlJc w:val="left"/>
      <w:pPr>
        <w:ind w:left="3600" w:hanging="360"/>
      </w:pPr>
    </w:lvl>
    <w:lvl w:ilvl="5" w:tplc="4009001B" w:tentative="1">
      <w:start w:val="1"/>
      <w:numFmt w:val="lowerRoman"/>
      <w:lvlText w:val="%6."/>
      <w:lvlJc w:val="right"/>
      <w:pPr>
        <w:ind w:left="4320" w:hanging="180"/>
      </w:pPr>
    </w:lvl>
    <w:lvl w:ilvl="6" w:tplc="4009000F" w:tentative="1">
      <w:start w:val="1"/>
      <w:numFmt w:val="decimal"/>
      <w:lvlText w:val="%7."/>
      <w:lvlJc w:val="left"/>
      <w:pPr>
        <w:ind w:left="5040" w:hanging="360"/>
      </w:pPr>
    </w:lvl>
    <w:lvl w:ilvl="7" w:tplc="40090019" w:tentative="1">
      <w:start w:val="1"/>
      <w:numFmt w:val="lowerLetter"/>
      <w:lvlText w:val="%8."/>
      <w:lvlJc w:val="left"/>
      <w:pPr>
        <w:ind w:left="5760" w:hanging="360"/>
      </w:pPr>
    </w:lvl>
    <w:lvl w:ilvl="8" w:tplc="4009001B" w:tentative="1">
      <w:start w:val="1"/>
      <w:numFmt w:val="lowerRoman"/>
      <w:lvlText w:val="%9."/>
      <w:lvlJc w:val="right"/>
      <w:pPr>
        <w:ind w:left="6480" w:hanging="180"/>
      </w:pPr>
    </w:lvl>
  </w:abstractNum>
  <w:abstractNum w:abstractNumId="33" w15:restartNumberingAfterBreak="0">
    <w:nsid w:val="54883585"/>
    <w:multiLevelType w:val="hybridMultilevel"/>
    <w:tmpl w:val="BC8260E2"/>
    <w:lvl w:ilvl="0" w:tplc="1732464C">
      <w:start w:val="1"/>
      <w:numFmt w:val="lowerLetter"/>
      <w:lvlText w:val="(%1)"/>
      <w:lvlJc w:val="left"/>
      <w:pPr>
        <w:ind w:left="29" w:hanging="404"/>
      </w:pPr>
      <w:rPr>
        <w:rFonts w:ascii="Verdana" w:eastAsia="Verdana" w:hAnsi="Verdana" w:cs="Verdana" w:hint="default"/>
        <w:b w:val="0"/>
        <w:bCs w:val="0"/>
        <w:i w:val="0"/>
        <w:iCs w:val="0"/>
        <w:color w:val="4D4D4B"/>
        <w:spacing w:val="-1"/>
        <w:w w:val="99"/>
        <w:sz w:val="22"/>
        <w:szCs w:val="22"/>
        <w:lang w:val="en-US" w:eastAsia="en-US" w:bidi="ar-SA"/>
      </w:rPr>
    </w:lvl>
    <w:lvl w:ilvl="1" w:tplc="2F5C50A8">
      <w:numFmt w:val="bullet"/>
      <w:lvlText w:val="•"/>
      <w:lvlJc w:val="left"/>
      <w:pPr>
        <w:ind w:left="372" w:hanging="404"/>
      </w:pPr>
      <w:rPr>
        <w:rFonts w:hint="default"/>
        <w:lang w:val="en-US" w:eastAsia="en-US" w:bidi="ar-SA"/>
      </w:rPr>
    </w:lvl>
    <w:lvl w:ilvl="2" w:tplc="92E25C2C">
      <w:numFmt w:val="bullet"/>
      <w:lvlText w:val="•"/>
      <w:lvlJc w:val="left"/>
      <w:pPr>
        <w:ind w:left="725" w:hanging="404"/>
      </w:pPr>
      <w:rPr>
        <w:rFonts w:hint="default"/>
        <w:lang w:val="en-US" w:eastAsia="en-US" w:bidi="ar-SA"/>
      </w:rPr>
    </w:lvl>
    <w:lvl w:ilvl="3" w:tplc="9236CD84">
      <w:numFmt w:val="bullet"/>
      <w:lvlText w:val="•"/>
      <w:lvlJc w:val="left"/>
      <w:pPr>
        <w:ind w:left="1077" w:hanging="404"/>
      </w:pPr>
      <w:rPr>
        <w:rFonts w:hint="default"/>
        <w:lang w:val="en-US" w:eastAsia="en-US" w:bidi="ar-SA"/>
      </w:rPr>
    </w:lvl>
    <w:lvl w:ilvl="4" w:tplc="B916F5FE">
      <w:numFmt w:val="bullet"/>
      <w:lvlText w:val="•"/>
      <w:lvlJc w:val="left"/>
      <w:pPr>
        <w:ind w:left="1430" w:hanging="404"/>
      </w:pPr>
      <w:rPr>
        <w:rFonts w:hint="default"/>
        <w:lang w:val="en-US" w:eastAsia="en-US" w:bidi="ar-SA"/>
      </w:rPr>
    </w:lvl>
    <w:lvl w:ilvl="5" w:tplc="DDC43D8A">
      <w:numFmt w:val="bullet"/>
      <w:lvlText w:val="•"/>
      <w:lvlJc w:val="left"/>
      <w:pPr>
        <w:ind w:left="1783" w:hanging="404"/>
      </w:pPr>
      <w:rPr>
        <w:rFonts w:hint="default"/>
        <w:lang w:val="en-US" w:eastAsia="en-US" w:bidi="ar-SA"/>
      </w:rPr>
    </w:lvl>
    <w:lvl w:ilvl="6" w:tplc="41E0B4B8">
      <w:numFmt w:val="bullet"/>
      <w:lvlText w:val="•"/>
      <w:lvlJc w:val="left"/>
      <w:pPr>
        <w:ind w:left="2135" w:hanging="404"/>
      </w:pPr>
      <w:rPr>
        <w:rFonts w:hint="default"/>
        <w:lang w:val="en-US" w:eastAsia="en-US" w:bidi="ar-SA"/>
      </w:rPr>
    </w:lvl>
    <w:lvl w:ilvl="7" w:tplc="7D989DFE">
      <w:numFmt w:val="bullet"/>
      <w:lvlText w:val="•"/>
      <w:lvlJc w:val="left"/>
      <w:pPr>
        <w:ind w:left="2488" w:hanging="404"/>
      </w:pPr>
      <w:rPr>
        <w:rFonts w:hint="default"/>
        <w:lang w:val="en-US" w:eastAsia="en-US" w:bidi="ar-SA"/>
      </w:rPr>
    </w:lvl>
    <w:lvl w:ilvl="8" w:tplc="821041B2">
      <w:numFmt w:val="bullet"/>
      <w:lvlText w:val="•"/>
      <w:lvlJc w:val="left"/>
      <w:pPr>
        <w:ind w:left="2840" w:hanging="404"/>
      </w:pPr>
      <w:rPr>
        <w:rFonts w:hint="default"/>
        <w:lang w:val="en-US" w:eastAsia="en-US" w:bidi="ar-SA"/>
      </w:rPr>
    </w:lvl>
  </w:abstractNum>
  <w:abstractNum w:abstractNumId="34" w15:restartNumberingAfterBreak="0">
    <w:nsid w:val="58A335C3"/>
    <w:multiLevelType w:val="hybridMultilevel"/>
    <w:tmpl w:val="4BD8EDB4"/>
    <w:lvl w:ilvl="0" w:tplc="4009000B">
      <w:start w:val="1"/>
      <w:numFmt w:val="bullet"/>
      <w:lvlText w:val=""/>
      <w:lvlJc w:val="left"/>
      <w:pPr>
        <w:ind w:left="1080" w:hanging="360"/>
      </w:pPr>
      <w:rPr>
        <w:rFonts w:ascii="Wingdings" w:hAnsi="Wingdings" w:hint="default"/>
      </w:rPr>
    </w:lvl>
    <w:lvl w:ilvl="1" w:tplc="40090003" w:tentative="1">
      <w:start w:val="1"/>
      <w:numFmt w:val="bullet"/>
      <w:lvlText w:val="o"/>
      <w:lvlJc w:val="left"/>
      <w:pPr>
        <w:ind w:left="1800" w:hanging="360"/>
      </w:pPr>
      <w:rPr>
        <w:rFonts w:ascii="Courier New" w:hAnsi="Courier New" w:cs="Courier New" w:hint="default"/>
      </w:rPr>
    </w:lvl>
    <w:lvl w:ilvl="2" w:tplc="40090005" w:tentative="1">
      <w:start w:val="1"/>
      <w:numFmt w:val="bullet"/>
      <w:lvlText w:val=""/>
      <w:lvlJc w:val="left"/>
      <w:pPr>
        <w:ind w:left="2520" w:hanging="360"/>
      </w:pPr>
      <w:rPr>
        <w:rFonts w:ascii="Wingdings" w:hAnsi="Wingdings" w:hint="default"/>
      </w:rPr>
    </w:lvl>
    <w:lvl w:ilvl="3" w:tplc="40090001" w:tentative="1">
      <w:start w:val="1"/>
      <w:numFmt w:val="bullet"/>
      <w:lvlText w:val=""/>
      <w:lvlJc w:val="left"/>
      <w:pPr>
        <w:ind w:left="3240" w:hanging="360"/>
      </w:pPr>
      <w:rPr>
        <w:rFonts w:ascii="Symbol" w:hAnsi="Symbol" w:hint="default"/>
      </w:rPr>
    </w:lvl>
    <w:lvl w:ilvl="4" w:tplc="40090003" w:tentative="1">
      <w:start w:val="1"/>
      <w:numFmt w:val="bullet"/>
      <w:lvlText w:val="o"/>
      <w:lvlJc w:val="left"/>
      <w:pPr>
        <w:ind w:left="3960" w:hanging="360"/>
      </w:pPr>
      <w:rPr>
        <w:rFonts w:ascii="Courier New" w:hAnsi="Courier New" w:cs="Courier New" w:hint="default"/>
      </w:rPr>
    </w:lvl>
    <w:lvl w:ilvl="5" w:tplc="40090005" w:tentative="1">
      <w:start w:val="1"/>
      <w:numFmt w:val="bullet"/>
      <w:lvlText w:val=""/>
      <w:lvlJc w:val="left"/>
      <w:pPr>
        <w:ind w:left="4680" w:hanging="360"/>
      </w:pPr>
      <w:rPr>
        <w:rFonts w:ascii="Wingdings" w:hAnsi="Wingdings" w:hint="default"/>
      </w:rPr>
    </w:lvl>
    <w:lvl w:ilvl="6" w:tplc="40090001" w:tentative="1">
      <w:start w:val="1"/>
      <w:numFmt w:val="bullet"/>
      <w:lvlText w:val=""/>
      <w:lvlJc w:val="left"/>
      <w:pPr>
        <w:ind w:left="5400" w:hanging="360"/>
      </w:pPr>
      <w:rPr>
        <w:rFonts w:ascii="Symbol" w:hAnsi="Symbol" w:hint="default"/>
      </w:rPr>
    </w:lvl>
    <w:lvl w:ilvl="7" w:tplc="40090003" w:tentative="1">
      <w:start w:val="1"/>
      <w:numFmt w:val="bullet"/>
      <w:lvlText w:val="o"/>
      <w:lvlJc w:val="left"/>
      <w:pPr>
        <w:ind w:left="6120" w:hanging="360"/>
      </w:pPr>
      <w:rPr>
        <w:rFonts w:ascii="Courier New" w:hAnsi="Courier New" w:cs="Courier New" w:hint="default"/>
      </w:rPr>
    </w:lvl>
    <w:lvl w:ilvl="8" w:tplc="40090005" w:tentative="1">
      <w:start w:val="1"/>
      <w:numFmt w:val="bullet"/>
      <w:lvlText w:val=""/>
      <w:lvlJc w:val="left"/>
      <w:pPr>
        <w:ind w:left="6840" w:hanging="360"/>
      </w:pPr>
      <w:rPr>
        <w:rFonts w:ascii="Wingdings" w:hAnsi="Wingdings" w:hint="default"/>
      </w:rPr>
    </w:lvl>
  </w:abstractNum>
  <w:abstractNum w:abstractNumId="35" w15:restartNumberingAfterBreak="0">
    <w:nsid w:val="69397086"/>
    <w:multiLevelType w:val="hybridMultilevel"/>
    <w:tmpl w:val="470C1ACC"/>
    <w:lvl w:ilvl="0" w:tplc="4009000F">
      <w:start w:val="1"/>
      <w:numFmt w:val="decimal"/>
      <w:lvlText w:val="%1."/>
      <w:lvlJc w:val="left"/>
      <w:pPr>
        <w:ind w:left="720" w:hanging="360"/>
      </w:pPr>
      <w:rPr>
        <w:rFonts w:hint="default"/>
      </w:rPr>
    </w:lvl>
    <w:lvl w:ilvl="1" w:tplc="40090019" w:tentative="1">
      <w:start w:val="1"/>
      <w:numFmt w:val="lowerLetter"/>
      <w:lvlText w:val="%2."/>
      <w:lvlJc w:val="left"/>
      <w:pPr>
        <w:ind w:left="1440" w:hanging="360"/>
      </w:pPr>
    </w:lvl>
    <w:lvl w:ilvl="2" w:tplc="4009001B" w:tentative="1">
      <w:start w:val="1"/>
      <w:numFmt w:val="lowerRoman"/>
      <w:lvlText w:val="%3."/>
      <w:lvlJc w:val="right"/>
      <w:pPr>
        <w:ind w:left="2160" w:hanging="180"/>
      </w:pPr>
    </w:lvl>
    <w:lvl w:ilvl="3" w:tplc="4009000F" w:tentative="1">
      <w:start w:val="1"/>
      <w:numFmt w:val="decimal"/>
      <w:lvlText w:val="%4."/>
      <w:lvlJc w:val="left"/>
      <w:pPr>
        <w:ind w:left="2880" w:hanging="360"/>
      </w:pPr>
    </w:lvl>
    <w:lvl w:ilvl="4" w:tplc="40090019" w:tentative="1">
      <w:start w:val="1"/>
      <w:numFmt w:val="lowerLetter"/>
      <w:lvlText w:val="%5."/>
      <w:lvlJc w:val="left"/>
      <w:pPr>
        <w:ind w:left="3600" w:hanging="360"/>
      </w:pPr>
    </w:lvl>
    <w:lvl w:ilvl="5" w:tplc="4009001B" w:tentative="1">
      <w:start w:val="1"/>
      <w:numFmt w:val="lowerRoman"/>
      <w:lvlText w:val="%6."/>
      <w:lvlJc w:val="right"/>
      <w:pPr>
        <w:ind w:left="4320" w:hanging="180"/>
      </w:pPr>
    </w:lvl>
    <w:lvl w:ilvl="6" w:tplc="4009000F" w:tentative="1">
      <w:start w:val="1"/>
      <w:numFmt w:val="decimal"/>
      <w:lvlText w:val="%7."/>
      <w:lvlJc w:val="left"/>
      <w:pPr>
        <w:ind w:left="5040" w:hanging="360"/>
      </w:pPr>
    </w:lvl>
    <w:lvl w:ilvl="7" w:tplc="40090019" w:tentative="1">
      <w:start w:val="1"/>
      <w:numFmt w:val="lowerLetter"/>
      <w:lvlText w:val="%8."/>
      <w:lvlJc w:val="left"/>
      <w:pPr>
        <w:ind w:left="5760" w:hanging="360"/>
      </w:pPr>
    </w:lvl>
    <w:lvl w:ilvl="8" w:tplc="4009001B" w:tentative="1">
      <w:start w:val="1"/>
      <w:numFmt w:val="lowerRoman"/>
      <w:lvlText w:val="%9."/>
      <w:lvlJc w:val="right"/>
      <w:pPr>
        <w:ind w:left="6480" w:hanging="180"/>
      </w:pPr>
    </w:lvl>
  </w:abstractNum>
  <w:abstractNum w:abstractNumId="36" w15:restartNumberingAfterBreak="0">
    <w:nsid w:val="6E667E05"/>
    <w:multiLevelType w:val="hybridMultilevel"/>
    <w:tmpl w:val="B6428042"/>
    <w:lvl w:ilvl="0" w:tplc="40090001">
      <w:start w:val="1"/>
      <w:numFmt w:val="bullet"/>
      <w:lvlText w:val=""/>
      <w:lvlJc w:val="left"/>
      <w:pPr>
        <w:ind w:left="748" w:hanging="360"/>
      </w:pPr>
      <w:rPr>
        <w:rFonts w:ascii="Symbol" w:hAnsi="Symbol" w:hint="default"/>
      </w:rPr>
    </w:lvl>
    <w:lvl w:ilvl="1" w:tplc="40090003" w:tentative="1">
      <w:start w:val="1"/>
      <w:numFmt w:val="bullet"/>
      <w:lvlText w:val="o"/>
      <w:lvlJc w:val="left"/>
      <w:pPr>
        <w:ind w:left="1468" w:hanging="360"/>
      </w:pPr>
      <w:rPr>
        <w:rFonts w:ascii="Courier New" w:hAnsi="Courier New" w:cs="Courier New" w:hint="default"/>
      </w:rPr>
    </w:lvl>
    <w:lvl w:ilvl="2" w:tplc="40090005" w:tentative="1">
      <w:start w:val="1"/>
      <w:numFmt w:val="bullet"/>
      <w:lvlText w:val=""/>
      <w:lvlJc w:val="left"/>
      <w:pPr>
        <w:ind w:left="2188" w:hanging="360"/>
      </w:pPr>
      <w:rPr>
        <w:rFonts w:ascii="Wingdings" w:hAnsi="Wingdings" w:hint="default"/>
      </w:rPr>
    </w:lvl>
    <w:lvl w:ilvl="3" w:tplc="40090001" w:tentative="1">
      <w:start w:val="1"/>
      <w:numFmt w:val="bullet"/>
      <w:lvlText w:val=""/>
      <w:lvlJc w:val="left"/>
      <w:pPr>
        <w:ind w:left="2908" w:hanging="360"/>
      </w:pPr>
      <w:rPr>
        <w:rFonts w:ascii="Symbol" w:hAnsi="Symbol" w:hint="default"/>
      </w:rPr>
    </w:lvl>
    <w:lvl w:ilvl="4" w:tplc="40090003" w:tentative="1">
      <w:start w:val="1"/>
      <w:numFmt w:val="bullet"/>
      <w:lvlText w:val="o"/>
      <w:lvlJc w:val="left"/>
      <w:pPr>
        <w:ind w:left="3628" w:hanging="360"/>
      </w:pPr>
      <w:rPr>
        <w:rFonts w:ascii="Courier New" w:hAnsi="Courier New" w:cs="Courier New" w:hint="default"/>
      </w:rPr>
    </w:lvl>
    <w:lvl w:ilvl="5" w:tplc="40090005" w:tentative="1">
      <w:start w:val="1"/>
      <w:numFmt w:val="bullet"/>
      <w:lvlText w:val=""/>
      <w:lvlJc w:val="left"/>
      <w:pPr>
        <w:ind w:left="4348" w:hanging="360"/>
      </w:pPr>
      <w:rPr>
        <w:rFonts w:ascii="Wingdings" w:hAnsi="Wingdings" w:hint="default"/>
      </w:rPr>
    </w:lvl>
    <w:lvl w:ilvl="6" w:tplc="40090001" w:tentative="1">
      <w:start w:val="1"/>
      <w:numFmt w:val="bullet"/>
      <w:lvlText w:val=""/>
      <w:lvlJc w:val="left"/>
      <w:pPr>
        <w:ind w:left="5068" w:hanging="360"/>
      </w:pPr>
      <w:rPr>
        <w:rFonts w:ascii="Symbol" w:hAnsi="Symbol" w:hint="default"/>
      </w:rPr>
    </w:lvl>
    <w:lvl w:ilvl="7" w:tplc="40090003" w:tentative="1">
      <w:start w:val="1"/>
      <w:numFmt w:val="bullet"/>
      <w:lvlText w:val="o"/>
      <w:lvlJc w:val="left"/>
      <w:pPr>
        <w:ind w:left="5788" w:hanging="360"/>
      </w:pPr>
      <w:rPr>
        <w:rFonts w:ascii="Courier New" w:hAnsi="Courier New" w:cs="Courier New" w:hint="default"/>
      </w:rPr>
    </w:lvl>
    <w:lvl w:ilvl="8" w:tplc="40090005" w:tentative="1">
      <w:start w:val="1"/>
      <w:numFmt w:val="bullet"/>
      <w:lvlText w:val=""/>
      <w:lvlJc w:val="left"/>
      <w:pPr>
        <w:ind w:left="6508" w:hanging="360"/>
      </w:pPr>
      <w:rPr>
        <w:rFonts w:ascii="Wingdings" w:hAnsi="Wingdings" w:hint="default"/>
      </w:rPr>
    </w:lvl>
  </w:abstractNum>
  <w:abstractNum w:abstractNumId="37" w15:restartNumberingAfterBreak="0">
    <w:nsid w:val="719361B6"/>
    <w:multiLevelType w:val="hybridMultilevel"/>
    <w:tmpl w:val="FB5C9D78"/>
    <w:lvl w:ilvl="0" w:tplc="4009000F">
      <w:start w:val="1"/>
      <w:numFmt w:val="decimal"/>
      <w:lvlText w:val="%1."/>
      <w:lvlJc w:val="left"/>
      <w:pPr>
        <w:ind w:left="690" w:hanging="360"/>
      </w:pPr>
      <w:rPr>
        <w:rFonts w:hint="default"/>
      </w:rPr>
    </w:lvl>
    <w:lvl w:ilvl="1" w:tplc="40090019">
      <w:start w:val="1"/>
      <w:numFmt w:val="lowerLetter"/>
      <w:lvlText w:val="%2."/>
      <w:lvlJc w:val="left"/>
      <w:pPr>
        <w:ind w:left="1710" w:hanging="360"/>
      </w:pPr>
    </w:lvl>
    <w:lvl w:ilvl="2" w:tplc="4009001B" w:tentative="1">
      <w:start w:val="1"/>
      <w:numFmt w:val="lowerRoman"/>
      <w:lvlText w:val="%3."/>
      <w:lvlJc w:val="right"/>
      <w:pPr>
        <w:ind w:left="2160" w:hanging="180"/>
      </w:pPr>
    </w:lvl>
    <w:lvl w:ilvl="3" w:tplc="4009000F" w:tentative="1">
      <w:start w:val="1"/>
      <w:numFmt w:val="decimal"/>
      <w:lvlText w:val="%4."/>
      <w:lvlJc w:val="left"/>
      <w:pPr>
        <w:ind w:left="2880" w:hanging="360"/>
      </w:pPr>
    </w:lvl>
    <w:lvl w:ilvl="4" w:tplc="40090019" w:tentative="1">
      <w:start w:val="1"/>
      <w:numFmt w:val="lowerLetter"/>
      <w:lvlText w:val="%5."/>
      <w:lvlJc w:val="left"/>
      <w:pPr>
        <w:ind w:left="3600" w:hanging="360"/>
      </w:pPr>
    </w:lvl>
    <w:lvl w:ilvl="5" w:tplc="4009001B" w:tentative="1">
      <w:start w:val="1"/>
      <w:numFmt w:val="lowerRoman"/>
      <w:lvlText w:val="%6."/>
      <w:lvlJc w:val="right"/>
      <w:pPr>
        <w:ind w:left="4320" w:hanging="180"/>
      </w:pPr>
    </w:lvl>
    <w:lvl w:ilvl="6" w:tplc="4009000F" w:tentative="1">
      <w:start w:val="1"/>
      <w:numFmt w:val="decimal"/>
      <w:lvlText w:val="%7."/>
      <w:lvlJc w:val="left"/>
      <w:pPr>
        <w:ind w:left="5040" w:hanging="360"/>
      </w:pPr>
    </w:lvl>
    <w:lvl w:ilvl="7" w:tplc="40090019" w:tentative="1">
      <w:start w:val="1"/>
      <w:numFmt w:val="lowerLetter"/>
      <w:lvlText w:val="%8."/>
      <w:lvlJc w:val="left"/>
      <w:pPr>
        <w:ind w:left="5760" w:hanging="360"/>
      </w:pPr>
    </w:lvl>
    <w:lvl w:ilvl="8" w:tplc="4009001B" w:tentative="1">
      <w:start w:val="1"/>
      <w:numFmt w:val="lowerRoman"/>
      <w:lvlText w:val="%9."/>
      <w:lvlJc w:val="right"/>
      <w:pPr>
        <w:ind w:left="6480" w:hanging="180"/>
      </w:pPr>
    </w:lvl>
  </w:abstractNum>
  <w:abstractNum w:abstractNumId="38" w15:restartNumberingAfterBreak="0">
    <w:nsid w:val="78645ACA"/>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num w:numId="1" w16cid:durableId="422923066">
    <w:abstractNumId w:val="14"/>
  </w:num>
  <w:num w:numId="2" w16cid:durableId="28384131">
    <w:abstractNumId w:val="12"/>
  </w:num>
  <w:num w:numId="3" w16cid:durableId="1148282266">
    <w:abstractNumId w:val="11"/>
  </w:num>
  <w:num w:numId="4" w16cid:durableId="483744696">
    <w:abstractNumId w:val="10"/>
  </w:num>
  <w:num w:numId="5" w16cid:durableId="2142069710">
    <w:abstractNumId w:val="9"/>
  </w:num>
  <w:num w:numId="6" w16cid:durableId="1259562181">
    <w:abstractNumId w:val="13"/>
  </w:num>
  <w:num w:numId="7" w16cid:durableId="987519079">
    <w:abstractNumId w:val="8"/>
  </w:num>
  <w:num w:numId="8" w16cid:durableId="441072985">
    <w:abstractNumId w:val="7"/>
  </w:num>
  <w:num w:numId="9" w16cid:durableId="533349774">
    <w:abstractNumId w:val="6"/>
  </w:num>
  <w:num w:numId="10" w16cid:durableId="1163087136">
    <w:abstractNumId w:val="5"/>
  </w:num>
  <w:num w:numId="11" w16cid:durableId="420369556">
    <w:abstractNumId w:val="29"/>
  </w:num>
  <w:num w:numId="12" w16cid:durableId="1985234747">
    <w:abstractNumId w:val="15"/>
  </w:num>
  <w:num w:numId="13" w16cid:durableId="1026515368">
    <w:abstractNumId w:val="21"/>
  </w:num>
  <w:num w:numId="14" w16cid:durableId="1430345372">
    <w:abstractNumId w:val="31"/>
  </w:num>
  <w:num w:numId="15" w16cid:durableId="1356468402">
    <w:abstractNumId w:val="19"/>
  </w:num>
  <w:num w:numId="16" w16cid:durableId="1597861500">
    <w:abstractNumId w:val="17"/>
  </w:num>
  <w:num w:numId="17" w16cid:durableId="1520270568">
    <w:abstractNumId w:val="30"/>
  </w:num>
  <w:num w:numId="18" w16cid:durableId="352418456">
    <w:abstractNumId w:val="26"/>
  </w:num>
  <w:num w:numId="19" w16cid:durableId="257754832">
    <w:abstractNumId w:val="18"/>
  </w:num>
  <w:num w:numId="20" w16cid:durableId="1968850540">
    <w:abstractNumId w:val="16"/>
  </w:num>
  <w:num w:numId="21" w16cid:durableId="1529560706">
    <w:abstractNumId w:val="27"/>
  </w:num>
  <w:num w:numId="22" w16cid:durableId="1190678788">
    <w:abstractNumId w:val="33"/>
  </w:num>
  <w:num w:numId="23" w16cid:durableId="413236088">
    <w:abstractNumId w:val="37"/>
  </w:num>
  <w:num w:numId="24" w16cid:durableId="1101798028">
    <w:abstractNumId w:val="35"/>
  </w:num>
  <w:num w:numId="25" w16cid:durableId="2069062844">
    <w:abstractNumId w:val="24"/>
  </w:num>
  <w:num w:numId="26" w16cid:durableId="1792704078">
    <w:abstractNumId w:val="0"/>
  </w:num>
  <w:num w:numId="27" w16cid:durableId="223225166">
    <w:abstractNumId w:val="4"/>
  </w:num>
  <w:num w:numId="28" w16cid:durableId="857236376">
    <w:abstractNumId w:val="2"/>
  </w:num>
  <w:num w:numId="29" w16cid:durableId="1228414561">
    <w:abstractNumId w:val="3"/>
  </w:num>
  <w:num w:numId="30" w16cid:durableId="1506942178">
    <w:abstractNumId w:val="1"/>
  </w:num>
  <w:num w:numId="31" w16cid:durableId="408382516">
    <w:abstractNumId w:val="22"/>
  </w:num>
  <w:num w:numId="32" w16cid:durableId="200749503">
    <w:abstractNumId w:val="38"/>
  </w:num>
  <w:num w:numId="33" w16cid:durableId="1346054516">
    <w:abstractNumId w:val="28"/>
  </w:num>
  <w:num w:numId="34" w16cid:durableId="1391616951">
    <w:abstractNumId w:val="32"/>
  </w:num>
  <w:num w:numId="35" w16cid:durableId="1924796184">
    <w:abstractNumId w:val="23"/>
  </w:num>
  <w:num w:numId="36" w16cid:durableId="749280797">
    <w:abstractNumId w:val="36"/>
  </w:num>
  <w:num w:numId="37" w16cid:durableId="72823042">
    <w:abstractNumId w:val="34"/>
  </w:num>
  <w:numIdMacAtCleanup w:val="3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oNotTrackFormatting/>
  <w:defaultTabStop w:val="720"/>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ayNLU0NzawNDYyMzAzNjJV0lEKTi0uzszPAymwqAUA2z4KTCwAAAA="/>
  </w:docVars>
  <w:rsids>
    <w:rsidRoot w:val="005344A4"/>
    <w:rsid w:val="00001606"/>
    <w:rsid w:val="000026C5"/>
    <w:rsid w:val="00003199"/>
    <w:rsid w:val="00003D6F"/>
    <w:rsid w:val="00006426"/>
    <w:rsid w:val="00006CB9"/>
    <w:rsid w:val="000075AF"/>
    <w:rsid w:val="00012484"/>
    <w:rsid w:val="00017A1E"/>
    <w:rsid w:val="0002272D"/>
    <w:rsid w:val="00023280"/>
    <w:rsid w:val="0002340E"/>
    <w:rsid w:val="0002378C"/>
    <w:rsid w:val="00024265"/>
    <w:rsid w:val="000247F2"/>
    <w:rsid w:val="000250C6"/>
    <w:rsid w:val="000274C3"/>
    <w:rsid w:val="000279C9"/>
    <w:rsid w:val="00030446"/>
    <w:rsid w:val="00030A48"/>
    <w:rsid w:val="00031E9E"/>
    <w:rsid w:val="0003304E"/>
    <w:rsid w:val="000333C7"/>
    <w:rsid w:val="00033A89"/>
    <w:rsid w:val="000359F4"/>
    <w:rsid w:val="00037772"/>
    <w:rsid w:val="00041FC1"/>
    <w:rsid w:val="00044765"/>
    <w:rsid w:val="00047E19"/>
    <w:rsid w:val="00050063"/>
    <w:rsid w:val="000522F0"/>
    <w:rsid w:val="00052E60"/>
    <w:rsid w:val="00055436"/>
    <w:rsid w:val="00057DF5"/>
    <w:rsid w:val="00061198"/>
    <w:rsid w:val="00061DC4"/>
    <w:rsid w:val="00063EB5"/>
    <w:rsid w:val="00074BAF"/>
    <w:rsid w:val="00077379"/>
    <w:rsid w:val="000810C1"/>
    <w:rsid w:val="000814FF"/>
    <w:rsid w:val="00083B1A"/>
    <w:rsid w:val="00084B59"/>
    <w:rsid w:val="00087119"/>
    <w:rsid w:val="00094F34"/>
    <w:rsid w:val="000A0DC9"/>
    <w:rsid w:val="000A10F4"/>
    <w:rsid w:val="000A1155"/>
    <w:rsid w:val="000A2F43"/>
    <w:rsid w:val="000A35C3"/>
    <w:rsid w:val="000A4875"/>
    <w:rsid w:val="000B6474"/>
    <w:rsid w:val="000B7DA5"/>
    <w:rsid w:val="000C127D"/>
    <w:rsid w:val="000C141E"/>
    <w:rsid w:val="000C66C6"/>
    <w:rsid w:val="000C740C"/>
    <w:rsid w:val="000D3703"/>
    <w:rsid w:val="000D4966"/>
    <w:rsid w:val="000D6E99"/>
    <w:rsid w:val="000D7884"/>
    <w:rsid w:val="000D7EE9"/>
    <w:rsid w:val="000E0B11"/>
    <w:rsid w:val="000E2989"/>
    <w:rsid w:val="000F30B0"/>
    <w:rsid w:val="000F54D9"/>
    <w:rsid w:val="00105B1B"/>
    <w:rsid w:val="00107008"/>
    <w:rsid w:val="00110538"/>
    <w:rsid w:val="00110F9D"/>
    <w:rsid w:val="00112BD5"/>
    <w:rsid w:val="0011458F"/>
    <w:rsid w:val="00116173"/>
    <w:rsid w:val="00116AF5"/>
    <w:rsid w:val="0012158D"/>
    <w:rsid w:val="001233ED"/>
    <w:rsid w:val="0013480C"/>
    <w:rsid w:val="00134896"/>
    <w:rsid w:val="00134A3D"/>
    <w:rsid w:val="00137D8A"/>
    <w:rsid w:val="00141A85"/>
    <w:rsid w:val="001430E0"/>
    <w:rsid w:val="00151034"/>
    <w:rsid w:val="00160450"/>
    <w:rsid w:val="0016094E"/>
    <w:rsid w:val="00161234"/>
    <w:rsid w:val="00162234"/>
    <w:rsid w:val="001660DA"/>
    <w:rsid w:val="001663D9"/>
    <w:rsid w:val="00171813"/>
    <w:rsid w:val="00171B4D"/>
    <w:rsid w:val="0017623D"/>
    <w:rsid w:val="001778ED"/>
    <w:rsid w:val="00180D81"/>
    <w:rsid w:val="00187D08"/>
    <w:rsid w:val="001912A7"/>
    <w:rsid w:val="001920AC"/>
    <w:rsid w:val="00194738"/>
    <w:rsid w:val="00194BC2"/>
    <w:rsid w:val="00195ABB"/>
    <w:rsid w:val="0019700D"/>
    <w:rsid w:val="001979C1"/>
    <w:rsid w:val="00197BFA"/>
    <w:rsid w:val="001A14EC"/>
    <w:rsid w:val="001A4056"/>
    <w:rsid w:val="001A46E3"/>
    <w:rsid w:val="001A52E7"/>
    <w:rsid w:val="001A689F"/>
    <w:rsid w:val="001A7BDF"/>
    <w:rsid w:val="001B0AFF"/>
    <w:rsid w:val="001B2CC4"/>
    <w:rsid w:val="001B309B"/>
    <w:rsid w:val="001B467E"/>
    <w:rsid w:val="001B604D"/>
    <w:rsid w:val="001C5EC1"/>
    <w:rsid w:val="001D1900"/>
    <w:rsid w:val="001D2EDD"/>
    <w:rsid w:val="001D44C1"/>
    <w:rsid w:val="001E6A43"/>
    <w:rsid w:val="001E7C91"/>
    <w:rsid w:val="001F6981"/>
    <w:rsid w:val="001F75B9"/>
    <w:rsid w:val="00201B43"/>
    <w:rsid w:val="002035F7"/>
    <w:rsid w:val="00207CC8"/>
    <w:rsid w:val="0021192E"/>
    <w:rsid w:val="0021254C"/>
    <w:rsid w:val="00214D56"/>
    <w:rsid w:val="00215AC7"/>
    <w:rsid w:val="00215DBE"/>
    <w:rsid w:val="00227AE5"/>
    <w:rsid w:val="00230562"/>
    <w:rsid w:val="00232015"/>
    <w:rsid w:val="002360C3"/>
    <w:rsid w:val="0023634A"/>
    <w:rsid w:val="00236934"/>
    <w:rsid w:val="002418AE"/>
    <w:rsid w:val="002424B1"/>
    <w:rsid w:val="00242B17"/>
    <w:rsid w:val="00242EBD"/>
    <w:rsid w:val="00243F6D"/>
    <w:rsid w:val="00246954"/>
    <w:rsid w:val="0025048C"/>
    <w:rsid w:val="00252EB9"/>
    <w:rsid w:val="00253CEB"/>
    <w:rsid w:val="0025433D"/>
    <w:rsid w:val="00254AEF"/>
    <w:rsid w:val="00254C62"/>
    <w:rsid w:val="00255D8C"/>
    <w:rsid w:val="00255E44"/>
    <w:rsid w:val="002562D0"/>
    <w:rsid w:val="00256315"/>
    <w:rsid w:val="00256D56"/>
    <w:rsid w:val="00257201"/>
    <w:rsid w:val="002629D6"/>
    <w:rsid w:val="002630A2"/>
    <w:rsid w:val="00265ACC"/>
    <w:rsid w:val="002714D5"/>
    <w:rsid w:val="00273639"/>
    <w:rsid w:val="00277899"/>
    <w:rsid w:val="00283550"/>
    <w:rsid w:val="00285911"/>
    <w:rsid w:val="0028730B"/>
    <w:rsid w:val="00292B1B"/>
    <w:rsid w:val="00295E82"/>
    <w:rsid w:val="0029674D"/>
    <w:rsid w:val="00296DC5"/>
    <w:rsid w:val="002A0F33"/>
    <w:rsid w:val="002A1FA2"/>
    <w:rsid w:val="002A270F"/>
    <w:rsid w:val="002A280E"/>
    <w:rsid w:val="002A3E17"/>
    <w:rsid w:val="002A44F4"/>
    <w:rsid w:val="002A5BC3"/>
    <w:rsid w:val="002B4300"/>
    <w:rsid w:val="002B4B63"/>
    <w:rsid w:val="002B50AD"/>
    <w:rsid w:val="002B7163"/>
    <w:rsid w:val="002C0181"/>
    <w:rsid w:val="002C39B0"/>
    <w:rsid w:val="002C44EE"/>
    <w:rsid w:val="002C6026"/>
    <w:rsid w:val="002D0BC4"/>
    <w:rsid w:val="002D3696"/>
    <w:rsid w:val="002D3F6A"/>
    <w:rsid w:val="002D49B8"/>
    <w:rsid w:val="002D4C81"/>
    <w:rsid w:val="002D5C26"/>
    <w:rsid w:val="002D6690"/>
    <w:rsid w:val="002E14BB"/>
    <w:rsid w:val="002E5A40"/>
    <w:rsid w:val="002E5DB5"/>
    <w:rsid w:val="002E6553"/>
    <w:rsid w:val="002F3F74"/>
    <w:rsid w:val="002F4151"/>
    <w:rsid w:val="003033AA"/>
    <w:rsid w:val="00303D6E"/>
    <w:rsid w:val="00305A97"/>
    <w:rsid w:val="00306F75"/>
    <w:rsid w:val="0031127B"/>
    <w:rsid w:val="00315108"/>
    <w:rsid w:val="00316209"/>
    <w:rsid w:val="00317352"/>
    <w:rsid w:val="003208FC"/>
    <w:rsid w:val="00323BDE"/>
    <w:rsid w:val="003249BD"/>
    <w:rsid w:val="003250CD"/>
    <w:rsid w:val="00341C1C"/>
    <w:rsid w:val="0034270A"/>
    <w:rsid w:val="00344999"/>
    <w:rsid w:val="0034568A"/>
    <w:rsid w:val="003457C2"/>
    <w:rsid w:val="0034581C"/>
    <w:rsid w:val="00350D03"/>
    <w:rsid w:val="00354BD9"/>
    <w:rsid w:val="00357A49"/>
    <w:rsid w:val="00367DCF"/>
    <w:rsid w:val="00370839"/>
    <w:rsid w:val="00371AAD"/>
    <w:rsid w:val="0037251A"/>
    <w:rsid w:val="00374677"/>
    <w:rsid w:val="003762B2"/>
    <w:rsid w:val="00381555"/>
    <w:rsid w:val="003842BC"/>
    <w:rsid w:val="00387E71"/>
    <w:rsid w:val="003905E0"/>
    <w:rsid w:val="00390A80"/>
    <w:rsid w:val="00392B38"/>
    <w:rsid w:val="00394716"/>
    <w:rsid w:val="00394A4D"/>
    <w:rsid w:val="00394D0B"/>
    <w:rsid w:val="00395992"/>
    <w:rsid w:val="0039622E"/>
    <w:rsid w:val="0039710D"/>
    <w:rsid w:val="003B02ED"/>
    <w:rsid w:val="003B389F"/>
    <w:rsid w:val="003B3D2B"/>
    <w:rsid w:val="003B48F5"/>
    <w:rsid w:val="003B6B28"/>
    <w:rsid w:val="003C2990"/>
    <w:rsid w:val="003C5387"/>
    <w:rsid w:val="003C6FC5"/>
    <w:rsid w:val="003C74B1"/>
    <w:rsid w:val="003D2DF0"/>
    <w:rsid w:val="003D37DD"/>
    <w:rsid w:val="003D4463"/>
    <w:rsid w:val="003D553A"/>
    <w:rsid w:val="003D78AB"/>
    <w:rsid w:val="003D7C4A"/>
    <w:rsid w:val="003E1832"/>
    <w:rsid w:val="003E1EF0"/>
    <w:rsid w:val="003E2308"/>
    <w:rsid w:val="003E4D37"/>
    <w:rsid w:val="003E63D3"/>
    <w:rsid w:val="003E6F11"/>
    <w:rsid w:val="003F2603"/>
    <w:rsid w:val="003F2ECB"/>
    <w:rsid w:val="003F3A56"/>
    <w:rsid w:val="003F4502"/>
    <w:rsid w:val="003F5CA9"/>
    <w:rsid w:val="003F672B"/>
    <w:rsid w:val="003F79A1"/>
    <w:rsid w:val="00407130"/>
    <w:rsid w:val="00410B81"/>
    <w:rsid w:val="00414D3B"/>
    <w:rsid w:val="00420BCD"/>
    <w:rsid w:val="00420D7B"/>
    <w:rsid w:val="004229E8"/>
    <w:rsid w:val="004240DE"/>
    <w:rsid w:val="00433E74"/>
    <w:rsid w:val="004341A1"/>
    <w:rsid w:val="00436284"/>
    <w:rsid w:val="00442DEF"/>
    <w:rsid w:val="00445D7E"/>
    <w:rsid w:val="004473A5"/>
    <w:rsid w:val="00451CE9"/>
    <w:rsid w:val="00452510"/>
    <w:rsid w:val="00456F14"/>
    <w:rsid w:val="0045722A"/>
    <w:rsid w:val="004575A8"/>
    <w:rsid w:val="00460A48"/>
    <w:rsid w:val="00460D2E"/>
    <w:rsid w:val="004617F7"/>
    <w:rsid w:val="00472B8D"/>
    <w:rsid w:val="004733D4"/>
    <w:rsid w:val="00474F46"/>
    <w:rsid w:val="0047688F"/>
    <w:rsid w:val="00490E1B"/>
    <w:rsid w:val="00496B8F"/>
    <w:rsid w:val="004A4010"/>
    <w:rsid w:val="004A584B"/>
    <w:rsid w:val="004B7C76"/>
    <w:rsid w:val="004C1860"/>
    <w:rsid w:val="004C32AF"/>
    <w:rsid w:val="004C3B1A"/>
    <w:rsid w:val="004C7B23"/>
    <w:rsid w:val="004C7F61"/>
    <w:rsid w:val="004D3B79"/>
    <w:rsid w:val="004D45DE"/>
    <w:rsid w:val="004D7681"/>
    <w:rsid w:val="004E4981"/>
    <w:rsid w:val="004E49C9"/>
    <w:rsid w:val="004E6FA5"/>
    <w:rsid w:val="004F01F3"/>
    <w:rsid w:val="004F1FBA"/>
    <w:rsid w:val="004F2E51"/>
    <w:rsid w:val="004F56BE"/>
    <w:rsid w:val="004F6D8D"/>
    <w:rsid w:val="00504EA6"/>
    <w:rsid w:val="005076F0"/>
    <w:rsid w:val="00507F50"/>
    <w:rsid w:val="0051189C"/>
    <w:rsid w:val="00523A5E"/>
    <w:rsid w:val="00523B04"/>
    <w:rsid w:val="0053201C"/>
    <w:rsid w:val="0053258F"/>
    <w:rsid w:val="005344A4"/>
    <w:rsid w:val="00534B3F"/>
    <w:rsid w:val="00535296"/>
    <w:rsid w:val="00540699"/>
    <w:rsid w:val="00541862"/>
    <w:rsid w:val="00543940"/>
    <w:rsid w:val="00544D39"/>
    <w:rsid w:val="00551567"/>
    <w:rsid w:val="005567EB"/>
    <w:rsid w:val="005572AE"/>
    <w:rsid w:val="00560105"/>
    <w:rsid w:val="005603AE"/>
    <w:rsid w:val="00564A9A"/>
    <w:rsid w:val="00567570"/>
    <w:rsid w:val="005679BC"/>
    <w:rsid w:val="00574567"/>
    <w:rsid w:val="005906EB"/>
    <w:rsid w:val="0059097B"/>
    <w:rsid w:val="005A434A"/>
    <w:rsid w:val="005A66EE"/>
    <w:rsid w:val="005A69E9"/>
    <w:rsid w:val="005B089A"/>
    <w:rsid w:val="005B270D"/>
    <w:rsid w:val="005B5D81"/>
    <w:rsid w:val="005C0043"/>
    <w:rsid w:val="005C0280"/>
    <w:rsid w:val="005C72CA"/>
    <w:rsid w:val="005D1CA5"/>
    <w:rsid w:val="005D3504"/>
    <w:rsid w:val="005D3DDB"/>
    <w:rsid w:val="005D51D9"/>
    <w:rsid w:val="005D693E"/>
    <w:rsid w:val="005E39D8"/>
    <w:rsid w:val="005E3BAB"/>
    <w:rsid w:val="005E56D6"/>
    <w:rsid w:val="005F5609"/>
    <w:rsid w:val="00602A84"/>
    <w:rsid w:val="00604D80"/>
    <w:rsid w:val="00611138"/>
    <w:rsid w:val="00617B6E"/>
    <w:rsid w:val="00630842"/>
    <w:rsid w:val="0063193F"/>
    <w:rsid w:val="00634325"/>
    <w:rsid w:val="00634A08"/>
    <w:rsid w:val="00634C06"/>
    <w:rsid w:val="00635A56"/>
    <w:rsid w:val="00645B2A"/>
    <w:rsid w:val="0064613C"/>
    <w:rsid w:val="006501C9"/>
    <w:rsid w:val="00651118"/>
    <w:rsid w:val="00654716"/>
    <w:rsid w:val="006622A6"/>
    <w:rsid w:val="00665186"/>
    <w:rsid w:val="00665AA9"/>
    <w:rsid w:val="006737B5"/>
    <w:rsid w:val="00673824"/>
    <w:rsid w:val="00674989"/>
    <w:rsid w:val="0068201F"/>
    <w:rsid w:val="006824D1"/>
    <w:rsid w:val="0068505B"/>
    <w:rsid w:val="0068662E"/>
    <w:rsid w:val="00687AE1"/>
    <w:rsid w:val="0069161C"/>
    <w:rsid w:val="0069356A"/>
    <w:rsid w:val="00695D96"/>
    <w:rsid w:val="00697C1A"/>
    <w:rsid w:val="006A07FF"/>
    <w:rsid w:val="006A1F13"/>
    <w:rsid w:val="006A2FAC"/>
    <w:rsid w:val="006A3C36"/>
    <w:rsid w:val="006A58AC"/>
    <w:rsid w:val="006B1CE7"/>
    <w:rsid w:val="006B37F3"/>
    <w:rsid w:val="006B56E5"/>
    <w:rsid w:val="006C1B95"/>
    <w:rsid w:val="006C572D"/>
    <w:rsid w:val="006D1E83"/>
    <w:rsid w:val="006D20D9"/>
    <w:rsid w:val="006D2F2C"/>
    <w:rsid w:val="006D45E5"/>
    <w:rsid w:val="006D53FE"/>
    <w:rsid w:val="006E3FE5"/>
    <w:rsid w:val="006E4258"/>
    <w:rsid w:val="006E4980"/>
    <w:rsid w:val="006E7736"/>
    <w:rsid w:val="006F1717"/>
    <w:rsid w:val="006F1E95"/>
    <w:rsid w:val="006F3E5E"/>
    <w:rsid w:val="006F47AB"/>
    <w:rsid w:val="006F52DA"/>
    <w:rsid w:val="006F65F9"/>
    <w:rsid w:val="006F733D"/>
    <w:rsid w:val="00703916"/>
    <w:rsid w:val="0070518D"/>
    <w:rsid w:val="007216C7"/>
    <w:rsid w:val="0072756A"/>
    <w:rsid w:val="0073767F"/>
    <w:rsid w:val="00741848"/>
    <w:rsid w:val="00744F34"/>
    <w:rsid w:val="007502EB"/>
    <w:rsid w:val="00750F10"/>
    <w:rsid w:val="007530C0"/>
    <w:rsid w:val="007556B8"/>
    <w:rsid w:val="007616FE"/>
    <w:rsid w:val="0076407F"/>
    <w:rsid w:val="00765E86"/>
    <w:rsid w:val="00771DED"/>
    <w:rsid w:val="007779C9"/>
    <w:rsid w:val="007845BF"/>
    <w:rsid w:val="007852F8"/>
    <w:rsid w:val="00791122"/>
    <w:rsid w:val="00793CCD"/>
    <w:rsid w:val="00795912"/>
    <w:rsid w:val="00795E5D"/>
    <w:rsid w:val="007A0312"/>
    <w:rsid w:val="007A43A9"/>
    <w:rsid w:val="007A6351"/>
    <w:rsid w:val="007B2737"/>
    <w:rsid w:val="007B281F"/>
    <w:rsid w:val="007B2B34"/>
    <w:rsid w:val="007B63FE"/>
    <w:rsid w:val="007C3E5A"/>
    <w:rsid w:val="007C63E5"/>
    <w:rsid w:val="007C742F"/>
    <w:rsid w:val="007D142E"/>
    <w:rsid w:val="007D2F0B"/>
    <w:rsid w:val="007D68C9"/>
    <w:rsid w:val="007E245A"/>
    <w:rsid w:val="007E4B7E"/>
    <w:rsid w:val="007E6E61"/>
    <w:rsid w:val="007E7569"/>
    <w:rsid w:val="007F4ED2"/>
    <w:rsid w:val="007F5C98"/>
    <w:rsid w:val="007F74FE"/>
    <w:rsid w:val="008031BB"/>
    <w:rsid w:val="00805521"/>
    <w:rsid w:val="00805821"/>
    <w:rsid w:val="008076C4"/>
    <w:rsid w:val="00815F2E"/>
    <w:rsid w:val="008179CB"/>
    <w:rsid w:val="00820442"/>
    <w:rsid w:val="00826516"/>
    <w:rsid w:val="00841049"/>
    <w:rsid w:val="008447C8"/>
    <w:rsid w:val="008458EA"/>
    <w:rsid w:val="008460F5"/>
    <w:rsid w:val="00860E12"/>
    <w:rsid w:val="008621EB"/>
    <w:rsid w:val="0086356F"/>
    <w:rsid w:val="00863E18"/>
    <w:rsid w:val="008650EE"/>
    <w:rsid w:val="008662E9"/>
    <w:rsid w:val="00870EB1"/>
    <w:rsid w:val="00872ADC"/>
    <w:rsid w:val="00872BFA"/>
    <w:rsid w:val="00874639"/>
    <w:rsid w:val="00876125"/>
    <w:rsid w:val="00876776"/>
    <w:rsid w:val="008772B1"/>
    <w:rsid w:val="008777EB"/>
    <w:rsid w:val="008843D4"/>
    <w:rsid w:val="00886640"/>
    <w:rsid w:val="00887036"/>
    <w:rsid w:val="00891C9C"/>
    <w:rsid w:val="008A09BB"/>
    <w:rsid w:val="008A12E8"/>
    <w:rsid w:val="008A2069"/>
    <w:rsid w:val="008A21FD"/>
    <w:rsid w:val="008A541E"/>
    <w:rsid w:val="008A57E1"/>
    <w:rsid w:val="008A77E9"/>
    <w:rsid w:val="008A7CD3"/>
    <w:rsid w:val="008B0FFF"/>
    <w:rsid w:val="008B266D"/>
    <w:rsid w:val="008C254E"/>
    <w:rsid w:val="008C40D1"/>
    <w:rsid w:val="008C5840"/>
    <w:rsid w:val="008C7A19"/>
    <w:rsid w:val="008D3102"/>
    <w:rsid w:val="008D6DAE"/>
    <w:rsid w:val="008E1F4D"/>
    <w:rsid w:val="008E24AE"/>
    <w:rsid w:val="008E2B24"/>
    <w:rsid w:val="008E3D59"/>
    <w:rsid w:val="008F3380"/>
    <w:rsid w:val="008F3BFC"/>
    <w:rsid w:val="00900D2B"/>
    <w:rsid w:val="00902FE5"/>
    <w:rsid w:val="00903DC9"/>
    <w:rsid w:val="0090531A"/>
    <w:rsid w:val="00907996"/>
    <w:rsid w:val="00912777"/>
    <w:rsid w:val="00912AEB"/>
    <w:rsid w:val="009174D3"/>
    <w:rsid w:val="00917505"/>
    <w:rsid w:val="0092116A"/>
    <w:rsid w:val="00924273"/>
    <w:rsid w:val="00926E1B"/>
    <w:rsid w:val="009278A1"/>
    <w:rsid w:val="0093232F"/>
    <w:rsid w:val="009347B6"/>
    <w:rsid w:val="009358B8"/>
    <w:rsid w:val="009359C1"/>
    <w:rsid w:val="00936A75"/>
    <w:rsid w:val="009401E1"/>
    <w:rsid w:val="009450D7"/>
    <w:rsid w:val="00945374"/>
    <w:rsid w:val="00945D6E"/>
    <w:rsid w:val="00945F17"/>
    <w:rsid w:val="009474C7"/>
    <w:rsid w:val="00947B25"/>
    <w:rsid w:val="00955685"/>
    <w:rsid w:val="00956232"/>
    <w:rsid w:val="00956C00"/>
    <w:rsid w:val="0096101A"/>
    <w:rsid w:val="00962BD7"/>
    <w:rsid w:val="0096546D"/>
    <w:rsid w:val="0096773B"/>
    <w:rsid w:val="00971778"/>
    <w:rsid w:val="00973077"/>
    <w:rsid w:val="0097622C"/>
    <w:rsid w:val="00976B8C"/>
    <w:rsid w:val="009774F1"/>
    <w:rsid w:val="009777A4"/>
    <w:rsid w:val="00980B70"/>
    <w:rsid w:val="00980D83"/>
    <w:rsid w:val="00981984"/>
    <w:rsid w:val="00982B72"/>
    <w:rsid w:val="009851B5"/>
    <w:rsid w:val="009864AA"/>
    <w:rsid w:val="009900F2"/>
    <w:rsid w:val="00991401"/>
    <w:rsid w:val="0099229A"/>
    <w:rsid w:val="00992C44"/>
    <w:rsid w:val="00992DC0"/>
    <w:rsid w:val="00994642"/>
    <w:rsid w:val="0099531D"/>
    <w:rsid w:val="009A5A52"/>
    <w:rsid w:val="009B1E62"/>
    <w:rsid w:val="009B20DD"/>
    <w:rsid w:val="009B75F1"/>
    <w:rsid w:val="009B767C"/>
    <w:rsid w:val="009B77FD"/>
    <w:rsid w:val="009C0570"/>
    <w:rsid w:val="009C72AA"/>
    <w:rsid w:val="009D22A9"/>
    <w:rsid w:val="009D7142"/>
    <w:rsid w:val="009D7C23"/>
    <w:rsid w:val="009E0264"/>
    <w:rsid w:val="009E5BF9"/>
    <w:rsid w:val="009E7B61"/>
    <w:rsid w:val="009F0A48"/>
    <w:rsid w:val="009F2BB0"/>
    <w:rsid w:val="009F3F41"/>
    <w:rsid w:val="009F5CDD"/>
    <w:rsid w:val="009F6BF9"/>
    <w:rsid w:val="00A00C3D"/>
    <w:rsid w:val="00A0155E"/>
    <w:rsid w:val="00A03815"/>
    <w:rsid w:val="00A14AFB"/>
    <w:rsid w:val="00A15440"/>
    <w:rsid w:val="00A178A8"/>
    <w:rsid w:val="00A23B90"/>
    <w:rsid w:val="00A2625C"/>
    <w:rsid w:val="00A30A73"/>
    <w:rsid w:val="00A31BA0"/>
    <w:rsid w:val="00A335CD"/>
    <w:rsid w:val="00A33625"/>
    <w:rsid w:val="00A3794A"/>
    <w:rsid w:val="00A37A6A"/>
    <w:rsid w:val="00A40EA3"/>
    <w:rsid w:val="00A4278A"/>
    <w:rsid w:val="00A43B8D"/>
    <w:rsid w:val="00A44419"/>
    <w:rsid w:val="00A5101E"/>
    <w:rsid w:val="00A55F3D"/>
    <w:rsid w:val="00A56D5F"/>
    <w:rsid w:val="00A5778D"/>
    <w:rsid w:val="00A60CCC"/>
    <w:rsid w:val="00A6345E"/>
    <w:rsid w:val="00A65360"/>
    <w:rsid w:val="00A707C1"/>
    <w:rsid w:val="00A73DCA"/>
    <w:rsid w:val="00A759BD"/>
    <w:rsid w:val="00A762C3"/>
    <w:rsid w:val="00A90FAC"/>
    <w:rsid w:val="00A95B28"/>
    <w:rsid w:val="00A96321"/>
    <w:rsid w:val="00AA381B"/>
    <w:rsid w:val="00AA48A0"/>
    <w:rsid w:val="00AA5DF7"/>
    <w:rsid w:val="00AB1B8A"/>
    <w:rsid w:val="00AB677D"/>
    <w:rsid w:val="00AB6B32"/>
    <w:rsid w:val="00AC2108"/>
    <w:rsid w:val="00AC2448"/>
    <w:rsid w:val="00AC404B"/>
    <w:rsid w:val="00AC48BD"/>
    <w:rsid w:val="00AC7AB7"/>
    <w:rsid w:val="00AD32F1"/>
    <w:rsid w:val="00AD7991"/>
    <w:rsid w:val="00AE60AE"/>
    <w:rsid w:val="00AE79EF"/>
    <w:rsid w:val="00AE7C52"/>
    <w:rsid w:val="00AF0E13"/>
    <w:rsid w:val="00AF17F0"/>
    <w:rsid w:val="00AF1B21"/>
    <w:rsid w:val="00AF61A4"/>
    <w:rsid w:val="00B01B0E"/>
    <w:rsid w:val="00B03B63"/>
    <w:rsid w:val="00B04363"/>
    <w:rsid w:val="00B04B01"/>
    <w:rsid w:val="00B071AA"/>
    <w:rsid w:val="00B07798"/>
    <w:rsid w:val="00B107DB"/>
    <w:rsid w:val="00B14058"/>
    <w:rsid w:val="00B17217"/>
    <w:rsid w:val="00B205BF"/>
    <w:rsid w:val="00B21333"/>
    <w:rsid w:val="00B21C6C"/>
    <w:rsid w:val="00B25D44"/>
    <w:rsid w:val="00B2635C"/>
    <w:rsid w:val="00B3080C"/>
    <w:rsid w:val="00B320F5"/>
    <w:rsid w:val="00B34990"/>
    <w:rsid w:val="00B35A94"/>
    <w:rsid w:val="00B35CC7"/>
    <w:rsid w:val="00B36696"/>
    <w:rsid w:val="00B4347F"/>
    <w:rsid w:val="00B446DF"/>
    <w:rsid w:val="00B45CCC"/>
    <w:rsid w:val="00B47041"/>
    <w:rsid w:val="00B5109B"/>
    <w:rsid w:val="00B56C10"/>
    <w:rsid w:val="00B60961"/>
    <w:rsid w:val="00B62B62"/>
    <w:rsid w:val="00B64ECF"/>
    <w:rsid w:val="00B6506A"/>
    <w:rsid w:val="00B7120F"/>
    <w:rsid w:val="00B73237"/>
    <w:rsid w:val="00B776A1"/>
    <w:rsid w:val="00B80242"/>
    <w:rsid w:val="00B82076"/>
    <w:rsid w:val="00B8229D"/>
    <w:rsid w:val="00B832C6"/>
    <w:rsid w:val="00B84C9F"/>
    <w:rsid w:val="00B8535E"/>
    <w:rsid w:val="00B869C2"/>
    <w:rsid w:val="00B87AD7"/>
    <w:rsid w:val="00B91CFF"/>
    <w:rsid w:val="00B9213D"/>
    <w:rsid w:val="00B928BE"/>
    <w:rsid w:val="00B92E40"/>
    <w:rsid w:val="00B934C4"/>
    <w:rsid w:val="00B94D1C"/>
    <w:rsid w:val="00B96E0B"/>
    <w:rsid w:val="00BA0D81"/>
    <w:rsid w:val="00BA2F83"/>
    <w:rsid w:val="00BA49E6"/>
    <w:rsid w:val="00BA7756"/>
    <w:rsid w:val="00BB1DCE"/>
    <w:rsid w:val="00BB518D"/>
    <w:rsid w:val="00BB782E"/>
    <w:rsid w:val="00BB7B7D"/>
    <w:rsid w:val="00BC0D41"/>
    <w:rsid w:val="00BC32E7"/>
    <w:rsid w:val="00BC43E4"/>
    <w:rsid w:val="00BC6A9F"/>
    <w:rsid w:val="00BC718C"/>
    <w:rsid w:val="00BC77EF"/>
    <w:rsid w:val="00BD17F6"/>
    <w:rsid w:val="00BD19CD"/>
    <w:rsid w:val="00BD25D0"/>
    <w:rsid w:val="00BD3B1F"/>
    <w:rsid w:val="00BE024A"/>
    <w:rsid w:val="00BE3B0D"/>
    <w:rsid w:val="00BE771C"/>
    <w:rsid w:val="00BF0A37"/>
    <w:rsid w:val="00BF6C17"/>
    <w:rsid w:val="00C029C3"/>
    <w:rsid w:val="00C03213"/>
    <w:rsid w:val="00C04ACD"/>
    <w:rsid w:val="00C064DB"/>
    <w:rsid w:val="00C06F59"/>
    <w:rsid w:val="00C07624"/>
    <w:rsid w:val="00C171B1"/>
    <w:rsid w:val="00C27131"/>
    <w:rsid w:val="00C30F02"/>
    <w:rsid w:val="00C31E7B"/>
    <w:rsid w:val="00C33EA5"/>
    <w:rsid w:val="00C348BC"/>
    <w:rsid w:val="00C37043"/>
    <w:rsid w:val="00C3740B"/>
    <w:rsid w:val="00C400FA"/>
    <w:rsid w:val="00C40D2D"/>
    <w:rsid w:val="00C4313C"/>
    <w:rsid w:val="00C45155"/>
    <w:rsid w:val="00C456DD"/>
    <w:rsid w:val="00C46075"/>
    <w:rsid w:val="00C474AC"/>
    <w:rsid w:val="00C5032C"/>
    <w:rsid w:val="00C50691"/>
    <w:rsid w:val="00C522C0"/>
    <w:rsid w:val="00C5433F"/>
    <w:rsid w:val="00C54719"/>
    <w:rsid w:val="00C54788"/>
    <w:rsid w:val="00C5617F"/>
    <w:rsid w:val="00C575F3"/>
    <w:rsid w:val="00C6095E"/>
    <w:rsid w:val="00C63D79"/>
    <w:rsid w:val="00C657D0"/>
    <w:rsid w:val="00C70072"/>
    <w:rsid w:val="00C77216"/>
    <w:rsid w:val="00C81726"/>
    <w:rsid w:val="00C8412C"/>
    <w:rsid w:val="00C84456"/>
    <w:rsid w:val="00C86316"/>
    <w:rsid w:val="00C92677"/>
    <w:rsid w:val="00C94E85"/>
    <w:rsid w:val="00C97873"/>
    <w:rsid w:val="00CA0952"/>
    <w:rsid w:val="00CA264D"/>
    <w:rsid w:val="00CB7008"/>
    <w:rsid w:val="00CC0E29"/>
    <w:rsid w:val="00CC0F34"/>
    <w:rsid w:val="00CC54EB"/>
    <w:rsid w:val="00CC7902"/>
    <w:rsid w:val="00CD1B5A"/>
    <w:rsid w:val="00CD1C93"/>
    <w:rsid w:val="00CD2BE2"/>
    <w:rsid w:val="00CD41BB"/>
    <w:rsid w:val="00CD604B"/>
    <w:rsid w:val="00CD6F2D"/>
    <w:rsid w:val="00CE2E4A"/>
    <w:rsid w:val="00CE53D9"/>
    <w:rsid w:val="00CE5646"/>
    <w:rsid w:val="00CF0D7B"/>
    <w:rsid w:val="00CF1A06"/>
    <w:rsid w:val="00CF2594"/>
    <w:rsid w:val="00CF3112"/>
    <w:rsid w:val="00CF37E0"/>
    <w:rsid w:val="00CF467C"/>
    <w:rsid w:val="00CF5514"/>
    <w:rsid w:val="00CF6ACB"/>
    <w:rsid w:val="00D061EC"/>
    <w:rsid w:val="00D07221"/>
    <w:rsid w:val="00D07957"/>
    <w:rsid w:val="00D11170"/>
    <w:rsid w:val="00D11347"/>
    <w:rsid w:val="00D12B9A"/>
    <w:rsid w:val="00D13022"/>
    <w:rsid w:val="00D13CAE"/>
    <w:rsid w:val="00D16BCB"/>
    <w:rsid w:val="00D16FF2"/>
    <w:rsid w:val="00D237E3"/>
    <w:rsid w:val="00D23FDC"/>
    <w:rsid w:val="00D26A58"/>
    <w:rsid w:val="00D32D38"/>
    <w:rsid w:val="00D37847"/>
    <w:rsid w:val="00D42E09"/>
    <w:rsid w:val="00D51E27"/>
    <w:rsid w:val="00D5370E"/>
    <w:rsid w:val="00D53E6E"/>
    <w:rsid w:val="00D56CC6"/>
    <w:rsid w:val="00D57184"/>
    <w:rsid w:val="00D577FD"/>
    <w:rsid w:val="00D61BA3"/>
    <w:rsid w:val="00D62519"/>
    <w:rsid w:val="00D64828"/>
    <w:rsid w:val="00D6703C"/>
    <w:rsid w:val="00D72227"/>
    <w:rsid w:val="00D74B48"/>
    <w:rsid w:val="00D828F7"/>
    <w:rsid w:val="00D82FCB"/>
    <w:rsid w:val="00D83439"/>
    <w:rsid w:val="00D850C2"/>
    <w:rsid w:val="00D86D16"/>
    <w:rsid w:val="00D90F58"/>
    <w:rsid w:val="00D93C56"/>
    <w:rsid w:val="00D949B0"/>
    <w:rsid w:val="00DA2085"/>
    <w:rsid w:val="00DA79DC"/>
    <w:rsid w:val="00DB0BFB"/>
    <w:rsid w:val="00DB4DB1"/>
    <w:rsid w:val="00DB4ED0"/>
    <w:rsid w:val="00DB5A1C"/>
    <w:rsid w:val="00DC2972"/>
    <w:rsid w:val="00DC2C77"/>
    <w:rsid w:val="00DD0754"/>
    <w:rsid w:val="00DD0E42"/>
    <w:rsid w:val="00DD1390"/>
    <w:rsid w:val="00DD3ADA"/>
    <w:rsid w:val="00DD5F2A"/>
    <w:rsid w:val="00DD76F7"/>
    <w:rsid w:val="00DE1035"/>
    <w:rsid w:val="00DE1179"/>
    <w:rsid w:val="00DE187F"/>
    <w:rsid w:val="00DE1A23"/>
    <w:rsid w:val="00DE5819"/>
    <w:rsid w:val="00DE5853"/>
    <w:rsid w:val="00DF400A"/>
    <w:rsid w:val="00DF506C"/>
    <w:rsid w:val="00E0272C"/>
    <w:rsid w:val="00E038A9"/>
    <w:rsid w:val="00E04DD6"/>
    <w:rsid w:val="00E105D3"/>
    <w:rsid w:val="00E10A0B"/>
    <w:rsid w:val="00E11165"/>
    <w:rsid w:val="00E114CD"/>
    <w:rsid w:val="00E140F4"/>
    <w:rsid w:val="00E14477"/>
    <w:rsid w:val="00E14AC5"/>
    <w:rsid w:val="00E1756E"/>
    <w:rsid w:val="00E20826"/>
    <w:rsid w:val="00E21149"/>
    <w:rsid w:val="00E26251"/>
    <w:rsid w:val="00E26CF3"/>
    <w:rsid w:val="00E31335"/>
    <w:rsid w:val="00E313A2"/>
    <w:rsid w:val="00E321FB"/>
    <w:rsid w:val="00E33E29"/>
    <w:rsid w:val="00E3712B"/>
    <w:rsid w:val="00E40011"/>
    <w:rsid w:val="00E40F18"/>
    <w:rsid w:val="00E466C8"/>
    <w:rsid w:val="00E47FE4"/>
    <w:rsid w:val="00E53055"/>
    <w:rsid w:val="00E540EB"/>
    <w:rsid w:val="00E56EA2"/>
    <w:rsid w:val="00E66190"/>
    <w:rsid w:val="00E67E86"/>
    <w:rsid w:val="00E719E1"/>
    <w:rsid w:val="00E74E7F"/>
    <w:rsid w:val="00E75006"/>
    <w:rsid w:val="00E754C9"/>
    <w:rsid w:val="00E84A40"/>
    <w:rsid w:val="00E86263"/>
    <w:rsid w:val="00E93EF5"/>
    <w:rsid w:val="00E94502"/>
    <w:rsid w:val="00EA0CED"/>
    <w:rsid w:val="00EA3AB2"/>
    <w:rsid w:val="00EA3ADE"/>
    <w:rsid w:val="00EA44C3"/>
    <w:rsid w:val="00EB0D82"/>
    <w:rsid w:val="00EB5C17"/>
    <w:rsid w:val="00EB5DA7"/>
    <w:rsid w:val="00EC15FF"/>
    <w:rsid w:val="00EC19F3"/>
    <w:rsid w:val="00EC1EFC"/>
    <w:rsid w:val="00EC5900"/>
    <w:rsid w:val="00EC78D7"/>
    <w:rsid w:val="00ED0E4A"/>
    <w:rsid w:val="00ED67E7"/>
    <w:rsid w:val="00ED7B6B"/>
    <w:rsid w:val="00EE030A"/>
    <w:rsid w:val="00EF18CE"/>
    <w:rsid w:val="00EF2230"/>
    <w:rsid w:val="00EF223D"/>
    <w:rsid w:val="00EF3B53"/>
    <w:rsid w:val="00EF5292"/>
    <w:rsid w:val="00EF56FB"/>
    <w:rsid w:val="00F00C93"/>
    <w:rsid w:val="00F06778"/>
    <w:rsid w:val="00F224FF"/>
    <w:rsid w:val="00F2368B"/>
    <w:rsid w:val="00F269C3"/>
    <w:rsid w:val="00F34038"/>
    <w:rsid w:val="00F35E8F"/>
    <w:rsid w:val="00F374A4"/>
    <w:rsid w:val="00F37ED6"/>
    <w:rsid w:val="00F407C7"/>
    <w:rsid w:val="00F42BD2"/>
    <w:rsid w:val="00F43181"/>
    <w:rsid w:val="00F43583"/>
    <w:rsid w:val="00F476BB"/>
    <w:rsid w:val="00F5420F"/>
    <w:rsid w:val="00F5435D"/>
    <w:rsid w:val="00F5452B"/>
    <w:rsid w:val="00F65B41"/>
    <w:rsid w:val="00F65B67"/>
    <w:rsid w:val="00F70072"/>
    <w:rsid w:val="00F71EBA"/>
    <w:rsid w:val="00F74E31"/>
    <w:rsid w:val="00F754AD"/>
    <w:rsid w:val="00F77527"/>
    <w:rsid w:val="00F82FB1"/>
    <w:rsid w:val="00F83A72"/>
    <w:rsid w:val="00F842B1"/>
    <w:rsid w:val="00F84BDE"/>
    <w:rsid w:val="00F87EBE"/>
    <w:rsid w:val="00F92931"/>
    <w:rsid w:val="00F932C1"/>
    <w:rsid w:val="00F96229"/>
    <w:rsid w:val="00FA4315"/>
    <w:rsid w:val="00FA54F4"/>
    <w:rsid w:val="00FA6394"/>
    <w:rsid w:val="00FB5BFF"/>
    <w:rsid w:val="00FC2D7E"/>
    <w:rsid w:val="00FC2FB6"/>
    <w:rsid w:val="00FC6FFF"/>
    <w:rsid w:val="00FD2E95"/>
    <w:rsid w:val="00FD332E"/>
    <w:rsid w:val="00FD42FD"/>
    <w:rsid w:val="00FD688C"/>
    <w:rsid w:val="00FE33E0"/>
    <w:rsid w:val="00FE34E8"/>
    <w:rsid w:val="00FE37CD"/>
    <w:rsid w:val="00FE39A8"/>
    <w:rsid w:val="00FE3CF6"/>
    <w:rsid w:val="00FE48DE"/>
    <w:rsid w:val="00FE632D"/>
    <w:rsid w:val="00FF04CB"/>
    <w:rsid w:val="00FF0B73"/>
    <w:rsid w:val="00FF48D3"/>
    <w:rsid w:val="00FF6151"/>
    <w:rsid w:val="00FF7F02"/>
    <w:rsid w:val="4553C26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7DDD7F8"/>
  <w14:defaultImageDpi w14:val="32767"/>
  <w15:chartTrackingRefBased/>
  <w15:docId w15:val="{099C470E-845A-478D-B83A-5D2949BC32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qFormat="1"/>
    <w:lsdException w:name="List 4" w:semiHidden="1" w:unhideWhenUsed="1" w:qFormat="1"/>
    <w:lsdException w:name="List 5" w:semiHidden="1" w:unhideWhenUsed="1" w:qFormat="1"/>
    <w:lsdException w:name="List Bullet 2" w:semiHidden="1" w:unhideWhenUsed="1" w:qFormat="1"/>
    <w:lsdException w:name="List Bullet 3" w:semiHidden="1" w:unhideWhenUsed="1" w:qFormat="1"/>
    <w:lsdException w:name="List Bullet 4" w:semiHidden="1" w:unhideWhenUsed="1" w:qFormat="1"/>
    <w:lsdException w:name="List Bullet 5" w:semiHidden="1" w:unhideWhenUsed="1" w:qFormat="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qFormat="1"/>
    <w:lsdException w:name="List Continue" w:semiHidden="1" w:unhideWhenUsed="1" w:qFormat="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qFormat="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qFormat="1"/>
    <w:lsdException w:name="Note Heading" w:semiHidden="1" w:unhideWhenUsed="1"/>
    <w:lsdException w:name="Body Text 2" w:semiHidden="1" w:unhideWhenUsed="1" w:qFormat="1"/>
    <w:lsdException w:name="Body Text 3" w:semiHidden="1" w:unhideWhenUsed="1"/>
    <w:lsdException w:name="Body Text Indent 2" w:semiHidden="1" w:unhideWhenUsed="1" w:qFormat="1"/>
    <w:lsdException w:name="Body Text Indent 3" w:semiHidden="1" w:unhideWhenUsed="1"/>
    <w:lsdException w:name="Block Text" w:semiHidden="1" w:unhideWhenUsed="1" w:qFormat="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qFormat="1"/>
    <w:lsdException w:name="Smart Hyperlink" w:semiHidden="1" w:unhideWhenUsed="1" w:qFormat="1"/>
    <w:lsdException w:name="Smart Link" w:semiHidden="1" w:unhideWhenUsed="1" w:qFormat="1"/>
  </w:latentStyles>
  <w:style w:type="paragraph" w:default="1" w:styleId="Normal">
    <w:name w:val="Normal"/>
    <w:qFormat/>
    <w:rsid w:val="00907996"/>
    <w:pPr>
      <w:spacing w:line="360" w:lineRule="auto"/>
      <w:contextualSpacing/>
    </w:pPr>
    <w:rPr>
      <w:rFonts w:ascii="Verdana" w:hAnsi="Verdana" w:cs="Times New Roman (Body CS)"/>
      <w:color w:val="4D4D4C"/>
      <w:sz w:val="22"/>
      <w14:cntxtAlts/>
    </w:rPr>
  </w:style>
  <w:style w:type="paragraph" w:styleId="Heading1">
    <w:name w:val="heading 1"/>
    <w:basedOn w:val="Normal"/>
    <w:next w:val="Normal"/>
    <w:link w:val="Heading1Char"/>
    <w:uiPriority w:val="9"/>
    <w:qFormat/>
    <w:rsid w:val="005E56D6"/>
    <w:pPr>
      <w:snapToGrid w:val="0"/>
      <w:spacing w:before="240" w:after="240" w:line="240" w:lineRule="auto"/>
      <w:outlineLvl w:val="0"/>
    </w:pPr>
    <w:rPr>
      <w:b/>
      <w:caps/>
      <w:color w:val="00B9BD" w:themeColor="accent1"/>
      <w:sz w:val="48"/>
    </w:rPr>
  </w:style>
  <w:style w:type="paragraph" w:styleId="Heading2">
    <w:name w:val="heading 2"/>
    <w:basedOn w:val="Normal"/>
    <w:next w:val="Normal"/>
    <w:link w:val="Heading2Char"/>
    <w:uiPriority w:val="9"/>
    <w:unhideWhenUsed/>
    <w:qFormat/>
    <w:rsid w:val="00B01B0E"/>
    <w:pPr>
      <w:keepNext/>
      <w:keepLines/>
      <w:snapToGrid w:val="0"/>
      <w:spacing w:before="120" w:after="120"/>
      <w:outlineLvl w:val="1"/>
    </w:pPr>
    <w:rPr>
      <w:rFonts w:asciiTheme="majorHAnsi" w:eastAsiaTheme="majorEastAsia" w:hAnsiTheme="majorHAnsi" w:cs="Times New Roman (Headings CS)"/>
      <w:b/>
      <w:caps/>
      <w:color w:val="515151" w:themeColor="text1"/>
      <w:sz w:val="32"/>
      <w:szCs w:val="26"/>
    </w:rPr>
  </w:style>
  <w:style w:type="paragraph" w:styleId="Heading3">
    <w:name w:val="heading 3"/>
    <w:basedOn w:val="Normal"/>
    <w:next w:val="Normal"/>
    <w:link w:val="Heading3Char"/>
    <w:uiPriority w:val="9"/>
    <w:unhideWhenUsed/>
    <w:qFormat/>
    <w:rsid w:val="007E245A"/>
    <w:pPr>
      <w:keepNext/>
      <w:keepLines/>
      <w:spacing w:before="360" w:after="240" w:line="240" w:lineRule="auto"/>
      <w:outlineLvl w:val="2"/>
    </w:pPr>
    <w:rPr>
      <w:rFonts w:asciiTheme="majorHAnsi" w:eastAsiaTheme="majorEastAsia" w:hAnsiTheme="majorHAnsi" w:cs="Times New Roman (Headings CS)"/>
      <w:b/>
      <w:caps/>
      <w:color w:val="00B9BD" w:themeColor="accent1"/>
      <w:sz w:val="32"/>
    </w:rPr>
  </w:style>
  <w:style w:type="paragraph" w:styleId="Heading4">
    <w:name w:val="heading 4"/>
    <w:basedOn w:val="Normal"/>
    <w:next w:val="Normal"/>
    <w:link w:val="Heading4Char"/>
    <w:uiPriority w:val="9"/>
    <w:unhideWhenUsed/>
    <w:qFormat/>
    <w:rsid w:val="00B01B0E"/>
    <w:pPr>
      <w:keepNext/>
      <w:keepLines/>
      <w:numPr>
        <w:ilvl w:val="3"/>
      </w:numPr>
      <w:spacing w:before="240" w:after="120"/>
      <w:outlineLvl w:val="3"/>
    </w:pPr>
    <w:rPr>
      <w:rFonts w:asciiTheme="majorHAnsi" w:eastAsiaTheme="majorEastAsia" w:hAnsiTheme="majorHAnsi" w:cstheme="majorBidi"/>
      <w:iCs/>
      <w:sz w:val="28"/>
      <w:lang w:val="en-GB"/>
    </w:rPr>
  </w:style>
  <w:style w:type="paragraph" w:styleId="Heading5">
    <w:name w:val="heading 5"/>
    <w:basedOn w:val="Normal"/>
    <w:next w:val="Normal"/>
    <w:link w:val="Heading5Char"/>
    <w:uiPriority w:val="9"/>
    <w:unhideWhenUsed/>
    <w:qFormat/>
    <w:rsid w:val="00116173"/>
    <w:pPr>
      <w:keepNext/>
      <w:keepLines/>
      <w:spacing w:before="240" w:after="60"/>
      <w:outlineLvl w:val="4"/>
    </w:pPr>
    <w:rPr>
      <w:rFonts w:eastAsiaTheme="majorEastAsia" w:cs="Times New Roman (Headings CS)"/>
      <w:b/>
      <w:color w:val="323232" w:themeColor="text2"/>
      <w14:ligatures w14:val="standardContextual"/>
      <w14:numForm w14:val="oldStyle"/>
    </w:rPr>
  </w:style>
  <w:style w:type="paragraph" w:styleId="Heading6">
    <w:name w:val="heading 6"/>
    <w:basedOn w:val="Normal"/>
    <w:next w:val="Normal"/>
    <w:link w:val="Heading6Char"/>
    <w:uiPriority w:val="9"/>
    <w:unhideWhenUsed/>
    <w:qFormat/>
    <w:rsid w:val="00B01B0E"/>
    <w:pPr>
      <w:keepNext/>
      <w:keepLines/>
      <w:spacing w:before="40" w:after="0"/>
      <w:outlineLvl w:val="5"/>
    </w:pPr>
    <w:rPr>
      <w:rFonts w:asciiTheme="majorHAnsi" w:eastAsiaTheme="majorEastAsia" w:hAnsiTheme="majorHAnsi" w:cstheme="majorBidi"/>
      <w:color w:val="00B9BD" w:themeColor="accent1"/>
    </w:rPr>
  </w:style>
  <w:style w:type="paragraph" w:styleId="Heading7">
    <w:name w:val="heading 7"/>
    <w:basedOn w:val="Normal"/>
    <w:next w:val="Normal"/>
    <w:link w:val="Heading7Char"/>
    <w:uiPriority w:val="9"/>
    <w:unhideWhenUsed/>
    <w:rsid w:val="00B01B0E"/>
    <w:pPr>
      <w:keepNext/>
      <w:keepLines/>
      <w:spacing w:before="40" w:after="0"/>
      <w:outlineLvl w:val="6"/>
    </w:pPr>
    <w:rPr>
      <w:rFonts w:asciiTheme="majorHAnsi" w:eastAsiaTheme="majorEastAsia" w:hAnsiTheme="majorHAnsi" w:cs="Times New Roman (Headings CS)"/>
      <w:i/>
      <w:iCs/>
      <w:color w:val="097E80" w:themeColor="accent3"/>
    </w:rPr>
  </w:style>
  <w:style w:type="paragraph" w:styleId="Heading8">
    <w:name w:val="heading 8"/>
    <w:basedOn w:val="TablesHeadingGSCyan"/>
    <w:next w:val="Normal"/>
    <w:link w:val="Heading8Char"/>
    <w:uiPriority w:val="9"/>
    <w:unhideWhenUsed/>
    <w:rsid w:val="00B01B0E"/>
    <w:pPr>
      <w:framePr w:hSpace="180" w:wrap="around" w:y="1824"/>
      <w:outlineLvl w:val="7"/>
    </w:pPr>
  </w:style>
  <w:style w:type="paragraph" w:styleId="Heading9">
    <w:name w:val="heading 9"/>
    <w:basedOn w:val="Normal"/>
    <w:next w:val="Normal"/>
    <w:link w:val="Heading9Char"/>
    <w:uiPriority w:val="9"/>
    <w:unhideWhenUsed/>
    <w:rsid w:val="00B01B0E"/>
    <w:pPr>
      <w:keepNext/>
      <w:keepLines/>
      <w:spacing w:before="40" w:after="0"/>
      <w:outlineLvl w:val="8"/>
    </w:pPr>
    <w:rPr>
      <w:rFonts w:asciiTheme="majorHAnsi" w:eastAsiaTheme="majorEastAsia" w:hAnsiTheme="majorHAnsi" w:cstheme="majorBidi"/>
      <w:i/>
      <w:iCs/>
      <w:color w:val="6B6B6B"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5Char">
    <w:name w:val="Heading 5 Char"/>
    <w:basedOn w:val="DefaultParagraphFont"/>
    <w:link w:val="Heading5"/>
    <w:uiPriority w:val="9"/>
    <w:rsid w:val="00B01B0E"/>
    <w:rPr>
      <w:rFonts w:ascii="Verdana" w:eastAsiaTheme="majorEastAsia" w:hAnsi="Verdana" w:cs="Times New Roman (Headings CS)"/>
      <w:b/>
      <w:color w:val="323232" w:themeColor="text2"/>
      <w:sz w:val="22"/>
      <w14:ligatures w14:val="standardContextual"/>
      <w14:numForm w14:val="oldStyle"/>
      <w14:cntxtAlts/>
    </w:rPr>
  </w:style>
  <w:style w:type="character" w:customStyle="1" w:styleId="Heading1Char">
    <w:name w:val="Heading 1 Char"/>
    <w:basedOn w:val="DefaultParagraphFont"/>
    <w:link w:val="Heading1"/>
    <w:uiPriority w:val="9"/>
    <w:rsid w:val="005E56D6"/>
    <w:rPr>
      <w:rFonts w:ascii="Verdana" w:hAnsi="Verdana" w:cs="Times New Roman (Body CS)"/>
      <w:b/>
      <w:caps/>
      <w:color w:val="00B9BD" w:themeColor="accent1"/>
      <w:sz w:val="48"/>
      <w14:cntxtAlts/>
    </w:rPr>
  </w:style>
  <w:style w:type="paragraph" w:styleId="BalloonText">
    <w:name w:val="Balloon Text"/>
    <w:basedOn w:val="Normal"/>
    <w:link w:val="BalloonTextChar"/>
    <w:uiPriority w:val="99"/>
    <w:semiHidden/>
    <w:unhideWhenUsed/>
    <w:rsid w:val="00B01B0E"/>
    <w:pPr>
      <w:spacing w:after="0" w:line="240" w:lineRule="auto"/>
    </w:pPr>
    <w:rPr>
      <w:rFonts w:asciiTheme="minorHAnsi" w:hAnsiTheme="minorHAnsi" w:cs="Times New Roman"/>
      <w:sz w:val="18"/>
      <w:szCs w:val="18"/>
    </w:rPr>
  </w:style>
  <w:style w:type="character" w:customStyle="1" w:styleId="BalloonTextChar">
    <w:name w:val="Balloon Text Char"/>
    <w:basedOn w:val="DefaultParagraphFont"/>
    <w:link w:val="BalloonText"/>
    <w:uiPriority w:val="99"/>
    <w:semiHidden/>
    <w:rsid w:val="00B01B0E"/>
    <w:rPr>
      <w:rFonts w:cs="Times New Roman"/>
      <w:color w:val="4D4D4C"/>
      <w:sz w:val="18"/>
      <w:szCs w:val="18"/>
      <w14:cntxtAlts/>
    </w:rPr>
  </w:style>
  <w:style w:type="paragraph" w:styleId="Bibliography">
    <w:name w:val="Bibliography"/>
    <w:basedOn w:val="Normal"/>
    <w:next w:val="Normal"/>
    <w:uiPriority w:val="37"/>
    <w:unhideWhenUsed/>
    <w:rsid w:val="00B01B0E"/>
  </w:style>
  <w:style w:type="paragraph" w:customStyle="1" w:styleId="BigTags">
    <w:name w:val="Big Tags"/>
    <w:next w:val="Normal"/>
    <w:qFormat/>
    <w:rsid w:val="00B01B0E"/>
    <w:pPr>
      <w:framePr w:vSpace="284" w:wrap="around" w:vAnchor="text" w:hAnchor="text" w:y="1"/>
      <w:shd w:val="clear" w:color="auto" w:fill="00B9BD" w:themeFill="accent1"/>
      <w:adjustRightInd w:val="0"/>
      <w:spacing w:after="0" w:line="240" w:lineRule="auto"/>
    </w:pPr>
    <w:rPr>
      <w:rFonts w:ascii="Verdana" w:eastAsiaTheme="minorEastAsia" w:hAnsi="Verdana" w:cs="Times New Roman (Body CS)"/>
      <w:iCs/>
      <w:caps/>
      <w:color w:val="FFFFFF" w:themeColor="background1"/>
      <w:sz w:val="20"/>
      <w14:cntxtAlts/>
    </w:rPr>
  </w:style>
  <w:style w:type="paragraph" w:styleId="BlockText">
    <w:name w:val="Block Text"/>
    <w:link w:val="BlockTextChar"/>
    <w:uiPriority w:val="99"/>
    <w:unhideWhenUsed/>
    <w:qFormat/>
    <w:rsid w:val="00112BD5"/>
    <w:pPr>
      <w:framePr w:wrap="around" w:vAnchor="text" w:hAnchor="margin" w:y="1"/>
      <w:pBdr>
        <w:top w:val="single" w:sz="2" w:space="10" w:color="00B9BD" w:themeColor="accent1"/>
        <w:left w:val="single" w:sz="2" w:space="10" w:color="00B9BD" w:themeColor="accent1"/>
        <w:bottom w:val="single" w:sz="2" w:space="4" w:color="00B9BD" w:themeColor="accent1"/>
        <w:right w:val="single" w:sz="2" w:space="10" w:color="00B9BD" w:themeColor="accent1"/>
      </w:pBdr>
      <w:spacing w:after="120" w:line="240" w:lineRule="auto"/>
      <w:ind w:right="72"/>
    </w:pPr>
    <w:rPr>
      <w:rFonts w:eastAsiaTheme="minorEastAsia"/>
      <w:iCs/>
      <w:color w:val="00B9BD" w:themeColor="accent1"/>
      <w:sz w:val="22"/>
      <w14:cntxtAlts/>
    </w:rPr>
  </w:style>
  <w:style w:type="character" w:customStyle="1" w:styleId="BlockTextChar">
    <w:name w:val="Block Text Char"/>
    <w:basedOn w:val="DefaultParagraphFont"/>
    <w:link w:val="BlockText"/>
    <w:uiPriority w:val="99"/>
    <w:rsid w:val="00112BD5"/>
    <w:rPr>
      <w:rFonts w:eastAsiaTheme="minorEastAsia"/>
      <w:iCs/>
      <w:color w:val="00B9BD" w:themeColor="accent1"/>
      <w:sz w:val="22"/>
      <w14:cntxtAlts/>
    </w:rPr>
  </w:style>
  <w:style w:type="paragraph" w:styleId="BodyText">
    <w:name w:val="Body Text"/>
    <w:basedOn w:val="Normal"/>
    <w:link w:val="BodyTextChar"/>
    <w:uiPriority w:val="99"/>
    <w:unhideWhenUsed/>
    <w:rsid w:val="00B01B0E"/>
    <w:pPr>
      <w:spacing w:after="120"/>
    </w:pPr>
  </w:style>
  <w:style w:type="character" w:customStyle="1" w:styleId="BodyTextChar">
    <w:name w:val="Body Text Char"/>
    <w:basedOn w:val="DefaultParagraphFont"/>
    <w:link w:val="BodyText"/>
    <w:uiPriority w:val="99"/>
    <w:rsid w:val="00B01B0E"/>
    <w:rPr>
      <w:rFonts w:ascii="Verdana" w:hAnsi="Verdana" w:cs="Times New Roman (Body CS)"/>
      <w:color w:val="4D4D4C"/>
      <w:sz w:val="22"/>
      <w14:cntxtAlts/>
    </w:rPr>
  </w:style>
  <w:style w:type="paragraph" w:styleId="BodyText2">
    <w:name w:val="Body Text 2"/>
    <w:basedOn w:val="Normal"/>
    <w:link w:val="BodyText2Char"/>
    <w:uiPriority w:val="99"/>
    <w:semiHidden/>
    <w:unhideWhenUsed/>
    <w:rsid w:val="00B01B0E"/>
    <w:pPr>
      <w:spacing w:after="120" w:line="480" w:lineRule="auto"/>
    </w:pPr>
  </w:style>
  <w:style w:type="character" w:customStyle="1" w:styleId="Heading2Char">
    <w:name w:val="Heading 2 Char"/>
    <w:basedOn w:val="DefaultParagraphFont"/>
    <w:link w:val="Heading2"/>
    <w:uiPriority w:val="9"/>
    <w:rsid w:val="00B01B0E"/>
    <w:rPr>
      <w:rFonts w:asciiTheme="majorHAnsi" w:eastAsiaTheme="majorEastAsia" w:hAnsiTheme="majorHAnsi" w:cs="Times New Roman (Headings CS)"/>
      <w:b/>
      <w:caps/>
      <w:color w:val="515151" w:themeColor="text1"/>
      <w:sz w:val="32"/>
      <w:szCs w:val="26"/>
      <w14:cntxtAlts/>
    </w:rPr>
  </w:style>
  <w:style w:type="character" w:customStyle="1" w:styleId="Heading3Char">
    <w:name w:val="Heading 3 Char"/>
    <w:basedOn w:val="DefaultParagraphFont"/>
    <w:link w:val="Heading3"/>
    <w:uiPriority w:val="9"/>
    <w:rsid w:val="007E245A"/>
    <w:rPr>
      <w:rFonts w:asciiTheme="majorHAnsi" w:eastAsiaTheme="majorEastAsia" w:hAnsiTheme="majorHAnsi" w:cs="Times New Roman (Headings CS)"/>
      <w:b/>
      <w:caps/>
      <w:color w:val="00B9BD" w:themeColor="accent1"/>
      <w:sz w:val="32"/>
      <w14:cntxtAlts/>
    </w:rPr>
  </w:style>
  <w:style w:type="character" w:customStyle="1" w:styleId="Heading4Char">
    <w:name w:val="Heading 4 Char"/>
    <w:basedOn w:val="DefaultParagraphFont"/>
    <w:link w:val="Heading4"/>
    <w:uiPriority w:val="9"/>
    <w:rsid w:val="00B01B0E"/>
    <w:rPr>
      <w:rFonts w:asciiTheme="majorHAnsi" w:eastAsiaTheme="majorEastAsia" w:hAnsiTheme="majorHAnsi" w:cstheme="majorBidi"/>
      <w:iCs/>
      <w:color w:val="4D4D4C"/>
      <w:sz w:val="28"/>
      <w:lang w:val="en-GB"/>
      <w14:cntxtAlts/>
    </w:rPr>
  </w:style>
  <w:style w:type="character" w:customStyle="1" w:styleId="BodyText2Char">
    <w:name w:val="Body Text 2 Char"/>
    <w:basedOn w:val="DefaultParagraphFont"/>
    <w:link w:val="BodyText2"/>
    <w:uiPriority w:val="99"/>
    <w:semiHidden/>
    <w:rsid w:val="00B01B0E"/>
    <w:rPr>
      <w:rFonts w:ascii="Verdana" w:hAnsi="Verdana" w:cs="Times New Roman (Body CS)"/>
      <w:color w:val="4D4D4C"/>
      <w:sz w:val="22"/>
      <w14:cntxtAlts/>
    </w:rPr>
  </w:style>
  <w:style w:type="paragraph" w:styleId="BodyText3">
    <w:name w:val="Body Text 3"/>
    <w:basedOn w:val="Normal"/>
    <w:link w:val="BodyText3Char"/>
    <w:uiPriority w:val="99"/>
    <w:unhideWhenUsed/>
    <w:rsid w:val="00B01B0E"/>
    <w:pPr>
      <w:spacing w:after="120"/>
    </w:pPr>
    <w:rPr>
      <w:sz w:val="16"/>
      <w:szCs w:val="16"/>
    </w:rPr>
  </w:style>
  <w:style w:type="character" w:customStyle="1" w:styleId="BodyText3Char">
    <w:name w:val="Body Text 3 Char"/>
    <w:basedOn w:val="DefaultParagraphFont"/>
    <w:link w:val="BodyText3"/>
    <w:uiPriority w:val="99"/>
    <w:rsid w:val="00B01B0E"/>
    <w:rPr>
      <w:rFonts w:ascii="Verdana" w:hAnsi="Verdana" w:cs="Times New Roman (Body CS)"/>
      <w:color w:val="4D4D4C"/>
      <w:sz w:val="16"/>
      <w:szCs w:val="16"/>
      <w14:cntxtAlts/>
    </w:rPr>
  </w:style>
  <w:style w:type="paragraph" w:styleId="BodyTextFirstIndent">
    <w:name w:val="Body Text First Indent"/>
    <w:basedOn w:val="BodyText"/>
    <w:link w:val="BodyTextFirstIndentChar"/>
    <w:uiPriority w:val="99"/>
    <w:semiHidden/>
    <w:unhideWhenUsed/>
    <w:rsid w:val="00B01B0E"/>
    <w:pPr>
      <w:spacing w:after="200"/>
      <w:ind w:firstLine="360"/>
    </w:pPr>
  </w:style>
  <w:style w:type="character" w:customStyle="1" w:styleId="BodyTextFirstIndentChar">
    <w:name w:val="Body Text First Indent Char"/>
    <w:basedOn w:val="BodyTextChar"/>
    <w:link w:val="BodyTextFirstIndent"/>
    <w:uiPriority w:val="99"/>
    <w:semiHidden/>
    <w:rsid w:val="00B01B0E"/>
    <w:rPr>
      <w:rFonts w:ascii="Verdana" w:hAnsi="Verdana" w:cs="Times New Roman (Body CS)"/>
      <w:color w:val="4D4D4C"/>
      <w:sz w:val="22"/>
      <w14:cntxtAlts/>
    </w:rPr>
  </w:style>
  <w:style w:type="paragraph" w:styleId="BodyTextIndent">
    <w:name w:val="Body Text Indent"/>
    <w:basedOn w:val="Normal"/>
    <w:link w:val="BodyTextIndentChar"/>
    <w:uiPriority w:val="99"/>
    <w:semiHidden/>
    <w:unhideWhenUsed/>
    <w:rsid w:val="00B01B0E"/>
    <w:pPr>
      <w:spacing w:after="120"/>
      <w:ind w:left="283"/>
    </w:pPr>
  </w:style>
  <w:style w:type="character" w:customStyle="1" w:styleId="BodyTextIndentChar">
    <w:name w:val="Body Text Indent Char"/>
    <w:basedOn w:val="DefaultParagraphFont"/>
    <w:link w:val="BodyTextIndent"/>
    <w:uiPriority w:val="99"/>
    <w:semiHidden/>
    <w:rsid w:val="00B01B0E"/>
    <w:rPr>
      <w:rFonts w:ascii="Verdana" w:hAnsi="Verdana" w:cs="Times New Roman (Body CS)"/>
      <w:color w:val="4D4D4C"/>
      <w:sz w:val="22"/>
      <w14:cntxtAlts/>
    </w:rPr>
  </w:style>
  <w:style w:type="paragraph" w:styleId="BodyTextFirstIndent2">
    <w:name w:val="Body Text First Indent 2"/>
    <w:basedOn w:val="BodyTextIndent"/>
    <w:link w:val="BodyTextFirstIndent2Char"/>
    <w:uiPriority w:val="99"/>
    <w:semiHidden/>
    <w:unhideWhenUsed/>
    <w:rsid w:val="00B01B0E"/>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B01B0E"/>
    <w:rPr>
      <w:rFonts w:ascii="Verdana" w:hAnsi="Verdana" w:cs="Times New Roman (Body CS)"/>
      <w:color w:val="4D4D4C"/>
      <w:sz w:val="22"/>
      <w14:cntxtAlts/>
    </w:rPr>
  </w:style>
  <w:style w:type="paragraph" w:styleId="BodyTextIndent2">
    <w:name w:val="Body Text Indent 2"/>
    <w:basedOn w:val="Normal"/>
    <w:link w:val="BodyTextIndent2Char"/>
    <w:uiPriority w:val="99"/>
    <w:semiHidden/>
    <w:unhideWhenUsed/>
    <w:rsid w:val="00B01B0E"/>
    <w:pPr>
      <w:spacing w:after="120" w:line="480" w:lineRule="auto"/>
      <w:ind w:left="283"/>
    </w:pPr>
  </w:style>
  <w:style w:type="character" w:customStyle="1" w:styleId="BodyTextIndent2Char">
    <w:name w:val="Body Text Indent 2 Char"/>
    <w:basedOn w:val="DefaultParagraphFont"/>
    <w:link w:val="BodyTextIndent2"/>
    <w:uiPriority w:val="99"/>
    <w:semiHidden/>
    <w:rsid w:val="00B01B0E"/>
    <w:rPr>
      <w:rFonts w:ascii="Verdana" w:hAnsi="Verdana" w:cs="Times New Roman (Body CS)"/>
      <w:color w:val="4D4D4C"/>
      <w:sz w:val="22"/>
      <w14:cntxtAlts/>
    </w:rPr>
  </w:style>
  <w:style w:type="paragraph" w:styleId="BodyTextIndent3">
    <w:name w:val="Body Text Indent 3"/>
    <w:basedOn w:val="Normal"/>
    <w:link w:val="BodyTextIndent3Char"/>
    <w:uiPriority w:val="99"/>
    <w:semiHidden/>
    <w:unhideWhenUsed/>
    <w:rsid w:val="00B01B0E"/>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B01B0E"/>
    <w:rPr>
      <w:rFonts w:ascii="Verdana" w:hAnsi="Verdana" w:cs="Times New Roman (Body CS)"/>
      <w:color w:val="4D4D4C"/>
      <w:sz w:val="16"/>
      <w:szCs w:val="16"/>
      <w14:cntxtAlts/>
    </w:rPr>
  </w:style>
  <w:style w:type="character" w:styleId="BookTitle">
    <w:name w:val="Book Title"/>
    <w:aliases w:val="Authored Titles"/>
    <w:uiPriority w:val="33"/>
    <w:rsid w:val="00B01B0E"/>
    <w:rPr>
      <w:rFonts w:asciiTheme="majorHAnsi" w:hAnsiTheme="majorHAnsi"/>
      <w:b w:val="0"/>
      <w:bCs/>
      <w:i/>
      <w:iCs/>
      <w:spacing w:val="5"/>
      <w:sz w:val="22"/>
    </w:rPr>
  </w:style>
  <w:style w:type="paragraph" w:styleId="Caption">
    <w:name w:val="caption"/>
    <w:basedOn w:val="Normal"/>
    <w:next w:val="Normal"/>
    <w:uiPriority w:val="35"/>
    <w:unhideWhenUsed/>
    <w:qFormat/>
    <w:rsid w:val="00B01B0E"/>
    <w:pPr>
      <w:spacing w:before="240" w:after="120" w:line="240" w:lineRule="auto"/>
    </w:pPr>
    <w:rPr>
      <w:iCs/>
      <w:color w:val="323232" w:themeColor="text2"/>
      <w:sz w:val="18"/>
      <w:szCs w:val="18"/>
    </w:rPr>
  </w:style>
  <w:style w:type="paragraph" w:styleId="Closing">
    <w:name w:val="Closing"/>
    <w:basedOn w:val="Normal"/>
    <w:link w:val="ClosingChar"/>
    <w:uiPriority w:val="99"/>
    <w:unhideWhenUsed/>
    <w:rsid w:val="00B01B0E"/>
    <w:pPr>
      <w:spacing w:after="0" w:line="240" w:lineRule="auto"/>
      <w:ind w:left="2835"/>
    </w:pPr>
  </w:style>
  <w:style w:type="character" w:customStyle="1" w:styleId="ClosingChar">
    <w:name w:val="Closing Char"/>
    <w:basedOn w:val="DefaultParagraphFont"/>
    <w:link w:val="Closing"/>
    <w:uiPriority w:val="99"/>
    <w:rsid w:val="00B01B0E"/>
    <w:rPr>
      <w:rFonts w:ascii="Verdana" w:hAnsi="Verdana" w:cs="Times New Roman (Body CS)"/>
      <w:color w:val="4D4D4C"/>
      <w:sz w:val="22"/>
      <w14:cntxtAlts/>
    </w:rPr>
  </w:style>
  <w:style w:type="character" w:styleId="CommentReference">
    <w:name w:val="annotation reference"/>
    <w:basedOn w:val="DefaultParagraphFont"/>
    <w:uiPriority w:val="99"/>
    <w:semiHidden/>
    <w:unhideWhenUsed/>
    <w:rsid w:val="00B01B0E"/>
    <w:rPr>
      <w:sz w:val="16"/>
      <w:szCs w:val="16"/>
    </w:rPr>
  </w:style>
  <w:style w:type="paragraph" w:styleId="CommentText">
    <w:name w:val="annotation text"/>
    <w:basedOn w:val="Normal"/>
    <w:link w:val="CommentTextChar"/>
    <w:uiPriority w:val="99"/>
    <w:unhideWhenUsed/>
    <w:rsid w:val="00B01B0E"/>
    <w:pPr>
      <w:spacing w:line="240" w:lineRule="auto"/>
    </w:pPr>
    <w:rPr>
      <w:sz w:val="20"/>
      <w:szCs w:val="20"/>
    </w:rPr>
  </w:style>
  <w:style w:type="character" w:customStyle="1" w:styleId="CommentTextChar">
    <w:name w:val="Comment Text Char"/>
    <w:basedOn w:val="DefaultParagraphFont"/>
    <w:link w:val="CommentText"/>
    <w:uiPriority w:val="99"/>
    <w:rsid w:val="00B01B0E"/>
    <w:rPr>
      <w:rFonts w:ascii="Verdana" w:hAnsi="Verdana" w:cs="Times New Roman (Body CS)"/>
      <w:color w:val="4D4D4C"/>
      <w:sz w:val="20"/>
      <w:szCs w:val="20"/>
      <w14:cntxtAlts/>
    </w:rPr>
  </w:style>
  <w:style w:type="paragraph" w:styleId="CommentSubject">
    <w:name w:val="annotation subject"/>
    <w:basedOn w:val="CommentText"/>
    <w:next w:val="CommentText"/>
    <w:link w:val="CommentSubjectChar"/>
    <w:uiPriority w:val="99"/>
    <w:semiHidden/>
    <w:unhideWhenUsed/>
    <w:rsid w:val="00B01B0E"/>
    <w:rPr>
      <w:b/>
      <w:bCs/>
    </w:rPr>
  </w:style>
  <w:style w:type="character" w:customStyle="1" w:styleId="Heading6Char">
    <w:name w:val="Heading 6 Char"/>
    <w:basedOn w:val="DefaultParagraphFont"/>
    <w:link w:val="Heading6"/>
    <w:uiPriority w:val="9"/>
    <w:rsid w:val="00B01B0E"/>
    <w:rPr>
      <w:rFonts w:asciiTheme="majorHAnsi" w:eastAsiaTheme="majorEastAsia" w:hAnsiTheme="majorHAnsi" w:cstheme="majorBidi"/>
      <w:color w:val="00B9BD" w:themeColor="accent1"/>
      <w:sz w:val="22"/>
      <w14:cntxtAlts/>
    </w:rPr>
  </w:style>
  <w:style w:type="character" w:customStyle="1" w:styleId="Heading7Char">
    <w:name w:val="Heading 7 Char"/>
    <w:basedOn w:val="DefaultParagraphFont"/>
    <w:link w:val="Heading7"/>
    <w:uiPriority w:val="9"/>
    <w:rsid w:val="00B01B0E"/>
    <w:rPr>
      <w:rFonts w:asciiTheme="majorHAnsi" w:eastAsiaTheme="majorEastAsia" w:hAnsiTheme="majorHAnsi" w:cs="Times New Roman (Headings CS)"/>
      <w:i/>
      <w:iCs/>
      <w:color w:val="097E80" w:themeColor="accent3"/>
      <w:sz w:val="22"/>
      <w14:cntxtAlts/>
    </w:rPr>
  </w:style>
  <w:style w:type="character" w:customStyle="1" w:styleId="Heading8Char">
    <w:name w:val="Heading 8 Char"/>
    <w:basedOn w:val="DefaultParagraphFont"/>
    <w:link w:val="Heading8"/>
    <w:uiPriority w:val="9"/>
    <w:rsid w:val="00B01B0E"/>
    <w:rPr>
      <w:rFonts w:ascii="Verdana" w:hAnsi="Verdana" w:cs="Times New Roman (Body CS)"/>
      <w:caps/>
      <w:color w:val="00B9BD" w:themeColor="accent1"/>
      <w:sz w:val="22"/>
      <w14:cntxtAlts/>
    </w:rPr>
  </w:style>
  <w:style w:type="character" w:customStyle="1" w:styleId="Heading9Char">
    <w:name w:val="Heading 9 Char"/>
    <w:basedOn w:val="DefaultParagraphFont"/>
    <w:link w:val="Heading9"/>
    <w:uiPriority w:val="9"/>
    <w:rsid w:val="00B01B0E"/>
    <w:rPr>
      <w:rFonts w:asciiTheme="majorHAnsi" w:eastAsiaTheme="majorEastAsia" w:hAnsiTheme="majorHAnsi" w:cstheme="majorBidi"/>
      <w:i/>
      <w:iCs/>
      <w:color w:val="6B6B6B" w:themeColor="text1" w:themeTint="D8"/>
      <w:sz w:val="21"/>
      <w:szCs w:val="21"/>
      <w14:cntxtAlts/>
    </w:rPr>
  </w:style>
  <w:style w:type="character" w:customStyle="1" w:styleId="CommentSubjectChar">
    <w:name w:val="Comment Subject Char"/>
    <w:basedOn w:val="CommentTextChar"/>
    <w:link w:val="CommentSubject"/>
    <w:uiPriority w:val="99"/>
    <w:semiHidden/>
    <w:rsid w:val="00B01B0E"/>
    <w:rPr>
      <w:rFonts w:ascii="Verdana" w:hAnsi="Verdana" w:cs="Times New Roman (Body CS)"/>
      <w:b/>
      <w:bCs/>
      <w:color w:val="4D4D4C"/>
      <w:sz w:val="20"/>
      <w:szCs w:val="20"/>
      <w14:cntxtAlts/>
    </w:rPr>
  </w:style>
  <w:style w:type="paragraph" w:styleId="Date">
    <w:name w:val="Date"/>
    <w:basedOn w:val="Normal"/>
    <w:next w:val="Normal"/>
    <w:link w:val="DateChar"/>
    <w:uiPriority w:val="99"/>
    <w:unhideWhenUsed/>
    <w:rsid w:val="00B01B0E"/>
  </w:style>
  <w:style w:type="character" w:customStyle="1" w:styleId="DateChar">
    <w:name w:val="Date Char"/>
    <w:basedOn w:val="DefaultParagraphFont"/>
    <w:link w:val="Date"/>
    <w:uiPriority w:val="99"/>
    <w:rsid w:val="00B01B0E"/>
    <w:rPr>
      <w:rFonts w:ascii="Verdana" w:hAnsi="Verdana" w:cs="Times New Roman (Body CS)"/>
      <w:color w:val="4D4D4C"/>
      <w:sz w:val="22"/>
      <w14:cntxtAlts/>
    </w:rPr>
  </w:style>
  <w:style w:type="paragraph" w:styleId="DocumentMap">
    <w:name w:val="Document Map"/>
    <w:basedOn w:val="Normal"/>
    <w:link w:val="DocumentMapChar"/>
    <w:uiPriority w:val="99"/>
    <w:semiHidden/>
    <w:unhideWhenUsed/>
    <w:rsid w:val="00B01B0E"/>
    <w:pPr>
      <w:spacing w:after="0" w:line="240" w:lineRule="auto"/>
    </w:pPr>
    <w:rPr>
      <w:rFonts w:asciiTheme="minorHAnsi" w:hAnsiTheme="minorHAnsi"/>
      <w:sz w:val="26"/>
      <w:szCs w:val="26"/>
    </w:rPr>
  </w:style>
  <w:style w:type="character" w:customStyle="1" w:styleId="DocumentMapChar">
    <w:name w:val="Document Map Char"/>
    <w:basedOn w:val="DefaultParagraphFont"/>
    <w:link w:val="DocumentMap"/>
    <w:uiPriority w:val="99"/>
    <w:semiHidden/>
    <w:rsid w:val="00B01B0E"/>
    <w:rPr>
      <w:rFonts w:cs="Times New Roman (Body CS)"/>
      <w:color w:val="4D4D4C"/>
      <w:sz w:val="26"/>
      <w:szCs w:val="26"/>
      <w14:cntxtAlts/>
    </w:rPr>
  </w:style>
  <w:style w:type="paragraph" w:styleId="E-mailSignature">
    <w:name w:val="E-mail Signature"/>
    <w:basedOn w:val="Normal"/>
    <w:link w:val="E-mailSignatureChar"/>
    <w:uiPriority w:val="99"/>
    <w:semiHidden/>
    <w:unhideWhenUsed/>
    <w:rsid w:val="00B01B0E"/>
    <w:pPr>
      <w:spacing w:after="0" w:line="240" w:lineRule="auto"/>
    </w:pPr>
  </w:style>
  <w:style w:type="character" w:customStyle="1" w:styleId="E-mailSignatureChar">
    <w:name w:val="E-mail Signature Char"/>
    <w:basedOn w:val="DefaultParagraphFont"/>
    <w:link w:val="E-mailSignature"/>
    <w:uiPriority w:val="99"/>
    <w:semiHidden/>
    <w:rsid w:val="00B01B0E"/>
    <w:rPr>
      <w:rFonts w:ascii="Verdana" w:hAnsi="Verdana" w:cs="Times New Roman (Body CS)"/>
      <w:color w:val="4D4D4C"/>
      <w:sz w:val="22"/>
      <w14:cntxtAlts/>
    </w:rPr>
  </w:style>
  <w:style w:type="character" w:styleId="Emphasis">
    <w:name w:val="Emphasis"/>
    <w:uiPriority w:val="20"/>
    <w:qFormat/>
    <w:rsid w:val="00B01B0E"/>
    <w:rPr>
      <w:rFonts w:asciiTheme="minorHAnsi" w:hAnsiTheme="minorHAnsi"/>
      <w:i/>
      <w:iCs/>
      <w:sz w:val="20"/>
    </w:rPr>
  </w:style>
  <w:style w:type="character" w:styleId="EndnoteReference">
    <w:name w:val="endnote reference"/>
    <w:basedOn w:val="DefaultParagraphFont"/>
    <w:uiPriority w:val="99"/>
    <w:semiHidden/>
    <w:unhideWhenUsed/>
    <w:rsid w:val="00B01B0E"/>
    <w:rPr>
      <w:vertAlign w:val="superscript"/>
    </w:rPr>
  </w:style>
  <w:style w:type="paragraph" w:styleId="EndnoteText">
    <w:name w:val="endnote text"/>
    <w:basedOn w:val="Normal"/>
    <w:link w:val="EndnoteTextChar"/>
    <w:uiPriority w:val="99"/>
    <w:semiHidden/>
    <w:unhideWhenUsed/>
    <w:rsid w:val="00B01B0E"/>
    <w:pPr>
      <w:spacing w:after="0" w:line="240" w:lineRule="auto"/>
    </w:pPr>
    <w:rPr>
      <w:sz w:val="20"/>
      <w:szCs w:val="20"/>
    </w:rPr>
  </w:style>
  <w:style w:type="character" w:customStyle="1" w:styleId="EndnoteTextChar">
    <w:name w:val="Endnote Text Char"/>
    <w:basedOn w:val="DefaultParagraphFont"/>
    <w:link w:val="EndnoteText"/>
    <w:uiPriority w:val="99"/>
    <w:semiHidden/>
    <w:rsid w:val="00B01B0E"/>
    <w:rPr>
      <w:rFonts w:ascii="Verdana" w:hAnsi="Verdana" w:cs="Times New Roman (Body CS)"/>
      <w:color w:val="4D4D4C"/>
      <w:sz w:val="20"/>
      <w:szCs w:val="20"/>
      <w14:cntxtAlts/>
    </w:rPr>
  </w:style>
  <w:style w:type="paragraph" w:styleId="EnvelopeAddress">
    <w:name w:val="envelope address"/>
    <w:basedOn w:val="Normal"/>
    <w:uiPriority w:val="99"/>
    <w:semiHidden/>
    <w:unhideWhenUsed/>
    <w:rsid w:val="00B01B0E"/>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EnvelopeReturn">
    <w:name w:val="envelope return"/>
    <w:basedOn w:val="Normal"/>
    <w:uiPriority w:val="99"/>
    <w:semiHidden/>
    <w:unhideWhenUsed/>
    <w:rsid w:val="00B01B0E"/>
    <w:pPr>
      <w:spacing w:after="0" w:line="240" w:lineRule="auto"/>
    </w:pPr>
    <w:rPr>
      <w:rFonts w:asciiTheme="majorHAnsi" w:eastAsiaTheme="majorEastAsia" w:hAnsiTheme="majorHAnsi" w:cstheme="majorBidi"/>
      <w:sz w:val="20"/>
      <w:szCs w:val="20"/>
    </w:rPr>
  </w:style>
  <w:style w:type="character" w:styleId="FollowedHyperlink">
    <w:name w:val="FollowedHyperlink"/>
    <w:basedOn w:val="DefaultParagraphFont"/>
    <w:uiPriority w:val="99"/>
    <w:semiHidden/>
    <w:unhideWhenUsed/>
    <w:rsid w:val="00B01B0E"/>
    <w:rPr>
      <w:color w:val="D3D4D6" w:themeColor="followedHyperlink"/>
      <w:u w:val="single"/>
    </w:rPr>
  </w:style>
  <w:style w:type="paragraph" w:styleId="Footer">
    <w:name w:val="footer"/>
    <w:basedOn w:val="Normal"/>
    <w:link w:val="FooterChar"/>
    <w:uiPriority w:val="99"/>
    <w:unhideWhenUsed/>
    <w:rsid w:val="00B01B0E"/>
    <w:pPr>
      <w:tabs>
        <w:tab w:val="center" w:pos="4680"/>
        <w:tab w:val="right" w:pos="9360"/>
      </w:tabs>
      <w:spacing w:after="0" w:line="240" w:lineRule="auto"/>
    </w:pPr>
  </w:style>
  <w:style w:type="character" w:customStyle="1" w:styleId="FooterChar">
    <w:name w:val="Footer Char"/>
    <w:basedOn w:val="DefaultParagraphFont"/>
    <w:link w:val="Footer"/>
    <w:uiPriority w:val="99"/>
    <w:rsid w:val="00B01B0E"/>
    <w:rPr>
      <w:rFonts w:ascii="Verdana" w:hAnsi="Verdana" w:cs="Times New Roman (Body CS)"/>
      <w:color w:val="4D4D4C"/>
      <w:sz w:val="22"/>
      <w14:cntxtAlts/>
    </w:rPr>
  </w:style>
  <w:style w:type="character" w:styleId="FootnoteReference">
    <w:name w:val="footnote reference"/>
    <w:aliases w:val="ftref,16 Point Char,Superscript 6 Point Char,BVI fnr Char Char Char Char,BVI fnr Zchn Zchn Char Char Char Char Char Char Char,ftref Char Char Char Char,BVI fnr Char1 Char,BVI fnr Char Char1,BVI fnr Car Car Char Char1, BVI fnr Char1 Ch"/>
    <w:basedOn w:val="DefaultParagraphFont"/>
    <w:link w:val="16Point"/>
    <w:uiPriority w:val="99"/>
    <w:unhideWhenUsed/>
    <w:rsid w:val="00B01B0E"/>
    <w:rPr>
      <w:vertAlign w:val="superscript"/>
    </w:rPr>
  </w:style>
  <w:style w:type="paragraph" w:styleId="FootnoteText">
    <w:name w:val="footnote text"/>
    <w:aliases w:val="DNV-FT,ALTS FOOTNOTE,ft,Geneva 9,Font: Geneva 9,Boston 10,f,Fußnotentextf,Footnote Text Blue,Footnote Text Char Char,Footnote Text Char1,Char,Char Char Char Char,Char Char Char Char Char Char,FOOTNOTES,fn,single space,footnote text"/>
    <w:basedOn w:val="Normal"/>
    <w:link w:val="FootnoteTextChar"/>
    <w:uiPriority w:val="99"/>
    <w:unhideWhenUsed/>
    <w:qFormat/>
    <w:rsid w:val="00947B25"/>
    <w:pPr>
      <w:spacing w:after="0" w:line="240" w:lineRule="auto"/>
    </w:pPr>
    <w:rPr>
      <w:sz w:val="16"/>
      <w:szCs w:val="20"/>
    </w:rPr>
  </w:style>
  <w:style w:type="character" w:customStyle="1" w:styleId="FootnoteTextChar">
    <w:name w:val="Footnote Text Char"/>
    <w:aliases w:val="DNV-FT Char,ALTS FOOTNOTE Char,ft Char,Geneva 9 Char,Font: Geneva 9 Char,Boston 10 Char,f Char,Fußnotentextf Char,Footnote Text Blue Char,Footnote Text Char Char Char,Footnote Text Char1 Char,Char Char,Char Char Char Char Char,fn Char"/>
    <w:basedOn w:val="DefaultParagraphFont"/>
    <w:link w:val="FootnoteText"/>
    <w:uiPriority w:val="99"/>
    <w:rsid w:val="00947B25"/>
    <w:rPr>
      <w:rFonts w:ascii="Verdana" w:hAnsi="Verdana" w:cs="Times New Roman (Body CS)"/>
      <w:color w:val="4D4D4C"/>
      <w:sz w:val="16"/>
      <w:szCs w:val="20"/>
      <w14:cntxtAlts/>
    </w:rPr>
  </w:style>
  <w:style w:type="table" w:styleId="GridTable1Light">
    <w:name w:val="Grid Table 1 Light"/>
    <w:basedOn w:val="TableNormal"/>
    <w:uiPriority w:val="46"/>
    <w:rsid w:val="00B01B0E"/>
    <w:pPr>
      <w:spacing w:after="0" w:line="240" w:lineRule="auto"/>
    </w:pPr>
    <w:tblPr>
      <w:tblStyleRowBandSize w:val="1"/>
      <w:tblStyleColBandSize w:val="1"/>
      <w:tblBorders>
        <w:top w:val="single" w:sz="4" w:space="0" w:color="B9B9B9" w:themeColor="text1" w:themeTint="66"/>
        <w:left w:val="single" w:sz="4" w:space="0" w:color="B9B9B9" w:themeColor="text1" w:themeTint="66"/>
        <w:bottom w:val="single" w:sz="4" w:space="0" w:color="B9B9B9" w:themeColor="text1" w:themeTint="66"/>
        <w:right w:val="single" w:sz="4" w:space="0" w:color="B9B9B9" w:themeColor="text1" w:themeTint="66"/>
        <w:insideH w:val="single" w:sz="4" w:space="0" w:color="B9B9B9" w:themeColor="text1" w:themeTint="66"/>
        <w:insideV w:val="single" w:sz="4" w:space="0" w:color="B9B9B9" w:themeColor="text1" w:themeTint="66"/>
      </w:tblBorders>
    </w:tblPr>
    <w:tblStylePr w:type="firstRow">
      <w:rPr>
        <w:b/>
        <w:bCs/>
      </w:rPr>
      <w:tblPr/>
      <w:tcPr>
        <w:tcBorders>
          <w:bottom w:val="single" w:sz="12" w:space="0" w:color="969696" w:themeColor="text1" w:themeTint="99"/>
        </w:tcBorders>
      </w:tcPr>
    </w:tblStylePr>
    <w:tblStylePr w:type="lastRow">
      <w:rPr>
        <w:b/>
        <w:bCs/>
      </w:rPr>
      <w:tblPr/>
      <w:tcPr>
        <w:tcBorders>
          <w:top w:val="double" w:sz="2" w:space="0" w:color="96969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B01B0E"/>
    <w:pPr>
      <w:spacing w:after="0" w:line="240" w:lineRule="auto"/>
    </w:pPr>
    <w:tblPr>
      <w:tblStyleRowBandSize w:val="1"/>
      <w:tblStyleColBandSize w:val="1"/>
      <w:tblBorders>
        <w:top w:val="single" w:sz="4" w:space="0" w:color="7EFBFF" w:themeColor="accent1" w:themeTint="66"/>
        <w:left w:val="single" w:sz="4" w:space="0" w:color="7EFBFF" w:themeColor="accent1" w:themeTint="66"/>
        <w:bottom w:val="single" w:sz="4" w:space="0" w:color="7EFBFF" w:themeColor="accent1" w:themeTint="66"/>
        <w:right w:val="single" w:sz="4" w:space="0" w:color="7EFBFF" w:themeColor="accent1" w:themeTint="66"/>
        <w:insideH w:val="single" w:sz="4" w:space="0" w:color="7EFBFF" w:themeColor="accent1" w:themeTint="66"/>
        <w:insideV w:val="single" w:sz="4" w:space="0" w:color="7EFBFF" w:themeColor="accent1" w:themeTint="66"/>
      </w:tblBorders>
    </w:tblPr>
    <w:tblStylePr w:type="firstRow">
      <w:rPr>
        <w:b/>
        <w:bCs/>
      </w:rPr>
      <w:tblPr/>
      <w:tcPr>
        <w:tcBorders>
          <w:bottom w:val="single" w:sz="12" w:space="0" w:color="3EFAFF" w:themeColor="accent1" w:themeTint="99"/>
        </w:tcBorders>
      </w:tcPr>
    </w:tblStylePr>
    <w:tblStylePr w:type="lastRow">
      <w:rPr>
        <w:b/>
        <w:bCs/>
      </w:rPr>
      <w:tblPr/>
      <w:tcPr>
        <w:tcBorders>
          <w:top w:val="double" w:sz="2" w:space="0" w:color="3EFAFF" w:themeColor="accent1" w:themeTint="99"/>
        </w:tcBorders>
      </w:tcPr>
    </w:tblStylePr>
    <w:tblStylePr w:type="firstCol">
      <w:rPr>
        <w:b/>
        <w:bCs/>
      </w:rPr>
    </w:tblStylePr>
    <w:tblStylePr w:type="lastCol">
      <w:rPr>
        <w:b/>
        <w:bCs/>
      </w:rPr>
    </w:tblStylePr>
  </w:style>
  <w:style w:type="table" w:styleId="GridTable2-Accent3">
    <w:name w:val="Grid Table 2 Accent 3"/>
    <w:basedOn w:val="TableNormal"/>
    <w:uiPriority w:val="47"/>
    <w:rsid w:val="00B01B0E"/>
    <w:pPr>
      <w:spacing w:after="0" w:line="240" w:lineRule="auto"/>
    </w:pPr>
    <w:tblPr>
      <w:tblStyleRowBandSize w:val="1"/>
      <w:tblStyleColBandSize w:val="1"/>
      <w:tblBorders>
        <w:top w:val="single" w:sz="2" w:space="0" w:color="2DECF0" w:themeColor="accent3" w:themeTint="99"/>
        <w:bottom w:val="single" w:sz="2" w:space="0" w:color="2DECF0" w:themeColor="accent3" w:themeTint="99"/>
        <w:insideH w:val="single" w:sz="2" w:space="0" w:color="2DECF0" w:themeColor="accent3" w:themeTint="99"/>
        <w:insideV w:val="single" w:sz="2" w:space="0" w:color="2DECF0" w:themeColor="accent3" w:themeTint="99"/>
      </w:tblBorders>
    </w:tblPr>
    <w:tblStylePr w:type="firstRow">
      <w:rPr>
        <w:b/>
        <w:bCs/>
      </w:rPr>
      <w:tblPr/>
      <w:tcPr>
        <w:tcBorders>
          <w:top w:val="nil"/>
          <w:bottom w:val="single" w:sz="12" w:space="0" w:color="2DECF0" w:themeColor="accent3" w:themeTint="99"/>
          <w:insideH w:val="nil"/>
          <w:insideV w:val="nil"/>
        </w:tcBorders>
        <w:shd w:val="clear" w:color="auto" w:fill="FFFFFF" w:themeFill="background1"/>
      </w:tcPr>
    </w:tblStylePr>
    <w:tblStylePr w:type="lastRow">
      <w:rPr>
        <w:b/>
        <w:bCs/>
      </w:rPr>
      <w:tblPr/>
      <w:tcPr>
        <w:tcBorders>
          <w:top w:val="double" w:sz="2" w:space="0" w:color="2DECF0"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GridTable2-Accent4">
    <w:name w:val="Grid Table 2 Accent 4"/>
    <w:basedOn w:val="TableNormal"/>
    <w:uiPriority w:val="47"/>
    <w:rsid w:val="00B01B0E"/>
    <w:pPr>
      <w:spacing w:after="0" w:line="240" w:lineRule="auto"/>
    </w:pPr>
    <w:tblPr>
      <w:tblStyleRowBandSize w:val="1"/>
      <w:tblStyleColBandSize w:val="1"/>
      <w:tblBorders>
        <w:top w:val="single" w:sz="2" w:space="0" w:color="E6EB8C" w:themeColor="accent4" w:themeTint="99"/>
        <w:bottom w:val="single" w:sz="2" w:space="0" w:color="E6EB8C" w:themeColor="accent4" w:themeTint="99"/>
        <w:insideH w:val="single" w:sz="2" w:space="0" w:color="E6EB8C" w:themeColor="accent4" w:themeTint="99"/>
        <w:insideV w:val="single" w:sz="2" w:space="0" w:color="E6EB8C" w:themeColor="accent4" w:themeTint="99"/>
      </w:tblBorders>
    </w:tblPr>
    <w:tblStylePr w:type="firstRow">
      <w:rPr>
        <w:b/>
        <w:bCs/>
      </w:rPr>
      <w:tblPr/>
      <w:tcPr>
        <w:tcBorders>
          <w:top w:val="nil"/>
          <w:bottom w:val="single" w:sz="12" w:space="0" w:color="E6EB8C" w:themeColor="accent4" w:themeTint="99"/>
          <w:insideH w:val="nil"/>
          <w:insideV w:val="nil"/>
        </w:tcBorders>
        <w:shd w:val="clear" w:color="auto" w:fill="FFFFFF" w:themeFill="background1"/>
      </w:tcPr>
    </w:tblStylePr>
    <w:tblStylePr w:type="lastRow">
      <w:rPr>
        <w:b/>
        <w:bCs/>
      </w:rPr>
      <w:tblPr/>
      <w:tcPr>
        <w:tcBorders>
          <w:top w:val="double" w:sz="2" w:space="0" w:color="E6EB8C"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6F8D8" w:themeFill="accent4" w:themeFillTint="33"/>
      </w:tcPr>
    </w:tblStylePr>
    <w:tblStylePr w:type="band1Horz">
      <w:tblPr/>
      <w:tcPr>
        <w:shd w:val="clear" w:color="auto" w:fill="F6F8D8" w:themeFill="accent4" w:themeFillTint="33"/>
      </w:tcPr>
    </w:tblStylePr>
  </w:style>
  <w:style w:type="table" w:styleId="GridTable2-Accent5">
    <w:name w:val="Grid Table 2 Accent 5"/>
    <w:basedOn w:val="TableNormal"/>
    <w:uiPriority w:val="47"/>
    <w:rsid w:val="00B01B0E"/>
    <w:pPr>
      <w:spacing w:after="0" w:line="240" w:lineRule="auto"/>
    </w:pPr>
    <w:tblPr>
      <w:tblStyleRowBandSize w:val="1"/>
      <w:tblStyleColBandSize w:val="1"/>
      <w:tblBorders>
        <w:top w:val="single" w:sz="2" w:space="0" w:color="D9E088" w:themeColor="accent5" w:themeTint="99"/>
        <w:bottom w:val="single" w:sz="2" w:space="0" w:color="D9E088" w:themeColor="accent5" w:themeTint="99"/>
        <w:insideH w:val="single" w:sz="2" w:space="0" w:color="D9E088" w:themeColor="accent5" w:themeTint="99"/>
        <w:insideV w:val="single" w:sz="2" w:space="0" w:color="D9E088" w:themeColor="accent5" w:themeTint="99"/>
      </w:tblBorders>
    </w:tblPr>
    <w:tblStylePr w:type="firstRow">
      <w:rPr>
        <w:b/>
        <w:bCs/>
      </w:rPr>
      <w:tblPr/>
      <w:tcPr>
        <w:tcBorders>
          <w:top w:val="nil"/>
          <w:bottom w:val="single" w:sz="12" w:space="0" w:color="D9E088" w:themeColor="accent5" w:themeTint="99"/>
          <w:insideH w:val="nil"/>
          <w:insideV w:val="nil"/>
        </w:tcBorders>
        <w:shd w:val="clear" w:color="auto" w:fill="FFFFFF" w:themeFill="background1"/>
      </w:tcPr>
    </w:tblStylePr>
    <w:tblStylePr w:type="lastRow">
      <w:rPr>
        <w:b/>
        <w:bCs/>
      </w:rPr>
      <w:tblPr/>
      <w:tcPr>
        <w:tcBorders>
          <w:top w:val="double" w:sz="2" w:space="0" w:color="D9E088"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F4D7" w:themeFill="accent5" w:themeFillTint="33"/>
      </w:tcPr>
    </w:tblStylePr>
    <w:tblStylePr w:type="band1Horz">
      <w:tblPr/>
      <w:tcPr>
        <w:shd w:val="clear" w:color="auto" w:fill="F2F4D7" w:themeFill="accent5" w:themeFillTint="33"/>
      </w:tcPr>
    </w:tblStylePr>
  </w:style>
  <w:style w:type="table" w:styleId="GridTable3-Accent4">
    <w:name w:val="Grid Table 3 Accent 4"/>
    <w:basedOn w:val="TableNormal"/>
    <w:uiPriority w:val="48"/>
    <w:rsid w:val="00B01B0E"/>
    <w:pPr>
      <w:spacing w:after="0" w:line="240" w:lineRule="auto"/>
    </w:pPr>
    <w:tblPr>
      <w:tblStyleRowBandSize w:val="1"/>
      <w:tblStyleColBandSize w:val="1"/>
      <w:tblBorders>
        <w:top w:val="single" w:sz="4" w:space="0" w:color="E6EB8C" w:themeColor="accent4" w:themeTint="99"/>
        <w:left w:val="single" w:sz="4" w:space="0" w:color="E6EB8C" w:themeColor="accent4" w:themeTint="99"/>
        <w:bottom w:val="single" w:sz="4" w:space="0" w:color="E6EB8C" w:themeColor="accent4" w:themeTint="99"/>
        <w:right w:val="single" w:sz="4" w:space="0" w:color="E6EB8C" w:themeColor="accent4" w:themeTint="99"/>
        <w:insideH w:val="single" w:sz="4" w:space="0" w:color="E6EB8C" w:themeColor="accent4" w:themeTint="99"/>
        <w:insideV w:val="single" w:sz="4" w:space="0" w:color="E6EB8C"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F8D8" w:themeFill="accent4" w:themeFillTint="33"/>
      </w:tcPr>
    </w:tblStylePr>
    <w:tblStylePr w:type="band1Horz">
      <w:tblPr/>
      <w:tcPr>
        <w:shd w:val="clear" w:color="auto" w:fill="F6F8D8" w:themeFill="accent4" w:themeFillTint="33"/>
      </w:tcPr>
    </w:tblStylePr>
    <w:tblStylePr w:type="neCell">
      <w:tblPr/>
      <w:tcPr>
        <w:tcBorders>
          <w:bottom w:val="single" w:sz="4" w:space="0" w:color="E6EB8C" w:themeColor="accent4" w:themeTint="99"/>
        </w:tcBorders>
      </w:tcPr>
    </w:tblStylePr>
    <w:tblStylePr w:type="nwCell">
      <w:tblPr/>
      <w:tcPr>
        <w:tcBorders>
          <w:bottom w:val="single" w:sz="4" w:space="0" w:color="E6EB8C" w:themeColor="accent4" w:themeTint="99"/>
        </w:tcBorders>
      </w:tcPr>
    </w:tblStylePr>
    <w:tblStylePr w:type="seCell">
      <w:tblPr/>
      <w:tcPr>
        <w:tcBorders>
          <w:top w:val="single" w:sz="4" w:space="0" w:color="E6EB8C" w:themeColor="accent4" w:themeTint="99"/>
        </w:tcBorders>
      </w:tcPr>
    </w:tblStylePr>
    <w:tblStylePr w:type="swCell">
      <w:tblPr/>
      <w:tcPr>
        <w:tcBorders>
          <w:top w:val="single" w:sz="4" w:space="0" w:color="E6EB8C" w:themeColor="accent4" w:themeTint="99"/>
        </w:tcBorders>
      </w:tcPr>
    </w:tblStylePr>
  </w:style>
  <w:style w:type="table" w:styleId="GridTable5Dark-Accent3">
    <w:name w:val="Grid Table 5 Dark Accent 3"/>
    <w:basedOn w:val="TableNormal"/>
    <w:uiPriority w:val="50"/>
    <w:rsid w:val="00B01B0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9F8FA"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97E80"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97E80"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97E80"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97E80" w:themeFill="accent3"/>
      </w:tcPr>
    </w:tblStylePr>
    <w:tblStylePr w:type="band1Vert">
      <w:tblPr/>
      <w:tcPr>
        <w:shd w:val="clear" w:color="auto" w:fill="73F2F5" w:themeFill="accent3" w:themeFillTint="66"/>
      </w:tcPr>
    </w:tblStylePr>
    <w:tblStylePr w:type="band1Horz">
      <w:tblPr/>
      <w:tcPr>
        <w:shd w:val="clear" w:color="auto" w:fill="73F2F5" w:themeFill="accent3" w:themeFillTint="66"/>
      </w:tcPr>
    </w:tblStylePr>
  </w:style>
  <w:style w:type="table" w:styleId="GridTable5Dark-Accent5">
    <w:name w:val="Grid Table 5 Dark Accent 5"/>
    <w:basedOn w:val="TableNormal"/>
    <w:uiPriority w:val="50"/>
    <w:rsid w:val="00B01B0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F4D7"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1CC3A"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1CC3A"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1CC3A"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1CC3A" w:themeFill="accent5"/>
      </w:tcPr>
    </w:tblStylePr>
    <w:tblStylePr w:type="band1Vert">
      <w:tblPr/>
      <w:tcPr>
        <w:shd w:val="clear" w:color="auto" w:fill="E6EAB0" w:themeFill="accent5" w:themeFillTint="66"/>
      </w:tcPr>
    </w:tblStylePr>
    <w:tblStylePr w:type="band1Horz">
      <w:tblPr/>
      <w:tcPr>
        <w:shd w:val="clear" w:color="auto" w:fill="E6EAB0" w:themeFill="accent5" w:themeFillTint="66"/>
      </w:tcPr>
    </w:tblStylePr>
  </w:style>
  <w:style w:type="table" w:styleId="GridTable6Colorful">
    <w:name w:val="Grid Table 6 Colorful"/>
    <w:basedOn w:val="TableNormal"/>
    <w:uiPriority w:val="51"/>
    <w:rsid w:val="00B01B0E"/>
    <w:pPr>
      <w:spacing w:after="0" w:line="240" w:lineRule="auto"/>
    </w:pPr>
    <w:rPr>
      <w:color w:val="515151" w:themeColor="text1"/>
    </w:rPr>
    <w:tblPr>
      <w:tblStyleRowBandSize w:val="1"/>
      <w:tblStyleColBandSize w:val="1"/>
      <w:tblBorders>
        <w:top w:val="single" w:sz="4" w:space="0" w:color="969696" w:themeColor="text1" w:themeTint="99"/>
        <w:left w:val="single" w:sz="4" w:space="0" w:color="969696" w:themeColor="text1" w:themeTint="99"/>
        <w:bottom w:val="single" w:sz="4" w:space="0" w:color="969696" w:themeColor="text1" w:themeTint="99"/>
        <w:right w:val="single" w:sz="4" w:space="0" w:color="969696" w:themeColor="text1" w:themeTint="99"/>
        <w:insideH w:val="single" w:sz="4" w:space="0" w:color="969696" w:themeColor="text1" w:themeTint="99"/>
        <w:insideV w:val="single" w:sz="4" w:space="0" w:color="969696" w:themeColor="text1" w:themeTint="99"/>
      </w:tblBorders>
    </w:tblPr>
    <w:tblStylePr w:type="firstRow">
      <w:rPr>
        <w:b/>
        <w:bCs/>
      </w:rPr>
      <w:tblPr/>
      <w:tcPr>
        <w:tcBorders>
          <w:bottom w:val="single" w:sz="12" w:space="0" w:color="969696" w:themeColor="text1" w:themeTint="99"/>
        </w:tcBorders>
      </w:tcPr>
    </w:tblStylePr>
    <w:tblStylePr w:type="lastRow">
      <w:rPr>
        <w:b/>
        <w:bCs/>
      </w:rPr>
      <w:tblPr/>
      <w:tcPr>
        <w:tcBorders>
          <w:top w:val="double" w:sz="4" w:space="0" w:color="969696" w:themeColor="text1" w:themeTint="99"/>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GridTable7Colorful-Accent3">
    <w:name w:val="Grid Table 7 Colorful Accent 3"/>
    <w:basedOn w:val="TableNormal"/>
    <w:uiPriority w:val="52"/>
    <w:rsid w:val="00B01B0E"/>
    <w:pPr>
      <w:spacing w:after="0" w:line="240" w:lineRule="auto"/>
    </w:pPr>
    <w:rPr>
      <w:color w:val="065D5F" w:themeColor="accent3" w:themeShade="BF"/>
    </w:rPr>
    <w:tblPr>
      <w:tblStyleRowBandSize w:val="1"/>
      <w:tblStyleColBandSize w:val="1"/>
      <w:tblBorders>
        <w:top w:val="single" w:sz="4" w:space="0" w:color="2DECF0" w:themeColor="accent3" w:themeTint="99"/>
        <w:left w:val="single" w:sz="4" w:space="0" w:color="2DECF0" w:themeColor="accent3" w:themeTint="99"/>
        <w:bottom w:val="single" w:sz="4" w:space="0" w:color="2DECF0" w:themeColor="accent3" w:themeTint="99"/>
        <w:right w:val="single" w:sz="4" w:space="0" w:color="2DECF0" w:themeColor="accent3" w:themeTint="99"/>
        <w:insideH w:val="single" w:sz="4" w:space="0" w:color="2DECF0" w:themeColor="accent3" w:themeTint="99"/>
        <w:insideV w:val="single" w:sz="4" w:space="0" w:color="2DECF0"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9F8FA" w:themeFill="accent3" w:themeFillTint="33"/>
      </w:tcPr>
    </w:tblStylePr>
    <w:tblStylePr w:type="band1Horz">
      <w:tblPr/>
      <w:tcPr>
        <w:shd w:val="clear" w:color="auto" w:fill="B9F8FA" w:themeFill="accent3" w:themeFillTint="33"/>
      </w:tcPr>
    </w:tblStylePr>
    <w:tblStylePr w:type="neCell">
      <w:tblPr/>
      <w:tcPr>
        <w:tcBorders>
          <w:bottom w:val="single" w:sz="4" w:space="0" w:color="2DECF0" w:themeColor="accent3" w:themeTint="99"/>
        </w:tcBorders>
      </w:tcPr>
    </w:tblStylePr>
    <w:tblStylePr w:type="nwCell">
      <w:tblPr/>
      <w:tcPr>
        <w:tcBorders>
          <w:bottom w:val="single" w:sz="4" w:space="0" w:color="2DECF0" w:themeColor="accent3" w:themeTint="99"/>
        </w:tcBorders>
      </w:tcPr>
    </w:tblStylePr>
    <w:tblStylePr w:type="seCell">
      <w:tblPr/>
      <w:tcPr>
        <w:tcBorders>
          <w:top w:val="single" w:sz="4" w:space="0" w:color="2DECF0" w:themeColor="accent3" w:themeTint="99"/>
        </w:tcBorders>
      </w:tcPr>
    </w:tblStylePr>
    <w:tblStylePr w:type="swCell">
      <w:tblPr/>
      <w:tcPr>
        <w:tcBorders>
          <w:top w:val="single" w:sz="4" w:space="0" w:color="2DECF0" w:themeColor="accent3" w:themeTint="99"/>
        </w:tcBorders>
      </w:tcPr>
    </w:tblStylePr>
  </w:style>
  <w:style w:type="table" w:styleId="GridTable7Colorful-Accent4">
    <w:name w:val="Grid Table 7 Colorful Accent 4"/>
    <w:basedOn w:val="TableNormal"/>
    <w:uiPriority w:val="52"/>
    <w:rsid w:val="00B01B0E"/>
    <w:pPr>
      <w:spacing w:after="0" w:line="240" w:lineRule="auto"/>
    </w:pPr>
    <w:rPr>
      <w:color w:val="AEB71F" w:themeColor="accent4" w:themeShade="BF"/>
    </w:rPr>
    <w:tblPr>
      <w:tblStyleRowBandSize w:val="1"/>
      <w:tblStyleColBandSize w:val="1"/>
      <w:tblBorders>
        <w:top w:val="single" w:sz="4" w:space="0" w:color="E6EB8C" w:themeColor="accent4" w:themeTint="99"/>
        <w:left w:val="single" w:sz="4" w:space="0" w:color="E6EB8C" w:themeColor="accent4" w:themeTint="99"/>
        <w:bottom w:val="single" w:sz="4" w:space="0" w:color="E6EB8C" w:themeColor="accent4" w:themeTint="99"/>
        <w:right w:val="single" w:sz="4" w:space="0" w:color="E6EB8C" w:themeColor="accent4" w:themeTint="99"/>
        <w:insideH w:val="single" w:sz="4" w:space="0" w:color="E6EB8C" w:themeColor="accent4" w:themeTint="99"/>
        <w:insideV w:val="single" w:sz="4" w:space="0" w:color="E6EB8C"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F8D8" w:themeFill="accent4" w:themeFillTint="33"/>
      </w:tcPr>
    </w:tblStylePr>
    <w:tblStylePr w:type="band1Horz">
      <w:tblPr/>
      <w:tcPr>
        <w:shd w:val="clear" w:color="auto" w:fill="F6F8D8" w:themeFill="accent4" w:themeFillTint="33"/>
      </w:tcPr>
    </w:tblStylePr>
    <w:tblStylePr w:type="neCell">
      <w:tblPr/>
      <w:tcPr>
        <w:tcBorders>
          <w:bottom w:val="single" w:sz="4" w:space="0" w:color="E6EB8C" w:themeColor="accent4" w:themeTint="99"/>
        </w:tcBorders>
      </w:tcPr>
    </w:tblStylePr>
    <w:tblStylePr w:type="nwCell">
      <w:tblPr/>
      <w:tcPr>
        <w:tcBorders>
          <w:bottom w:val="single" w:sz="4" w:space="0" w:color="E6EB8C" w:themeColor="accent4" w:themeTint="99"/>
        </w:tcBorders>
      </w:tcPr>
    </w:tblStylePr>
    <w:tblStylePr w:type="seCell">
      <w:tblPr/>
      <w:tcPr>
        <w:tcBorders>
          <w:top w:val="single" w:sz="4" w:space="0" w:color="E6EB8C" w:themeColor="accent4" w:themeTint="99"/>
        </w:tcBorders>
      </w:tcPr>
    </w:tblStylePr>
    <w:tblStylePr w:type="swCell">
      <w:tblPr/>
      <w:tcPr>
        <w:tcBorders>
          <w:top w:val="single" w:sz="4" w:space="0" w:color="E6EB8C" w:themeColor="accent4" w:themeTint="99"/>
        </w:tcBorders>
      </w:tcPr>
    </w:tblStylePr>
  </w:style>
  <w:style w:type="table" w:customStyle="1" w:styleId="GSBoldTable">
    <w:name w:val="GS Bold Table"/>
    <w:basedOn w:val="TableNormal"/>
    <w:uiPriority w:val="99"/>
    <w:rsid w:val="00B01B0E"/>
    <w:pPr>
      <w:snapToGrid w:val="0"/>
      <w:spacing w:after="0" w:line="240" w:lineRule="auto"/>
      <w:textboxTightWrap w:val="firstLineOnly"/>
    </w:pPr>
    <w:rPr>
      <w:sz w:val="20"/>
    </w:rPr>
    <w:tblPr>
      <w:tblBorders>
        <w:insideH w:val="single" w:sz="4" w:space="0" w:color="BFBFBF" w:themeColor="background1" w:themeShade="BF"/>
      </w:tblBorders>
      <w:tblCellMar>
        <w:top w:w="28" w:type="dxa"/>
        <w:left w:w="57" w:type="dxa"/>
        <w:right w:w="57" w:type="dxa"/>
      </w:tblCellMar>
    </w:tblPr>
    <w:tcPr>
      <w:vAlign w:val="center"/>
    </w:tcPr>
    <w:tblStylePr w:type="firstRow">
      <w:pPr>
        <w:wordWrap/>
        <w:adjustRightInd/>
        <w:snapToGrid w:val="0"/>
        <w:spacing w:line="240" w:lineRule="auto"/>
        <w:contextualSpacing w:val="0"/>
        <w:mirrorIndents w:val="0"/>
      </w:pPr>
      <w:tblPr/>
      <w:tcPr>
        <w:shd w:val="clear" w:color="auto" w:fill="00B9BD" w:themeFill="accent1"/>
      </w:tcPr>
    </w:tblStylePr>
  </w:style>
  <w:style w:type="table" w:customStyle="1" w:styleId="GSTableBoldline-heightcondensed">
    <w:name w:val="GS Table Bold (line-height condensed)"/>
    <w:basedOn w:val="TableNormal"/>
    <w:uiPriority w:val="99"/>
    <w:rsid w:val="00B01B0E"/>
    <w:pPr>
      <w:snapToGrid w:val="0"/>
      <w:spacing w:after="0" w:line="240" w:lineRule="auto"/>
    </w:pPr>
    <w:rPr>
      <w:rFonts w:cs="Times New Roman (Body CS)"/>
      <w:sz w:val="20"/>
    </w:rPr>
    <w:tblPr>
      <w:tblBorders>
        <w:insideH w:val="single" w:sz="4" w:space="0" w:color="A6A6A6" w:themeColor="background1" w:themeShade="A6"/>
      </w:tblBorders>
      <w:tblCellMar>
        <w:left w:w="0" w:type="dxa"/>
        <w:right w:w="0" w:type="dxa"/>
      </w:tblCellMar>
    </w:tblPr>
    <w:tcPr>
      <w:shd w:val="clear" w:color="auto" w:fill="auto"/>
      <w:noWrap/>
      <w:vAlign w:val="center"/>
    </w:tcPr>
    <w:tblStylePr w:type="firstRow">
      <w:rPr>
        <w:rFonts w:asciiTheme="majorHAnsi" w:hAnsiTheme="majorHAnsi"/>
        <w:b/>
        <w:color w:val="FFFFFF" w:themeColor="background1"/>
        <w:sz w:val="21"/>
      </w:rPr>
      <w:tblPr/>
      <w:tcPr>
        <w:shd w:val="clear" w:color="auto" w:fill="00B9BD" w:themeFill="accent1"/>
      </w:tcPr>
    </w:tblStylePr>
  </w:style>
  <w:style w:type="table" w:customStyle="1" w:styleId="GSTableSimple">
    <w:name w:val="GS Table Simple"/>
    <w:basedOn w:val="TableNormal"/>
    <w:uiPriority w:val="99"/>
    <w:rsid w:val="00B01B0E"/>
    <w:pPr>
      <w:snapToGrid w:val="0"/>
      <w:spacing w:after="0" w:line="240" w:lineRule="auto"/>
    </w:pPr>
    <w:rPr>
      <w:rFonts w:cs="Times New Roman (Body CS)"/>
      <w:color w:val="00B9BD" w:themeColor="accent1"/>
      <w:sz w:val="18"/>
    </w:rPr>
    <w:tblPr>
      <w:tblStyleRowBandSize w:val="1"/>
      <w:tblBorders>
        <w:insideH w:val="single" w:sz="4" w:space="0" w:color="BFBFBF" w:themeColor="background1" w:themeShade="BF"/>
      </w:tblBorders>
      <w:tblCellMar>
        <w:top w:w="57" w:type="dxa"/>
        <w:left w:w="57" w:type="dxa"/>
        <w:bottom w:w="57" w:type="dxa"/>
        <w:right w:w="57" w:type="dxa"/>
      </w:tblCellMar>
    </w:tblPr>
    <w:trPr>
      <w:cantSplit/>
    </w:trPr>
    <w:tcPr>
      <w:shd w:val="clear" w:color="auto" w:fill="auto"/>
      <w:noWrap/>
      <w:tcMar>
        <w:top w:w="57" w:type="dxa"/>
        <w:left w:w="57" w:type="dxa"/>
        <w:bottom w:w="57" w:type="dxa"/>
        <w:right w:w="57" w:type="dxa"/>
      </w:tcMar>
      <w:vAlign w:val="center"/>
    </w:tcPr>
    <w:tblStylePr w:type="firstRow">
      <w:pPr>
        <w:wordWrap/>
        <w:spacing w:line="240" w:lineRule="auto"/>
        <w:jc w:val="left"/>
      </w:pPr>
      <w:rPr>
        <w:rFonts w:ascii="Verdana" w:hAnsi="Verdana"/>
        <w:b w:val="0"/>
        <w:i w:val="0"/>
        <w:color w:val="auto"/>
        <w:sz w:val="10"/>
      </w:rPr>
      <w:tblPr/>
      <w:trPr>
        <w:cantSplit w:val="0"/>
      </w:trPr>
      <w:tcPr>
        <w:tcBorders>
          <w:top w:val="nil"/>
          <w:left w:val="nil"/>
          <w:bottom w:val="single" w:sz="18" w:space="0" w:color="00B9BD" w:themeColor="accent1"/>
          <w:right w:val="nil"/>
          <w:insideH w:val="nil"/>
          <w:insideV w:val="nil"/>
          <w:tl2br w:val="nil"/>
          <w:tr2bl w:val="nil"/>
        </w:tcBorders>
      </w:tcPr>
    </w:tblStylePr>
    <w:tblStylePr w:type="band1Horz">
      <w:pPr>
        <w:jc w:val="left"/>
      </w:pPr>
    </w:tblStylePr>
  </w:style>
  <w:style w:type="character" w:styleId="Hashtag">
    <w:name w:val="Hashtag"/>
    <w:basedOn w:val="BookTitle"/>
    <w:uiPriority w:val="99"/>
    <w:unhideWhenUsed/>
    <w:rsid w:val="00B01B0E"/>
    <w:rPr>
      <w:rFonts w:asciiTheme="majorHAnsi" w:hAnsiTheme="majorHAnsi"/>
      <w:b w:val="0"/>
      <w:bCs/>
      <w:i w:val="0"/>
      <w:iCs/>
      <w:color w:val="109B9D" w:themeColor="accent2"/>
      <w:spacing w:val="5"/>
      <w:sz w:val="22"/>
      <w:shd w:val="clear" w:color="auto" w:fill="E1DFDD"/>
    </w:rPr>
  </w:style>
  <w:style w:type="paragraph" w:styleId="Header">
    <w:name w:val="header"/>
    <w:basedOn w:val="Normal"/>
    <w:link w:val="HeaderChar"/>
    <w:uiPriority w:val="99"/>
    <w:unhideWhenUsed/>
    <w:rsid w:val="00B01B0E"/>
    <w:pPr>
      <w:tabs>
        <w:tab w:val="center" w:pos="4680"/>
        <w:tab w:val="right" w:pos="9360"/>
      </w:tabs>
      <w:spacing w:after="0" w:line="240" w:lineRule="auto"/>
    </w:pPr>
  </w:style>
  <w:style w:type="character" w:customStyle="1" w:styleId="HeaderChar">
    <w:name w:val="Header Char"/>
    <w:basedOn w:val="DefaultParagraphFont"/>
    <w:link w:val="Header"/>
    <w:uiPriority w:val="99"/>
    <w:rsid w:val="00B01B0E"/>
    <w:rPr>
      <w:rFonts w:ascii="Verdana" w:hAnsi="Verdana" w:cs="Times New Roman (Body CS)"/>
      <w:color w:val="4D4D4C"/>
      <w:sz w:val="22"/>
      <w14:cntxtAlts/>
    </w:rPr>
  </w:style>
  <w:style w:type="paragraph" w:customStyle="1" w:styleId="TablesHeadingGSCyan">
    <w:name w:val="Tables Heading GS Cyan"/>
    <w:basedOn w:val="Normal"/>
    <w:next w:val="Normal"/>
    <w:link w:val="TablesHeadingGSCyanChar"/>
    <w:qFormat/>
    <w:rsid w:val="00B01B0E"/>
    <w:pPr>
      <w:framePr w:hSpace="181" w:wrap="notBeside" w:vAnchor="page" w:hAnchor="margin" w:y="1827"/>
      <w:snapToGrid w:val="0"/>
      <w:spacing w:after="0" w:line="240" w:lineRule="auto"/>
      <w:contextualSpacing w:val="0"/>
    </w:pPr>
    <w:rPr>
      <w:caps/>
      <w:color w:val="00B9BD" w:themeColor="accent1"/>
    </w:rPr>
  </w:style>
  <w:style w:type="character" w:customStyle="1" w:styleId="TablesHeadingGSCyanChar">
    <w:name w:val="Tables Heading GS Cyan Char"/>
    <w:basedOn w:val="DefaultParagraphFont"/>
    <w:link w:val="TablesHeadingGSCyan"/>
    <w:rsid w:val="00B01B0E"/>
    <w:rPr>
      <w:rFonts w:ascii="Verdana" w:hAnsi="Verdana" w:cs="Times New Roman (Body CS)"/>
      <w:caps/>
      <w:color w:val="00B9BD" w:themeColor="accent1"/>
      <w:sz w:val="22"/>
      <w14:cntxtAlts/>
    </w:rPr>
  </w:style>
  <w:style w:type="character" w:styleId="HTMLAcronym">
    <w:name w:val="HTML Acronym"/>
    <w:basedOn w:val="DefaultParagraphFont"/>
    <w:uiPriority w:val="99"/>
    <w:semiHidden/>
    <w:unhideWhenUsed/>
    <w:rsid w:val="00B01B0E"/>
  </w:style>
  <w:style w:type="paragraph" w:styleId="HTMLAddress">
    <w:name w:val="HTML Address"/>
    <w:basedOn w:val="Normal"/>
    <w:link w:val="HTMLAddressChar"/>
    <w:uiPriority w:val="99"/>
    <w:semiHidden/>
    <w:unhideWhenUsed/>
    <w:rsid w:val="00B01B0E"/>
    <w:pPr>
      <w:spacing w:after="0" w:line="240" w:lineRule="auto"/>
    </w:pPr>
    <w:rPr>
      <w:i/>
      <w:iCs/>
    </w:rPr>
  </w:style>
  <w:style w:type="character" w:customStyle="1" w:styleId="HTMLAddressChar">
    <w:name w:val="HTML Address Char"/>
    <w:basedOn w:val="DefaultParagraphFont"/>
    <w:link w:val="HTMLAddress"/>
    <w:uiPriority w:val="99"/>
    <w:semiHidden/>
    <w:rsid w:val="00B01B0E"/>
    <w:rPr>
      <w:rFonts w:ascii="Verdana" w:hAnsi="Verdana" w:cs="Times New Roman (Body CS)"/>
      <w:i/>
      <w:iCs/>
      <w:color w:val="4D4D4C"/>
      <w:sz w:val="22"/>
      <w14:cntxtAlts/>
    </w:rPr>
  </w:style>
  <w:style w:type="character" w:styleId="HTMLCite">
    <w:name w:val="HTML Cite"/>
    <w:basedOn w:val="DefaultParagraphFont"/>
    <w:uiPriority w:val="99"/>
    <w:semiHidden/>
    <w:unhideWhenUsed/>
    <w:rsid w:val="00B01B0E"/>
    <w:rPr>
      <w:i/>
      <w:iCs/>
    </w:rPr>
  </w:style>
  <w:style w:type="character" w:styleId="HTMLCode">
    <w:name w:val="HTML Code"/>
    <w:basedOn w:val="DefaultParagraphFont"/>
    <w:uiPriority w:val="99"/>
    <w:semiHidden/>
    <w:unhideWhenUsed/>
    <w:rsid w:val="00B01B0E"/>
    <w:rPr>
      <w:rFonts w:asciiTheme="minorHAnsi" w:hAnsiTheme="minorHAnsi" w:cs="Consolas"/>
      <w:sz w:val="20"/>
      <w:szCs w:val="20"/>
    </w:rPr>
  </w:style>
  <w:style w:type="character" w:styleId="HTMLDefinition">
    <w:name w:val="HTML Definition"/>
    <w:uiPriority w:val="99"/>
    <w:semiHidden/>
    <w:unhideWhenUsed/>
    <w:rsid w:val="00B01B0E"/>
    <w:rPr>
      <w:i/>
      <w:iCs/>
    </w:rPr>
  </w:style>
  <w:style w:type="character" w:styleId="HTMLKeyboard">
    <w:name w:val="HTML Keyboard"/>
    <w:basedOn w:val="DefaultParagraphFont"/>
    <w:uiPriority w:val="99"/>
    <w:semiHidden/>
    <w:unhideWhenUsed/>
    <w:rsid w:val="00B01B0E"/>
    <w:rPr>
      <w:rFonts w:asciiTheme="minorHAnsi" w:hAnsiTheme="minorHAnsi" w:cs="Consolas"/>
      <w:sz w:val="20"/>
      <w:szCs w:val="20"/>
    </w:rPr>
  </w:style>
  <w:style w:type="paragraph" w:styleId="HTMLPreformatted">
    <w:name w:val="HTML Preformatted"/>
    <w:basedOn w:val="Normal"/>
    <w:link w:val="HTMLPreformattedChar"/>
    <w:uiPriority w:val="99"/>
    <w:semiHidden/>
    <w:unhideWhenUsed/>
    <w:rsid w:val="00B01B0E"/>
    <w:pPr>
      <w:spacing w:after="0" w:line="240" w:lineRule="auto"/>
    </w:pPr>
    <w:rPr>
      <w:rFonts w:asciiTheme="minorHAnsi" w:hAnsiTheme="minorHAnsi" w:cs="Consolas"/>
      <w:sz w:val="20"/>
      <w:szCs w:val="20"/>
    </w:rPr>
  </w:style>
  <w:style w:type="character" w:customStyle="1" w:styleId="HTMLPreformattedChar">
    <w:name w:val="HTML Preformatted Char"/>
    <w:basedOn w:val="DefaultParagraphFont"/>
    <w:link w:val="HTMLPreformatted"/>
    <w:uiPriority w:val="99"/>
    <w:semiHidden/>
    <w:rsid w:val="00B01B0E"/>
    <w:rPr>
      <w:rFonts w:cs="Consolas"/>
      <w:color w:val="4D4D4C"/>
      <w:sz w:val="20"/>
      <w:szCs w:val="20"/>
      <w14:cntxtAlts/>
    </w:rPr>
  </w:style>
  <w:style w:type="character" w:styleId="HTMLSample">
    <w:name w:val="HTML Sample"/>
    <w:uiPriority w:val="99"/>
    <w:semiHidden/>
    <w:unhideWhenUsed/>
    <w:rsid w:val="00B01B0E"/>
    <w:rPr>
      <w:rFonts w:asciiTheme="minorHAnsi" w:hAnsiTheme="minorHAnsi" w:cs="Consolas"/>
      <w:sz w:val="24"/>
      <w:szCs w:val="24"/>
    </w:rPr>
  </w:style>
  <w:style w:type="character" w:styleId="HTMLTypewriter">
    <w:name w:val="HTML Typewriter"/>
    <w:uiPriority w:val="99"/>
    <w:semiHidden/>
    <w:unhideWhenUsed/>
    <w:rsid w:val="00B01B0E"/>
    <w:rPr>
      <w:rFonts w:asciiTheme="minorHAnsi" w:hAnsiTheme="minorHAnsi" w:cs="Consolas"/>
      <w:sz w:val="20"/>
      <w:szCs w:val="20"/>
    </w:rPr>
  </w:style>
  <w:style w:type="character" w:styleId="HTMLVariable">
    <w:name w:val="HTML Variable"/>
    <w:uiPriority w:val="99"/>
    <w:semiHidden/>
    <w:unhideWhenUsed/>
    <w:rsid w:val="00B01B0E"/>
    <w:rPr>
      <w:i/>
      <w:iCs/>
    </w:rPr>
  </w:style>
  <w:style w:type="character" w:styleId="Hyperlink">
    <w:name w:val="Hyperlink"/>
    <w:uiPriority w:val="99"/>
    <w:unhideWhenUsed/>
    <w:qFormat/>
    <w:rsid w:val="00B01B0E"/>
    <w:rPr>
      <w:rFonts w:asciiTheme="minorHAnsi" w:hAnsiTheme="minorHAnsi"/>
      <w:color w:val="00B9BD" w:themeColor="hyperlink"/>
      <w:sz w:val="22"/>
      <w:u w:val="single"/>
    </w:rPr>
  </w:style>
  <w:style w:type="paragraph" w:styleId="Index1">
    <w:name w:val="index 1"/>
    <w:basedOn w:val="Normal"/>
    <w:next w:val="Normal"/>
    <w:uiPriority w:val="99"/>
    <w:unhideWhenUsed/>
    <w:rsid w:val="00B01B0E"/>
    <w:pPr>
      <w:spacing w:after="0" w:line="240" w:lineRule="auto"/>
      <w:ind w:left="220" w:hanging="220"/>
    </w:pPr>
  </w:style>
  <w:style w:type="paragraph" w:styleId="Index2">
    <w:name w:val="index 2"/>
    <w:basedOn w:val="Normal"/>
    <w:next w:val="Normal"/>
    <w:uiPriority w:val="99"/>
    <w:unhideWhenUsed/>
    <w:rsid w:val="00B01B0E"/>
    <w:pPr>
      <w:spacing w:after="0" w:line="240" w:lineRule="auto"/>
      <w:ind w:left="440" w:hanging="220"/>
    </w:pPr>
  </w:style>
  <w:style w:type="paragraph" w:styleId="Index3">
    <w:name w:val="index 3"/>
    <w:basedOn w:val="Normal"/>
    <w:next w:val="Normal"/>
    <w:uiPriority w:val="99"/>
    <w:unhideWhenUsed/>
    <w:rsid w:val="00B01B0E"/>
    <w:pPr>
      <w:spacing w:after="0" w:line="240" w:lineRule="auto"/>
      <w:ind w:left="660" w:hanging="220"/>
    </w:pPr>
  </w:style>
  <w:style w:type="paragraph" w:styleId="Index4">
    <w:name w:val="index 4"/>
    <w:basedOn w:val="Normal"/>
    <w:next w:val="Normal"/>
    <w:uiPriority w:val="99"/>
    <w:semiHidden/>
    <w:unhideWhenUsed/>
    <w:rsid w:val="00B01B0E"/>
    <w:pPr>
      <w:spacing w:after="0" w:line="240" w:lineRule="auto"/>
      <w:ind w:left="880" w:hanging="220"/>
    </w:pPr>
  </w:style>
  <w:style w:type="paragraph" w:styleId="Index5">
    <w:name w:val="index 5"/>
    <w:basedOn w:val="Normal"/>
    <w:next w:val="Normal"/>
    <w:uiPriority w:val="99"/>
    <w:semiHidden/>
    <w:unhideWhenUsed/>
    <w:rsid w:val="00B01B0E"/>
    <w:pPr>
      <w:spacing w:after="0" w:line="240" w:lineRule="auto"/>
      <w:ind w:left="1100" w:hanging="220"/>
    </w:pPr>
  </w:style>
  <w:style w:type="paragraph" w:styleId="Index7">
    <w:name w:val="index 7"/>
    <w:basedOn w:val="Normal"/>
    <w:next w:val="Normal"/>
    <w:uiPriority w:val="99"/>
    <w:semiHidden/>
    <w:unhideWhenUsed/>
    <w:rsid w:val="00B01B0E"/>
    <w:pPr>
      <w:spacing w:after="0" w:line="240" w:lineRule="auto"/>
      <w:ind w:left="1540" w:hanging="220"/>
    </w:pPr>
  </w:style>
  <w:style w:type="paragraph" w:styleId="Index8">
    <w:name w:val="index 8"/>
    <w:basedOn w:val="Normal"/>
    <w:next w:val="Normal"/>
    <w:uiPriority w:val="99"/>
    <w:semiHidden/>
    <w:unhideWhenUsed/>
    <w:rsid w:val="00B01B0E"/>
    <w:pPr>
      <w:spacing w:after="0" w:line="240" w:lineRule="auto"/>
      <w:ind w:left="1760" w:hanging="220"/>
    </w:pPr>
  </w:style>
  <w:style w:type="paragraph" w:styleId="Index9">
    <w:name w:val="index 9"/>
    <w:basedOn w:val="Normal"/>
    <w:next w:val="Normal"/>
    <w:uiPriority w:val="99"/>
    <w:semiHidden/>
    <w:unhideWhenUsed/>
    <w:rsid w:val="00B01B0E"/>
    <w:pPr>
      <w:spacing w:after="0" w:line="240" w:lineRule="auto"/>
      <w:ind w:left="1980" w:hanging="220"/>
    </w:pPr>
  </w:style>
  <w:style w:type="paragraph" w:styleId="IndexHeading">
    <w:name w:val="index heading"/>
    <w:basedOn w:val="Normal"/>
    <w:next w:val="Index1"/>
    <w:uiPriority w:val="99"/>
    <w:semiHidden/>
    <w:unhideWhenUsed/>
    <w:rsid w:val="00B01B0E"/>
    <w:rPr>
      <w:rFonts w:asciiTheme="majorHAnsi" w:eastAsiaTheme="majorEastAsia" w:hAnsiTheme="majorHAnsi" w:cstheme="majorBidi"/>
      <w:b/>
      <w:bCs/>
    </w:rPr>
  </w:style>
  <w:style w:type="character" w:styleId="IntenseEmphasis">
    <w:name w:val="Intense Emphasis"/>
    <w:basedOn w:val="DefaultParagraphFont"/>
    <w:uiPriority w:val="21"/>
    <w:rsid w:val="00B01B0E"/>
    <w:rPr>
      <w:i/>
      <w:iCs/>
      <w:color w:val="00B9BD" w:themeColor="accent1"/>
    </w:rPr>
  </w:style>
  <w:style w:type="paragraph" w:styleId="IntenseQuote">
    <w:name w:val="Intense Quote"/>
    <w:basedOn w:val="Normal"/>
    <w:next w:val="Normal"/>
    <w:link w:val="IntenseQuoteChar"/>
    <w:uiPriority w:val="30"/>
    <w:qFormat/>
    <w:rsid w:val="00B01B0E"/>
    <w:pPr>
      <w:pBdr>
        <w:left w:val="single" w:sz="36" w:space="10" w:color="00B9BD" w:themeColor="accent1"/>
      </w:pBdr>
      <w:spacing w:before="360" w:after="0"/>
      <w:ind w:left="567" w:right="567"/>
    </w:pPr>
    <w:rPr>
      <w:i/>
      <w:iCs/>
      <w:color w:val="00B9BD" w:themeColor="accent1"/>
      <w:sz w:val="28"/>
    </w:rPr>
  </w:style>
  <w:style w:type="character" w:customStyle="1" w:styleId="IntenseQuoteChar">
    <w:name w:val="Intense Quote Char"/>
    <w:basedOn w:val="DefaultParagraphFont"/>
    <w:link w:val="IntenseQuote"/>
    <w:uiPriority w:val="30"/>
    <w:rsid w:val="00B01B0E"/>
    <w:rPr>
      <w:rFonts w:ascii="Verdana" w:hAnsi="Verdana" w:cs="Times New Roman (Body CS)"/>
      <w:i/>
      <w:iCs/>
      <w:color w:val="00B9BD" w:themeColor="accent1"/>
      <w:sz w:val="28"/>
      <w14:cntxtAlts/>
    </w:rPr>
  </w:style>
  <w:style w:type="character" w:styleId="IntenseReference">
    <w:name w:val="Intense Reference"/>
    <w:uiPriority w:val="32"/>
    <w:rsid w:val="00B01B0E"/>
    <w:rPr>
      <w:b/>
      <w:bCs/>
      <w:smallCaps/>
      <w:color w:val="00B9BD" w:themeColor="accent1"/>
      <w:spacing w:val="5"/>
    </w:rPr>
  </w:style>
  <w:style w:type="character" w:styleId="LineNumber">
    <w:name w:val="line number"/>
    <w:basedOn w:val="DefaultParagraphFont"/>
    <w:uiPriority w:val="99"/>
    <w:semiHidden/>
    <w:unhideWhenUsed/>
    <w:rsid w:val="00B01B0E"/>
    <w:rPr>
      <w:rFonts w:asciiTheme="minorHAnsi" w:hAnsiTheme="minorHAnsi"/>
    </w:rPr>
  </w:style>
  <w:style w:type="paragraph" w:styleId="List">
    <w:name w:val="List"/>
    <w:basedOn w:val="Normal"/>
    <w:uiPriority w:val="99"/>
    <w:unhideWhenUsed/>
    <w:rsid w:val="00B01B0E"/>
  </w:style>
  <w:style w:type="paragraph" w:styleId="List2">
    <w:name w:val="List 2"/>
    <w:basedOn w:val="Normal"/>
    <w:uiPriority w:val="99"/>
    <w:unhideWhenUsed/>
    <w:rsid w:val="00B01B0E"/>
    <w:pPr>
      <w:ind w:left="566" w:hanging="283"/>
    </w:pPr>
  </w:style>
  <w:style w:type="paragraph" w:styleId="List3">
    <w:name w:val="List 3"/>
    <w:basedOn w:val="Normal"/>
    <w:uiPriority w:val="99"/>
    <w:unhideWhenUsed/>
    <w:rsid w:val="00B01B0E"/>
    <w:pPr>
      <w:ind w:left="849" w:hanging="283"/>
    </w:pPr>
  </w:style>
  <w:style w:type="paragraph" w:styleId="List4">
    <w:name w:val="List 4"/>
    <w:basedOn w:val="Normal"/>
    <w:uiPriority w:val="99"/>
    <w:unhideWhenUsed/>
    <w:rsid w:val="00B01B0E"/>
    <w:pPr>
      <w:ind w:left="1132" w:hanging="283"/>
    </w:pPr>
  </w:style>
  <w:style w:type="paragraph" w:styleId="List5">
    <w:name w:val="List 5"/>
    <w:basedOn w:val="Normal"/>
    <w:uiPriority w:val="99"/>
    <w:unhideWhenUsed/>
    <w:rsid w:val="00B01B0E"/>
    <w:pPr>
      <w:ind w:left="1415" w:hanging="283"/>
    </w:pPr>
  </w:style>
  <w:style w:type="paragraph" w:styleId="ListBullet">
    <w:name w:val="List Bullet"/>
    <w:basedOn w:val="Normal"/>
    <w:uiPriority w:val="99"/>
    <w:unhideWhenUsed/>
    <w:qFormat/>
    <w:rsid w:val="00B01B0E"/>
    <w:pPr>
      <w:numPr>
        <w:numId w:val="1"/>
      </w:numPr>
      <w:spacing w:after="120"/>
      <w:ind w:left="357" w:hanging="357"/>
    </w:pPr>
  </w:style>
  <w:style w:type="paragraph" w:styleId="ListBullet2">
    <w:name w:val="List Bullet 2"/>
    <w:basedOn w:val="Normal"/>
    <w:uiPriority w:val="99"/>
    <w:unhideWhenUsed/>
    <w:rsid w:val="00B01B0E"/>
    <w:pPr>
      <w:numPr>
        <w:numId w:val="2"/>
      </w:numPr>
      <w:ind w:left="641" w:hanging="357"/>
    </w:pPr>
  </w:style>
  <w:style w:type="paragraph" w:styleId="ListBullet3">
    <w:name w:val="List Bullet 3"/>
    <w:basedOn w:val="Normal"/>
    <w:uiPriority w:val="99"/>
    <w:unhideWhenUsed/>
    <w:rsid w:val="00B01B0E"/>
    <w:pPr>
      <w:numPr>
        <w:numId w:val="3"/>
      </w:numPr>
    </w:pPr>
  </w:style>
  <w:style w:type="paragraph" w:styleId="ListBullet4">
    <w:name w:val="List Bullet 4"/>
    <w:basedOn w:val="Normal"/>
    <w:uiPriority w:val="99"/>
    <w:unhideWhenUsed/>
    <w:rsid w:val="00B01B0E"/>
    <w:pPr>
      <w:numPr>
        <w:numId w:val="4"/>
      </w:numPr>
    </w:pPr>
  </w:style>
  <w:style w:type="paragraph" w:styleId="ListBullet5">
    <w:name w:val="List Bullet 5"/>
    <w:basedOn w:val="Normal"/>
    <w:uiPriority w:val="99"/>
    <w:unhideWhenUsed/>
    <w:rsid w:val="00B01B0E"/>
    <w:pPr>
      <w:numPr>
        <w:numId w:val="5"/>
      </w:numPr>
    </w:pPr>
  </w:style>
  <w:style w:type="paragraph" w:styleId="ListContinue">
    <w:name w:val="List Continue"/>
    <w:basedOn w:val="Normal"/>
    <w:uiPriority w:val="99"/>
    <w:unhideWhenUsed/>
    <w:rsid w:val="00B01B0E"/>
    <w:pPr>
      <w:spacing w:after="120"/>
      <w:ind w:left="283"/>
    </w:pPr>
  </w:style>
  <w:style w:type="paragraph" w:styleId="ListContinue2">
    <w:name w:val="List Continue 2"/>
    <w:basedOn w:val="Normal"/>
    <w:uiPriority w:val="99"/>
    <w:unhideWhenUsed/>
    <w:rsid w:val="00B01B0E"/>
    <w:pPr>
      <w:spacing w:after="120"/>
      <w:ind w:left="566"/>
    </w:pPr>
  </w:style>
  <w:style w:type="paragraph" w:styleId="ListContinue3">
    <w:name w:val="List Continue 3"/>
    <w:basedOn w:val="Normal"/>
    <w:uiPriority w:val="99"/>
    <w:unhideWhenUsed/>
    <w:rsid w:val="00B01B0E"/>
    <w:pPr>
      <w:spacing w:after="120"/>
      <w:ind w:left="849"/>
    </w:pPr>
  </w:style>
  <w:style w:type="paragraph" w:styleId="ListContinue4">
    <w:name w:val="List Continue 4"/>
    <w:basedOn w:val="Normal"/>
    <w:uiPriority w:val="99"/>
    <w:semiHidden/>
    <w:unhideWhenUsed/>
    <w:rsid w:val="00B01B0E"/>
    <w:pPr>
      <w:spacing w:after="120"/>
      <w:ind w:left="1132"/>
    </w:pPr>
  </w:style>
  <w:style w:type="paragraph" w:styleId="ListContinue5">
    <w:name w:val="List Continue 5"/>
    <w:basedOn w:val="Normal"/>
    <w:uiPriority w:val="99"/>
    <w:semiHidden/>
    <w:unhideWhenUsed/>
    <w:rsid w:val="00B01B0E"/>
    <w:pPr>
      <w:spacing w:after="120"/>
      <w:ind w:left="1415"/>
    </w:pPr>
  </w:style>
  <w:style w:type="paragraph" w:customStyle="1" w:styleId="ListGSBullet">
    <w:name w:val="List GS Bullet"/>
    <w:basedOn w:val="Normal"/>
    <w:link w:val="ListGSBulletChar"/>
    <w:qFormat/>
    <w:rsid w:val="00B01B0E"/>
    <w:pPr>
      <w:numPr>
        <w:numId w:val="13"/>
      </w:numPr>
      <w:spacing w:after="120"/>
    </w:pPr>
  </w:style>
  <w:style w:type="character" w:customStyle="1" w:styleId="ListGSBulletChar">
    <w:name w:val="List GS Bullet Char"/>
    <w:basedOn w:val="DefaultParagraphFont"/>
    <w:link w:val="ListGSBullet"/>
    <w:rsid w:val="00B01B0E"/>
    <w:rPr>
      <w:rFonts w:ascii="Verdana" w:hAnsi="Verdana" w:cs="Times New Roman (Body CS)"/>
      <w:color w:val="4D4D4C"/>
      <w:sz w:val="22"/>
      <w14:cntxtAlts/>
    </w:rPr>
  </w:style>
  <w:style w:type="paragraph" w:customStyle="1" w:styleId="ListGsBullet2">
    <w:name w:val="List Gs Bullet 2"/>
    <w:basedOn w:val="ListGSBullet"/>
    <w:rsid w:val="00B01B0E"/>
    <w:pPr>
      <w:numPr>
        <w:ilvl w:val="1"/>
      </w:numPr>
      <w:snapToGrid w:val="0"/>
    </w:pPr>
  </w:style>
  <w:style w:type="paragraph" w:customStyle="1" w:styleId="ListGsBullet3">
    <w:name w:val="List Gs Bullet 3"/>
    <w:basedOn w:val="ListGSBullet"/>
    <w:rsid w:val="00B01B0E"/>
    <w:pPr>
      <w:numPr>
        <w:ilvl w:val="2"/>
      </w:numPr>
      <w:ind w:left="1843" w:hanging="403"/>
    </w:pPr>
  </w:style>
  <w:style w:type="paragraph" w:customStyle="1" w:styleId="ListGsBullet4">
    <w:name w:val="List Gs Bullet 4"/>
    <w:basedOn w:val="ListGSBullet"/>
    <w:rsid w:val="00B01B0E"/>
    <w:pPr>
      <w:numPr>
        <w:ilvl w:val="3"/>
      </w:numPr>
    </w:pPr>
  </w:style>
  <w:style w:type="paragraph" w:customStyle="1" w:styleId="ListGSBullet5">
    <w:name w:val="List GS Bullet 5"/>
    <w:basedOn w:val="ListGSBullet"/>
    <w:rsid w:val="00B01B0E"/>
    <w:pPr>
      <w:numPr>
        <w:ilvl w:val="4"/>
      </w:numPr>
    </w:pPr>
  </w:style>
  <w:style w:type="numbering" w:customStyle="1" w:styleId="ListGSBullets">
    <w:name w:val="List GS Bullets"/>
    <w:uiPriority w:val="99"/>
    <w:rsid w:val="00B01B0E"/>
    <w:pPr>
      <w:numPr>
        <w:numId w:val="12"/>
      </w:numPr>
    </w:pPr>
  </w:style>
  <w:style w:type="paragraph" w:customStyle="1" w:styleId="H3">
    <w:name w:val="H3"/>
    <w:basedOn w:val="Heading3"/>
    <w:qFormat/>
    <w:rsid w:val="00991401"/>
    <w:pPr>
      <w:numPr>
        <w:numId w:val="14"/>
      </w:numPr>
    </w:pPr>
  </w:style>
  <w:style w:type="paragraph" w:customStyle="1" w:styleId="H5">
    <w:name w:val="H5"/>
    <w:basedOn w:val="Heading5"/>
    <w:qFormat/>
    <w:rsid w:val="00350D03"/>
    <w:pPr>
      <w:numPr>
        <w:ilvl w:val="1"/>
        <w:numId w:val="14"/>
      </w:numPr>
    </w:pPr>
  </w:style>
  <w:style w:type="paragraph" w:styleId="ListNumber">
    <w:name w:val="List Number"/>
    <w:basedOn w:val="Normal"/>
    <w:uiPriority w:val="99"/>
    <w:unhideWhenUsed/>
    <w:qFormat/>
    <w:rsid w:val="00B01B0E"/>
    <w:pPr>
      <w:numPr>
        <w:numId w:val="6"/>
      </w:numPr>
    </w:pPr>
  </w:style>
  <w:style w:type="paragraph" w:styleId="ListNumber2">
    <w:name w:val="List Number 2"/>
    <w:basedOn w:val="Normal"/>
    <w:uiPriority w:val="99"/>
    <w:unhideWhenUsed/>
    <w:rsid w:val="00B01B0E"/>
    <w:pPr>
      <w:numPr>
        <w:numId w:val="7"/>
      </w:numPr>
    </w:pPr>
  </w:style>
  <w:style w:type="paragraph" w:styleId="ListNumber3">
    <w:name w:val="List Number 3"/>
    <w:basedOn w:val="Normal"/>
    <w:uiPriority w:val="99"/>
    <w:unhideWhenUsed/>
    <w:rsid w:val="00B01B0E"/>
    <w:pPr>
      <w:numPr>
        <w:numId w:val="8"/>
      </w:numPr>
    </w:pPr>
  </w:style>
  <w:style w:type="paragraph" w:styleId="ListNumber4">
    <w:name w:val="List Number 4"/>
    <w:basedOn w:val="Normal"/>
    <w:uiPriority w:val="99"/>
    <w:unhideWhenUsed/>
    <w:rsid w:val="00B01B0E"/>
    <w:pPr>
      <w:numPr>
        <w:numId w:val="9"/>
      </w:numPr>
    </w:pPr>
  </w:style>
  <w:style w:type="paragraph" w:styleId="ListNumber5">
    <w:name w:val="List Number 5"/>
    <w:basedOn w:val="Normal"/>
    <w:uiPriority w:val="99"/>
    <w:unhideWhenUsed/>
    <w:rsid w:val="00B01B0E"/>
    <w:pPr>
      <w:numPr>
        <w:numId w:val="10"/>
      </w:numPr>
    </w:pPr>
  </w:style>
  <w:style w:type="paragraph" w:styleId="ListParagraph">
    <w:name w:val="List Paragraph"/>
    <w:aliases w:val="List Paragraph (numbered (a))"/>
    <w:basedOn w:val="Normal"/>
    <w:uiPriority w:val="1"/>
    <w:qFormat/>
    <w:rsid w:val="00B01B0E"/>
    <w:pPr>
      <w:ind w:left="720"/>
    </w:pPr>
  </w:style>
  <w:style w:type="table" w:styleId="ListTable1Light">
    <w:name w:val="List Table 1 Light"/>
    <w:basedOn w:val="TableNormal"/>
    <w:uiPriority w:val="46"/>
    <w:rsid w:val="00B01B0E"/>
    <w:pPr>
      <w:spacing w:after="0" w:line="240" w:lineRule="auto"/>
    </w:pPr>
    <w:tblPr>
      <w:tblStyleRowBandSize w:val="1"/>
      <w:tblStyleColBandSize w:val="1"/>
    </w:tblPr>
    <w:tblStylePr w:type="firstRow">
      <w:rPr>
        <w:b/>
        <w:bCs/>
      </w:rPr>
      <w:tblPr/>
      <w:tcPr>
        <w:tcBorders>
          <w:bottom w:val="single" w:sz="4" w:space="0" w:color="969696" w:themeColor="text1" w:themeTint="99"/>
        </w:tcBorders>
      </w:tcPr>
    </w:tblStylePr>
    <w:tblStylePr w:type="lastRow">
      <w:rPr>
        <w:b/>
        <w:bCs/>
      </w:rPr>
      <w:tblPr/>
      <w:tcPr>
        <w:tcBorders>
          <w:top w:val="single" w:sz="4" w:space="0" w:color="969696" w:themeColor="text1" w:themeTint="99"/>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ListTable1Light-Accent1">
    <w:name w:val="List Table 1 Light Accent 1"/>
    <w:basedOn w:val="TableNormal"/>
    <w:uiPriority w:val="46"/>
    <w:rsid w:val="00B01B0E"/>
    <w:pPr>
      <w:spacing w:after="0" w:line="240" w:lineRule="auto"/>
    </w:pPr>
    <w:tblPr>
      <w:tblStyleRowBandSize w:val="1"/>
      <w:tblStyleColBandSize w:val="1"/>
    </w:tblPr>
    <w:tblStylePr w:type="firstRow">
      <w:rPr>
        <w:b/>
        <w:bCs/>
      </w:rPr>
      <w:tblPr/>
      <w:tcPr>
        <w:tcBorders>
          <w:bottom w:val="single" w:sz="4" w:space="0" w:color="3EFAFF" w:themeColor="accent1" w:themeTint="99"/>
        </w:tcBorders>
      </w:tcPr>
    </w:tblStylePr>
    <w:tblStylePr w:type="lastRow">
      <w:rPr>
        <w:b/>
        <w:bCs/>
      </w:rPr>
      <w:tblPr/>
      <w:tcPr>
        <w:tcBorders>
          <w:top w:val="single" w:sz="4" w:space="0" w:color="3EFAFF" w:themeColor="accent1" w:themeTint="99"/>
        </w:tcBorders>
      </w:tcPr>
    </w:tblStylePr>
    <w:tblStylePr w:type="firstCol">
      <w:rPr>
        <w:b/>
        <w:bCs/>
      </w:rPr>
    </w:tblStylePr>
    <w:tblStylePr w:type="lastCol">
      <w:rPr>
        <w:b/>
        <w:bCs/>
      </w:rPr>
    </w:tblStylePr>
    <w:tblStylePr w:type="band1Vert">
      <w:tblPr/>
      <w:tcPr>
        <w:shd w:val="clear" w:color="auto" w:fill="BEFDFF" w:themeFill="accent1" w:themeFillTint="33"/>
      </w:tcPr>
    </w:tblStylePr>
    <w:tblStylePr w:type="band1Horz">
      <w:tblPr/>
      <w:tcPr>
        <w:shd w:val="clear" w:color="auto" w:fill="BEFDFF" w:themeFill="accent1" w:themeFillTint="33"/>
      </w:tcPr>
    </w:tblStylePr>
  </w:style>
  <w:style w:type="table" w:styleId="ListTable1Light-Accent2">
    <w:name w:val="List Table 1 Light Accent 2"/>
    <w:basedOn w:val="TableNormal"/>
    <w:uiPriority w:val="46"/>
    <w:rsid w:val="00B01B0E"/>
    <w:pPr>
      <w:spacing w:after="0" w:line="240" w:lineRule="auto"/>
    </w:pPr>
    <w:tblPr>
      <w:tblStyleRowBandSize w:val="1"/>
      <w:tblStyleColBandSize w:val="1"/>
    </w:tblPr>
    <w:tblStylePr w:type="firstRow">
      <w:rPr>
        <w:b/>
        <w:bCs/>
      </w:rPr>
      <w:tblPr/>
      <w:tcPr>
        <w:tcBorders>
          <w:bottom w:val="single" w:sz="4" w:space="0" w:color="47E9EC" w:themeColor="accent2" w:themeTint="99"/>
        </w:tcBorders>
      </w:tcPr>
    </w:tblStylePr>
    <w:tblStylePr w:type="lastRow">
      <w:rPr>
        <w:b/>
        <w:bCs/>
      </w:rPr>
      <w:tblPr/>
      <w:tcPr>
        <w:tcBorders>
          <w:top w:val="single" w:sz="4" w:space="0" w:color="47E9EC" w:themeColor="accent2" w:themeTint="99"/>
        </w:tcBorders>
      </w:tcPr>
    </w:tblStylePr>
    <w:tblStylePr w:type="firstCol">
      <w:rPr>
        <w:b/>
        <w:bCs/>
      </w:rPr>
    </w:tblStylePr>
    <w:tblStylePr w:type="lastCol">
      <w:rPr>
        <w:b/>
        <w:bCs/>
      </w:rPr>
    </w:tblStylePr>
    <w:tblStylePr w:type="band1Vert">
      <w:tblPr/>
      <w:tcPr>
        <w:shd w:val="clear" w:color="auto" w:fill="C1F7F8" w:themeFill="accent2" w:themeFillTint="33"/>
      </w:tcPr>
    </w:tblStylePr>
    <w:tblStylePr w:type="band1Horz">
      <w:tblPr/>
      <w:tcPr>
        <w:shd w:val="clear" w:color="auto" w:fill="C1F7F8" w:themeFill="accent2" w:themeFillTint="33"/>
      </w:tcPr>
    </w:tblStylePr>
  </w:style>
  <w:style w:type="table" w:styleId="ListTable1Light-Accent3">
    <w:name w:val="List Table 1 Light Accent 3"/>
    <w:basedOn w:val="TableNormal"/>
    <w:uiPriority w:val="46"/>
    <w:rsid w:val="00B01B0E"/>
    <w:pPr>
      <w:spacing w:after="0" w:line="240" w:lineRule="auto"/>
    </w:pPr>
    <w:tblPr>
      <w:tblStyleRowBandSize w:val="1"/>
      <w:tblStyleColBandSize w:val="1"/>
    </w:tblPr>
    <w:tblStylePr w:type="firstRow">
      <w:rPr>
        <w:b/>
        <w:bCs/>
      </w:rPr>
      <w:tblPr/>
      <w:tcPr>
        <w:tcBorders>
          <w:bottom w:val="single" w:sz="4" w:space="0" w:color="2DECF0" w:themeColor="accent3" w:themeTint="99"/>
        </w:tcBorders>
      </w:tcPr>
    </w:tblStylePr>
    <w:tblStylePr w:type="lastRow">
      <w:rPr>
        <w:b/>
        <w:bCs/>
      </w:rPr>
      <w:tblPr/>
      <w:tcPr>
        <w:tcBorders>
          <w:top w:val="single" w:sz="4" w:space="0" w:color="2DECF0" w:themeColor="accent3" w:themeTint="99"/>
        </w:tcBorders>
      </w:tcPr>
    </w:tblStylePr>
    <w:tblStylePr w:type="firstCol">
      <w:rPr>
        <w:b/>
        <w:bCs/>
      </w:rPr>
    </w:tblStylePr>
    <w:tblStylePr w:type="lastCol">
      <w:rPr>
        <w:b/>
        <w:bCs/>
      </w:rPr>
    </w:tblStylePr>
    <w:tblStylePr w:type="band1Vert">
      <w:tblPr/>
      <w:tcPr>
        <w:tcBorders>
          <w:top w:val="nil"/>
          <w:left w:val="nil"/>
          <w:bottom w:val="nil"/>
          <w:right w:val="nil"/>
          <w:insideH w:val="nil"/>
          <w:insideV w:val="nil"/>
          <w:tl2br w:val="nil"/>
          <w:tr2bl w:val="nil"/>
        </w:tcBorders>
        <w:shd w:val="clear" w:color="auto" w:fill="C0E4E4"/>
      </w:tcPr>
    </w:tblStylePr>
    <w:tblStylePr w:type="band1Horz">
      <w:tblPr/>
      <w:tcPr>
        <w:shd w:val="clear" w:color="auto" w:fill="C0E4E4"/>
      </w:tcPr>
    </w:tblStylePr>
    <w:tblStylePr w:type="band2Horz">
      <w:tblPr/>
      <w:tcPr>
        <w:tcBorders>
          <w:top w:val="nil"/>
          <w:left w:val="nil"/>
          <w:bottom w:val="nil"/>
          <w:right w:val="nil"/>
          <w:insideH w:val="nil"/>
          <w:insideV w:val="nil"/>
          <w:tl2br w:val="nil"/>
          <w:tr2bl w:val="nil"/>
        </w:tcBorders>
      </w:tcPr>
    </w:tblStylePr>
  </w:style>
  <w:style w:type="table" w:styleId="ListTable1Light-Accent4">
    <w:name w:val="List Table 1 Light Accent 4"/>
    <w:basedOn w:val="TableNormal"/>
    <w:uiPriority w:val="46"/>
    <w:rsid w:val="00B01B0E"/>
    <w:pPr>
      <w:spacing w:after="0" w:line="240" w:lineRule="auto"/>
    </w:pPr>
    <w:tblPr>
      <w:tblStyleRowBandSize w:val="1"/>
      <w:tblStyleColBandSize w:val="1"/>
    </w:tblPr>
    <w:tblStylePr w:type="firstRow">
      <w:rPr>
        <w:b/>
        <w:bCs/>
      </w:rPr>
      <w:tblPr/>
      <w:tcPr>
        <w:tcBorders>
          <w:bottom w:val="single" w:sz="4" w:space="0" w:color="E6EB8C" w:themeColor="accent4" w:themeTint="99"/>
        </w:tcBorders>
      </w:tcPr>
    </w:tblStylePr>
    <w:tblStylePr w:type="lastRow">
      <w:rPr>
        <w:b/>
        <w:bCs/>
      </w:rPr>
      <w:tblPr/>
      <w:tcPr>
        <w:tcBorders>
          <w:top w:val="single" w:sz="4" w:space="0" w:color="E6EB8C" w:themeColor="accent4" w:themeTint="99"/>
        </w:tcBorders>
      </w:tcPr>
    </w:tblStylePr>
    <w:tblStylePr w:type="firstCol">
      <w:rPr>
        <w:b/>
        <w:bCs/>
      </w:rPr>
    </w:tblStylePr>
    <w:tblStylePr w:type="lastCol">
      <w:rPr>
        <w:b/>
        <w:bCs/>
      </w:rPr>
    </w:tblStylePr>
    <w:tblStylePr w:type="band1Vert">
      <w:tblPr/>
      <w:tcPr>
        <w:shd w:val="clear" w:color="auto" w:fill="F6F8D8" w:themeFill="accent4" w:themeFillTint="33"/>
      </w:tcPr>
    </w:tblStylePr>
    <w:tblStylePr w:type="band1Horz">
      <w:tblPr/>
      <w:tcPr>
        <w:shd w:val="clear" w:color="auto" w:fill="F6F8D8" w:themeFill="accent4" w:themeFillTint="33"/>
      </w:tcPr>
    </w:tblStylePr>
  </w:style>
  <w:style w:type="table" w:styleId="ListTable3-Accent1">
    <w:name w:val="List Table 3 Accent 1"/>
    <w:basedOn w:val="TableNormal"/>
    <w:uiPriority w:val="48"/>
    <w:rsid w:val="00B01B0E"/>
    <w:pPr>
      <w:spacing w:after="0" w:line="240" w:lineRule="auto"/>
    </w:pPr>
    <w:tblPr>
      <w:tblStyleRowBandSize w:val="1"/>
      <w:tblStyleColBandSize w:val="1"/>
      <w:tblBorders>
        <w:top w:val="single" w:sz="4" w:space="0" w:color="00B9BD" w:themeColor="accent1"/>
        <w:left w:val="single" w:sz="4" w:space="0" w:color="00B9BD" w:themeColor="accent1"/>
        <w:bottom w:val="single" w:sz="4" w:space="0" w:color="00B9BD" w:themeColor="accent1"/>
        <w:right w:val="single" w:sz="4" w:space="0" w:color="00B9BD" w:themeColor="accent1"/>
      </w:tblBorders>
    </w:tblPr>
    <w:tblStylePr w:type="firstRow">
      <w:rPr>
        <w:b/>
        <w:bCs/>
        <w:color w:val="FFFFFF" w:themeColor="background1"/>
      </w:rPr>
      <w:tblPr/>
      <w:tcPr>
        <w:shd w:val="clear" w:color="auto" w:fill="00B9BD" w:themeFill="accent1"/>
      </w:tcPr>
    </w:tblStylePr>
    <w:tblStylePr w:type="lastRow">
      <w:rPr>
        <w:b/>
        <w:bCs/>
      </w:rPr>
      <w:tblPr/>
      <w:tcPr>
        <w:tcBorders>
          <w:top w:val="double" w:sz="4" w:space="0" w:color="00B9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9BD" w:themeColor="accent1"/>
          <w:right w:val="single" w:sz="4" w:space="0" w:color="00B9BD" w:themeColor="accent1"/>
        </w:tcBorders>
      </w:tcPr>
    </w:tblStylePr>
    <w:tblStylePr w:type="band1Horz">
      <w:tblPr/>
      <w:tcPr>
        <w:tcBorders>
          <w:top w:val="single" w:sz="4" w:space="0" w:color="00B9BD" w:themeColor="accent1"/>
          <w:bottom w:val="single" w:sz="4" w:space="0" w:color="00B9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9BD" w:themeColor="accent1"/>
          <w:left w:val="nil"/>
        </w:tcBorders>
      </w:tcPr>
    </w:tblStylePr>
    <w:tblStylePr w:type="swCell">
      <w:tblPr/>
      <w:tcPr>
        <w:tcBorders>
          <w:top w:val="double" w:sz="4" w:space="0" w:color="00B9BD" w:themeColor="accent1"/>
          <w:right w:val="nil"/>
        </w:tcBorders>
      </w:tcPr>
    </w:tblStylePr>
  </w:style>
  <w:style w:type="table" w:styleId="ListTable3-Accent3">
    <w:name w:val="List Table 3 Accent 3"/>
    <w:basedOn w:val="TableNormal"/>
    <w:uiPriority w:val="48"/>
    <w:rsid w:val="00B01B0E"/>
    <w:pPr>
      <w:spacing w:after="0" w:line="240" w:lineRule="auto"/>
    </w:pPr>
    <w:tblPr>
      <w:tblStyleRowBandSize w:val="1"/>
      <w:tblStyleColBandSize w:val="1"/>
      <w:tblBorders>
        <w:top w:val="single" w:sz="4" w:space="0" w:color="097E80" w:themeColor="accent3"/>
        <w:left w:val="single" w:sz="4" w:space="0" w:color="097E80" w:themeColor="accent3"/>
        <w:bottom w:val="single" w:sz="4" w:space="0" w:color="097E80" w:themeColor="accent3"/>
        <w:right w:val="single" w:sz="4" w:space="0" w:color="097E80" w:themeColor="accent3"/>
      </w:tblBorders>
    </w:tblPr>
    <w:tblStylePr w:type="firstRow">
      <w:rPr>
        <w:b/>
        <w:bCs/>
        <w:color w:val="FFFFFF" w:themeColor="background1"/>
      </w:rPr>
      <w:tblPr/>
      <w:tcPr>
        <w:shd w:val="clear" w:color="auto" w:fill="097E80" w:themeFill="accent3"/>
      </w:tcPr>
    </w:tblStylePr>
    <w:tblStylePr w:type="lastRow">
      <w:rPr>
        <w:b/>
        <w:bCs/>
      </w:rPr>
      <w:tblPr/>
      <w:tcPr>
        <w:tcBorders>
          <w:top w:val="double" w:sz="4" w:space="0" w:color="097E80"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7E80" w:themeColor="accent3"/>
          <w:right w:val="single" w:sz="4" w:space="0" w:color="097E80" w:themeColor="accent3"/>
        </w:tcBorders>
      </w:tcPr>
    </w:tblStylePr>
    <w:tblStylePr w:type="band1Horz">
      <w:tblPr/>
      <w:tcPr>
        <w:tcBorders>
          <w:top w:val="single" w:sz="4" w:space="0" w:color="097E80" w:themeColor="accent3"/>
          <w:bottom w:val="single" w:sz="4" w:space="0" w:color="097E80"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7E80" w:themeColor="accent3"/>
          <w:left w:val="nil"/>
        </w:tcBorders>
      </w:tcPr>
    </w:tblStylePr>
    <w:tblStylePr w:type="swCell">
      <w:tblPr/>
      <w:tcPr>
        <w:tcBorders>
          <w:top w:val="double" w:sz="4" w:space="0" w:color="097E80" w:themeColor="accent3"/>
          <w:right w:val="nil"/>
        </w:tcBorders>
      </w:tcPr>
    </w:tblStylePr>
  </w:style>
  <w:style w:type="table" w:styleId="ListTable3-Accent4">
    <w:name w:val="List Table 3 Accent 4"/>
    <w:basedOn w:val="TableNormal"/>
    <w:uiPriority w:val="48"/>
    <w:rsid w:val="00B01B0E"/>
    <w:pPr>
      <w:spacing w:after="0" w:line="240" w:lineRule="auto"/>
    </w:pPr>
    <w:tblPr>
      <w:tblStyleRowBandSize w:val="1"/>
      <w:tblStyleColBandSize w:val="1"/>
      <w:tblBorders>
        <w:top w:val="single" w:sz="4" w:space="0" w:color="D6DF40" w:themeColor="accent4"/>
        <w:left w:val="single" w:sz="4" w:space="0" w:color="D6DF40" w:themeColor="accent4"/>
        <w:bottom w:val="single" w:sz="4" w:space="0" w:color="D6DF40" w:themeColor="accent4"/>
        <w:right w:val="single" w:sz="4" w:space="0" w:color="D6DF40" w:themeColor="accent4"/>
      </w:tblBorders>
    </w:tblPr>
    <w:tblStylePr w:type="firstRow">
      <w:rPr>
        <w:b/>
        <w:bCs/>
        <w:color w:val="FFFFFF" w:themeColor="background1"/>
      </w:rPr>
      <w:tblPr/>
      <w:tcPr>
        <w:shd w:val="clear" w:color="auto" w:fill="D6DF40" w:themeFill="accent4"/>
      </w:tcPr>
    </w:tblStylePr>
    <w:tblStylePr w:type="lastRow">
      <w:rPr>
        <w:b/>
        <w:bCs/>
      </w:rPr>
      <w:tblPr/>
      <w:tcPr>
        <w:tcBorders>
          <w:top w:val="double" w:sz="4" w:space="0" w:color="D6DF4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6DF40" w:themeColor="accent4"/>
          <w:right w:val="single" w:sz="4" w:space="0" w:color="D6DF40" w:themeColor="accent4"/>
        </w:tcBorders>
      </w:tcPr>
    </w:tblStylePr>
    <w:tblStylePr w:type="band1Horz">
      <w:tblPr/>
      <w:tcPr>
        <w:tcBorders>
          <w:top w:val="single" w:sz="4" w:space="0" w:color="D6DF40" w:themeColor="accent4"/>
          <w:bottom w:val="single" w:sz="4" w:space="0" w:color="D6DF4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6DF40" w:themeColor="accent4"/>
          <w:left w:val="nil"/>
        </w:tcBorders>
      </w:tcPr>
    </w:tblStylePr>
    <w:tblStylePr w:type="swCell">
      <w:tblPr/>
      <w:tcPr>
        <w:tcBorders>
          <w:top w:val="double" w:sz="4" w:space="0" w:color="D6DF40" w:themeColor="accent4"/>
          <w:right w:val="nil"/>
        </w:tcBorders>
      </w:tcPr>
    </w:tblStylePr>
  </w:style>
  <w:style w:type="table" w:styleId="ListTable6Colorful">
    <w:name w:val="List Table 6 Colorful"/>
    <w:basedOn w:val="TableNormal"/>
    <w:uiPriority w:val="51"/>
    <w:rsid w:val="00B01B0E"/>
    <w:pPr>
      <w:spacing w:after="0" w:line="240" w:lineRule="auto"/>
    </w:pPr>
    <w:rPr>
      <w:color w:val="515151" w:themeColor="text1"/>
    </w:rPr>
    <w:tblPr>
      <w:tblStyleRowBandSize w:val="1"/>
      <w:tblStyleColBandSize w:val="1"/>
      <w:tblBorders>
        <w:top w:val="single" w:sz="4" w:space="0" w:color="515151" w:themeColor="text1"/>
        <w:bottom w:val="single" w:sz="4" w:space="0" w:color="515151" w:themeColor="text1"/>
      </w:tblBorders>
    </w:tblPr>
    <w:tblStylePr w:type="firstRow">
      <w:rPr>
        <w:b/>
        <w:bCs/>
      </w:rPr>
      <w:tblPr/>
      <w:tcPr>
        <w:tcBorders>
          <w:bottom w:val="single" w:sz="4" w:space="0" w:color="515151" w:themeColor="text1"/>
        </w:tcBorders>
      </w:tcPr>
    </w:tblStylePr>
    <w:tblStylePr w:type="lastRow">
      <w:rPr>
        <w:b/>
        <w:bCs/>
      </w:rPr>
      <w:tblPr/>
      <w:tcPr>
        <w:tcBorders>
          <w:top w:val="double" w:sz="4" w:space="0" w:color="515151" w:themeColor="text1"/>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ListTable6Colorful-Accent1">
    <w:name w:val="List Table 6 Colorful Accent 1"/>
    <w:basedOn w:val="TableNormal"/>
    <w:uiPriority w:val="51"/>
    <w:rsid w:val="00B01B0E"/>
    <w:pPr>
      <w:spacing w:after="0" w:line="240" w:lineRule="auto"/>
    </w:pPr>
    <w:rPr>
      <w:color w:val="008A8D" w:themeColor="accent1" w:themeShade="BF"/>
    </w:rPr>
    <w:tblPr>
      <w:tblStyleRowBandSize w:val="1"/>
      <w:tblStyleColBandSize w:val="1"/>
      <w:tblBorders>
        <w:top w:val="single" w:sz="4" w:space="0" w:color="00B9BD" w:themeColor="accent1"/>
        <w:bottom w:val="single" w:sz="4" w:space="0" w:color="00B9BD" w:themeColor="accent1"/>
      </w:tblBorders>
    </w:tblPr>
    <w:tblStylePr w:type="firstRow">
      <w:rPr>
        <w:b/>
        <w:bCs/>
      </w:rPr>
      <w:tblPr/>
      <w:tcPr>
        <w:tcBorders>
          <w:bottom w:val="single" w:sz="4" w:space="0" w:color="00B9BD" w:themeColor="accent1"/>
        </w:tcBorders>
      </w:tcPr>
    </w:tblStylePr>
    <w:tblStylePr w:type="lastRow">
      <w:rPr>
        <w:b/>
        <w:bCs/>
      </w:rPr>
      <w:tblPr/>
      <w:tcPr>
        <w:tcBorders>
          <w:top w:val="double" w:sz="4" w:space="0" w:color="00B9BD" w:themeColor="accent1"/>
        </w:tcBorders>
      </w:tcPr>
    </w:tblStylePr>
    <w:tblStylePr w:type="firstCol">
      <w:rPr>
        <w:b/>
        <w:bCs/>
      </w:rPr>
    </w:tblStylePr>
    <w:tblStylePr w:type="lastCol">
      <w:rPr>
        <w:b/>
        <w:bCs/>
      </w:rPr>
    </w:tblStylePr>
    <w:tblStylePr w:type="band1Vert">
      <w:tblPr/>
      <w:tcPr>
        <w:shd w:val="clear" w:color="auto" w:fill="BEFDFF" w:themeFill="accent1" w:themeFillTint="33"/>
      </w:tcPr>
    </w:tblStylePr>
    <w:tblStylePr w:type="band1Horz">
      <w:tblPr/>
      <w:tcPr>
        <w:shd w:val="clear" w:color="auto" w:fill="BEFDFF" w:themeFill="accent1" w:themeFillTint="33"/>
      </w:tcPr>
    </w:tblStylePr>
  </w:style>
  <w:style w:type="table" w:styleId="ListTable6Colorful-Accent2">
    <w:name w:val="List Table 6 Colorful Accent 2"/>
    <w:basedOn w:val="TableNormal"/>
    <w:uiPriority w:val="51"/>
    <w:rsid w:val="00B01B0E"/>
    <w:pPr>
      <w:spacing w:after="0" w:line="240" w:lineRule="auto"/>
    </w:pPr>
    <w:rPr>
      <w:color w:val="0C7375" w:themeColor="accent2" w:themeShade="BF"/>
    </w:rPr>
    <w:tblPr>
      <w:tblStyleRowBandSize w:val="1"/>
      <w:tblStyleColBandSize w:val="1"/>
      <w:tblBorders>
        <w:top w:val="single" w:sz="4" w:space="0" w:color="109B9D" w:themeColor="accent2"/>
        <w:bottom w:val="single" w:sz="4" w:space="0" w:color="109B9D" w:themeColor="accent2"/>
      </w:tblBorders>
    </w:tblPr>
    <w:tblStylePr w:type="firstRow">
      <w:rPr>
        <w:b/>
        <w:bCs/>
      </w:rPr>
      <w:tblPr/>
      <w:tcPr>
        <w:tcBorders>
          <w:bottom w:val="single" w:sz="4" w:space="0" w:color="109B9D" w:themeColor="accent2"/>
        </w:tcBorders>
      </w:tcPr>
    </w:tblStylePr>
    <w:tblStylePr w:type="lastRow">
      <w:rPr>
        <w:b/>
        <w:bCs/>
      </w:rPr>
      <w:tblPr/>
      <w:tcPr>
        <w:tcBorders>
          <w:top w:val="double" w:sz="4" w:space="0" w:color="109B9D" w:themeColor="accent2"/>
        </w:tcBorders>
      </w:tcPr>
    </w:tblStylePr>
    <w:tblStylePr w:type="firstCol">
      <w:rPr>
        <w:b/>
        <w:bCs/>
      </w:rPr>
    </w:tblStylePr>
    <w:tblStylePr w:type="lastCol">
      <w:rPr>
        <w:b/>
        <w:bCs/>
      </w:rPr>
    </w:tblStylePr>
    <w:tblStylePr w:type="band1Vert">
      <w:tblPr/>
      <w:tcPr>
        <w:shd w:val="clear" w:color="auto" w:fill="C1F7F8" w:themeFill="accent2" w:themeFillTint="33"/>
      </w:tcPr>
    </w:tblStylePr>
    <w:tblStylePr w:type="band1Horz">
      <w:tblPr/>
      <w:tcPr>
        <w:shd w:val="clear" w:color="auto" w:fill="C1F7F8" w:themeFill="accent2" w:themeFillTint="33"/>
      </w:tcPr>
    </w:tblStylePr>
  </w:style>
  <w:style w:type="table" w:styleId="ListTable6Colorful-Accent3">
    <w:name w:val="List Table 6 Colorful Accent 3"/>
    <w:basedOn w:val="TableNormal"/>
    <w:uiPriority w:val="51"/>
    <w:rsid w:val="00B01B0E"/>
    <w:pPr>
      <w:spacing w:after="0" w:line="240" w:lineRule="auto"/>
    </w:pPr>
    <w:rPr>
      <w:color w:val="065D5F" w:themeColor="accent3" w:themeShade="BF"/>
    </w:rPr>
    <w:tblPr>
      <w:tblStyleRowBandSize w:val="1"/>
      <w:tblStyleColBandSize w:val="1"/>
      <w:tblBorders>
        <w:top w:val="single" w:sz="4" w:space="0" w:color="097E80" w:themeColor="accent3"/>
        <w:bottom w:val="single" w:sz="4" w:space="0" w:color="097E80" w:themeColor="accent3"/>
      </w:tblBorders>
    </w:tblPr>
    <w:tblStylePr w:type="firstRow">
      <w:rPr>
        <w:b/>
        <w:bCs/>
      </w:rPr>
      <w:tblPr/>
      <w:tcPr>
        <w:tcBorders>
          <w:bottom w:val="single" w:sz="4" w:space="0" w:color="097E80" w:themeColor="accent3"/>
        </w:tcBorders>
      </w:tcPr>
    </w:tblStylePr>
    <w:tblStylePr w:type="lastRow">
      <w:rPr>
        <w:b/>
        <w:bCs/>
      </w:rPr>
      <w:tblPr/>
      <w:tcPr>
        <w:tcBorders>
          <w:top w:val="double" w:sz="4" w:space="0" w:color="097E80" w:themeColor="accent3"/>
        </w:tcBorders>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ListTable6Colorful-Accent5">
    <w:name w:val="List Table 6 Colorful Accent 5"/>
    <w:basedOn w:val="TableNormal"/>
    <w:uiPriority w:val="51"/>
    <w:rsid w:val="00B01B0E"/>
    <w:pPr>
      <w:spacing w:after="0" w:line="240" w:lineRule="auto"/>
    </w:pPr>
    <w:rPr>
      <w:color w:val="929B28" w:themeColor="accent5" w:themeShade="BF"/>
    </w:rPr>
    <w:tblPr>
      <w:tblStyleRowBandSize w:val="1"/>
      <w:tblStyleColBandSize w:val="1"/>
      <w:tblBorders>
        <w:top w:val="single" w:sz="4" w:space="0" w:color="C1CC3A" w:themeColor="accent5"/>
        <w:bottom w:val="single" w:sz="4" w:space="0" w:color="C1CC3A" w:themeColor="accent5"/>
      </w:tblBorders>
    </w:tblPr>
    <w:tblStylePr w:type="firstRow">
      <w:rPr>
        <w:b/>
        <w:bCs/>
      </w:rPr>
      <w:tblPr/>
      <w:tcPr>
        <w:tcBorders>
          <w:bottom w:val="single" w:sz="4" w:space="0" w:color="C1CC3A" w:themeColor="accent5"/>
        </w:tcBorders>
      </w:tcPr>
    </w:tblStylePr>
    <w:tblStylePr w:type="lastRow">
      <w:rPr>
        <w:b/>
        <w:bCs/>
      </w:rPr>
      <w:tblPr/>
      <w:tcPr>
        <w:tcBorders>
          <w:top w:val="double" w:sz="4" w:space="0" w:color="C1CC3A" w:themeColor="accent5"/>
        </w:tcBorders>
      </w:tcPr>
    </w:tblStylePr>
    <w:tblStylePr w:type="firstCol">
      <w:rPr>
        <w:b/>
        <w:bCs/>
      </w:rPr>
    </w:tblStylePr>
    <w:tblStylePr w:type="lastCol">
      <w:rPr>
        <w:b/>
        <w:bCs/>
      </w:rPr>
    </w:tblStylePr>
    <w:tblStylePr w:type="band1Vert">
      <w:tblPr/>
      <w:tcPr>
        <w:shd w:val="clear" w:color="auto" w:fill="F2F4D7" w:themeFill="accent5" w:themeFillTint="33"/>
      </w:tcPr>
    </w:tblStylePr>
    <w:tblStylePr w:type="band1Horz">
      <w:tblPr/>
      <w:tcPr>
        <w:shd w:val="clear" w:color="auto" w:fill="F2F4D7" w:themeFill="accent5" w:themeFillTint="33"/>
      </w:tcPr>
    </w:tblStylePr>
  </w:style>
  <w:style w:type="table" w:styleId="ListTable7Colorful">
    <w:name w:val="List Table 7 Colorful"/>
    <w:basedOn w:val="TableNormal"/>
    <w:uiPriority w:val="52"/>
    <w:rsid w:val="00B01B0E"/>
    <w:pPr>
      <w:spacing w:after="0" w:line="240" w:lineRule="auto"/>
    </w:pPr>
    <w:rPr>
      <w:color w:val="515151"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15151"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15151"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15151"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15151" w:themeColor="text1"/>
        </w:tcBorders>
        <w:shd w:val="clear" w:color="auto" w:fill="FFFFFF" w:themeFill="background1"/>
      </w:tcPr>
    </w:tblStylePr>
    <w:tblStylePr w:type="band1Vert">
      <w:tblPr/>
      <w:tcPr>
        <w:shd w:val="clear" w:color="auto" w:fill="DCDCDC" w:themeFill="text1" w:themeFillTint="33"/>
      </w:tcPr>
    </w:tblStylePr>
    <w:tblStylePr w:type="band1Horz">
      <w:tblPr/>
      <w:tcPr>
        <w:shd w:val="clear" w:color="auto" w:fill="DCDCD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B01B0E"/>
    <w:pPr>
      <w:spacing w:after="0" w:line="240" w:lineRule="auto"/>
    </w:pPr>
    <w:rPr>
      <w:color w:val="008A8D" w:themeColor="accent1" w:themeShade="BF"/>
    </w:rPr>
    <w:tblPr>
      <w:tblStyleRowBandSize w:val="1"/>
      <w:tblStyleColBandSize w:val="1"/>
    </w:tblPr>
    <w:tblStylePr w:type="firstRow">
      <w:rPr>
        <w:rFonts w:asciiTheme="majorHAnsi" w:eastAsiaTheme="majorEastAsia" w:hAnsiTheme="majorHAnsi" w:cstheme="majorBidi"/>
        <w:i w:val="0"/>
        <w:iCs/>
        <w:sz w:val="22"/>
      </w:rPr>
      <w:tblPr/>
      <w:tcPr>
        <w:tcBorders>
          <w:bottom w:val="single" w:sz="4" w:space="0" w:color="00B9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9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9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9BD" w:themeColor="accent1"/>
        </w:tcBorders>
        <w:shd w:val="clear" w:color="auto" w:fill="FFFFFF" w:themeFill="background1"/>
      </w:tcPr>
    </w:tblStylePr>
    <w:tblStylePr w:type="band1Vert">
      <w:tblPr/>
      <w:tcPr>
        <w:shd w:val="clear" w:color="auto" w:fill="BEFDFF" w:themeFill="accent1" w:themeFillTint="33"/>
      </w:tcPr>
    </w:tblStylePr>
    <w:tblStylePr w:type="band1Horz">
      <w:tblPr/>
      <w:tcPr>
        <w:shd w:val="clear" w:color="auto" w:fill="BEFD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B01B0E"/>
    <w:pPr>
      <w:spacing w:after="0" w:line="240" w:lineRule="auto"/>
    </w:pPr>
    <w:rPr>
      <w:color w:val="0C7375"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09B9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09B9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09B9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09B9D" w:themeColor="accent2"/>
        </w:tcBorders>
        <w:shd w:val="clear" w:color="auto" w:fill="FFFFFF" w:themeFill="background1"/>
      </w:tcPr>
    </w:tblStylePr>
    <w:tblStylePr w:type="band1Vert">
      <w:tblPr/>
      <w:tcPr>
        <w:shd w:val="clear" w:color="auto" w:fill="C1F7F8" w:themeFill="accent2" w:themeFillTint="33"/>
      </w:tcPr>
    </w:tblStylePr>
    <w:tblStylePr w:type="band1Horz">
      <w:tblPr/>
      <w:tcPr>
        <w:shd w:val="clear" w:color="auto" w:fill="C1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B01B0E"/>
    <w:pPr>
      <w:spacing w:after="0" w:line="240" w:lineRule="auto"/>
    </w:pPr>
    <w:rPr>
      <w:color w:val="065D5F"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97E80"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97E80"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97E80"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97E80" w:themeColor="accent3"/>
        </w:tcBorders>
        <w:shd w:val="clear" w:color="auto" w:fill="FFFFFF" w:themeFill="background1"/>
      </w:tcPr>
    </w:tblStylePr>
    <w:tblStylePr w:type="band1Vert">
      <w:tblPr/>
      <w:tcPr>
        <w:shd w:val="clear" w:color="auto" w:fill="B9F8FA" w:themeFill="accent3" w:themeFillTint="33"/>
      </w:tcPr>
    </w:tblStylePr>
    <w:tblStylePr w:type="band1Horz">
      <w:tblPr/>
      <w:tcPr>
        <w:shd w:val="clear" w:color="auto" w:fill="B9F8FA"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unhideWhenUsed/>
    <w:rsid w:val="00B01B0E"/>
    <w:pPr>
      <w:tabs>
        <w:tab w:val="left" w:pos="480"/>
        <w:tab w:val="left" w:pos="960"/>
        <w:tab w:val="left" w:pos="1440"/>
        <w:tab w:val="left" w:pos="1920"/>
        <w:tab w:val="left" w:pos="2400"/>
        <w:tab w:val="left" w:pos="2880"/>
        <w:tab w:val="left" w:pos="3360"/>
        <w:tab w:val="left" w:pos="3840"/>
        <w:tab w:val="left" w:pos="4320"/>
      </w:tabs>
      <w:spacing w:after="0" w:line="360" w:lineRule="auto"/>
      <w:contextualSpacing/>
    </w:pPr>
    <w:rPr>
      <w:rFonts w:ascii="PT Mono" w:hAnsi="PT Mono" w:cs="Consolas"/>
      <w:color w:val="4D4D4C"/>
      <w:sz w:val="20"/>
      <w:szCs w:val="20"/>
      <w14:cntxtAlts/>
    </w:rPr>
  </w:style>
  <w:style w:type="character" w:customStyle="1" w:styleId="MacroTextChar">
    <w:name w:val="Macro Text Char"/>
    <w:basedOn w:val="DefaultParagraphFont"/>
    <w:link w:val="MacroText"/>
    <w:uiPriority w:val="99"/>
    <w:rsid w:val="00B01B0E"/>
    <w:rPr>
      <w:rFonts w:ascii="PT Mono" w:hAnsi="PT Mono" w:cs="Consolas"/>
      <w:color w:val="4D4D4C"/>
      <w:sz w:val="20"/>
      <w:szCs w:val="20"/>
      <w14:cntxtAlts/>
    </w:rPr>
  </w:style>
  <w:style w:type="character" w:styleId="Mention">
    <w:name w:val="Mention"/>
    <w:uiPriority w:val="99"/>
    <w:unhideWhenUsed/>
    <w:qFormat/>
    <w:rsid w:val="00B01B0E"/>
    <w:rPr>
      <w:rFonts w:asciiTheme="minorHAnsi" w:hAnsiTheme="minorHAnsi"/>
      <w:color w:val="969696" w:themeColor="text1" w:themeTint="99"/>
      <w:sz w:val="20"/>
      <w:shd w:val="clear" w:color="auto" w:fill="E1DFDD"/>
    </w:rPr>
  </w:style>
  <w:style w:type="paragraph" w:styleId="MessageHeader">
    <w:name w:val="Message Header"/>
    <w:basedOn w:val="Normal"/>
    <w:link w:val="MessageHeaderChar"/>
    <w:uiPriority w:val="99"/>
    <w:unhideWhenUsed/>
    <w:qFormat/>
    <w:rsid w:val="00B01B0E"/>
    <w:pPr>
      <w:shd w:val="pct10" w:color="00B9BD" w:themeColor="accent1" w:fill="auto"/>
      <w:spacing w:after="0" w:line="240" w:lineRule="auto"/>
    </w:pPr>
    <w:rPr>
      <w:rFonts w:asciiTheme="minorHAnsi" w:eastAsiaTheme="majorEastAsia" w:hAnsiTheme="minorHAnsi" w:cstheme="majorBidi"/>
    </w:rPr>
  </w:style>
  <w:style w:type="character" w:customStyle="1" w:styleId="MessageHeaderChar">
    <w:name w:val="Message Header Char"/>
    <w:basedOn w:val="DefaultParagraphFont"/>
    <w:link w:val="MessageHeader"/>
    <w:uiPriority w:val="99"/>
    <w:rsid w:val="00B01B0E"/>
    <w:rPr>
      <w:rFonts w:eastAsiaTheme="majorEastAsia" w:cstheme="majorBidi"/>
      <w:color w:val="4D4D4C"/>
      <w:sz w:val="22"/>
      <w:shd w:val="pct10" w:color="00B9BD" w:themeColor="accent1" w:fill="auto"/>
      <w14:cntxtAlts/>
    </w:rPr>
  </w:style>
  <w:style w:type="paragraph" w:styleId="NoSpacing">
    <w:name w:val="No Spacing"/>
    <w:uiPriority w:val="1"/>
    <w:rsid w:val="00B01B0E"/>
    <w:pPr>
      <w:spacing w:after="0" w:line="240" w:lineRule="auto"/>
      <w:contextualSpacing/>
    </w:pPr>
    <w:rPr>
      <w:rFonts w:ascii="Verdana" w:hAnsi="Verdana" w:cs="Times New Roman (Body CS)"/>
      <w:color w:val="323232" w:themeColor="text2"/>
      <w:sz w:val="22"/>
      <w14:cntxtAlts/>
    </w:rPr>
  </w:style>
  <w:style w:type="paragraph" w:styleId="NormalWeb">
    <w:name w:val="Normal (Web)"/>
    <w:basedOn w:val="Normal"/>
    <w:uiPriority w:val="99"/>
    <w:unhideWhenUsed/>
    <w:rsid w:val="00B01B0E"/>
    <w:rPr>
      <w:rFonts w:asciiTheme="minorHAnsi" w:hAnsiTheme="minorHAnsi" w:cs="Times New Roman"/>
    </w:rPr>
  </w:style>
  <w:style w:type="paragraph" w:styleId="NormalIndent">
    <w:name w:val="Normal Indent"/>
    <w:basedOn w:val="Normal"/>
    <w:uiPriority w:val="99"/>
    <w:unhideWhenUsed/>
    <w:rsid w:val="00B01B0E"/>
    <w:pPr>
      <w:ind w:left="720"/>
    </w:pPr>
  </w:style>
  <w:style w:type="paragraph" w:styleId="NoteHeading">
    <w:name w:val="Note Heading"/>
    <w:basedOn w:val="Normal"/>
    <w:next w:val="Normal"/>
    <w:link w:val="NoteHeadingChar"/>
    <w:uiPriority w:val="99"/>
    <w:semiHidden/>
    <w:unhideWhenUsed/>
    <w:rsid w:val="00B01B0E"/>
    <w:pPr>
      <w:spacing w:after="0" w:line="240" w:lineRule="auto"/>
    </w:pPr>
  </w:style>
  <w:style w:type="character" w:customStyle="1" w:styleId="NoteHeadingChar">
    <w:name w:val="Note Heading Char"/>
    <w:basedOn w:val="DefaultParagraphFont"/>
    <w:link w:val="NoteHeading"/>
    <w:uiPriority w:val="99"/>
    <w:semiHidden/>
    <w:rsid w:val="00B01B0E"/>
    <w:rPr>
      <w:rFonts w:ascii="Verdana" w:hAnsi="Verdana" w:cs="Times New Roman (Body CS)"/>
      <w:color w:val="4D4D4C"/>
      <w:sz w:val="22"/>
      <w14:cntxtAlts/>
    </w:rPr>
  </w:style>
  <w:style w:type="character" w:styleId="PageNumber">
    <w:name w:val="page number"/>
    <w:basedOn w:val="DefaultParagraphFont"/>
    <w:uiPriority w:val="99"/>
    <w:unhideWhenUsed/>
    <w:rsid w:val="00B01B0E"/>
    <w:rPr>
      <w:rFonts w:asciiTheme="minorHAnsi" w:hAnsiTheme="minorHAnsi"/>
      <w:sz w:val="20"/>
    </w:rPr>
  </w:style>
  <w:style w:type="character" w:styleId="PlaceholderText">
    <w:name w:val="Placeholder Text"/>
    <w:uiPriority w:val="99"/>
    <w:semiHidden/>
    <w:rsid w:val="00B01B0E"/>
    <w:rPr>
      <w:color w:val="808080"/>
    </w:rPr>
  </w:style>
  <w:style w:type="table" w:styleId="PlainTable1">
    <w:name w:val="Plain Table 1"/>
    <w:basedOn w:val="TableNormal"/>
    <w:uiPriority w:val="41"/>
    <w:rsid w:val="00B01B0E"/>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B01B0E"/>
    <w:pPr>
      <w:spacing w:after="0" w:line="240" w:lineRule="auto"/>
    </w:pPr>
    <w:tblPr>
      <w:tblStyleRowBandSize w:val="1"/>
      <w:tblStyleColBandSize w:val="1"/>
      <w:tblBorders>
        <w:top w:val="single" w:sz="4" w:space="0" w:color="A7A7A7" w:themeColor="text1" w:themeTint="80"/>
        <w:bottom w:val="single" w:sz="4" w:space="0" w:color="A7A7A7" w:themeColor="text1" w:themeTint="80"/>
      </w:tblBorders>
    </w:tblPr>
    <w:tblStylePr w:type="firstRow">
      <w:rPr>
        <w:b/>
        <w:bCs/>
      </w:rPr>
      <w:tblPr/>
      <w:tcPr>
        <w:tcBorders>
          <w:bottom w:val="single" w:sz="4" w:space="0" w:color="A7A7A7" w:themeColor="text1" w:themeTint="80"/>
        </w:tcBorders>
      </w:tcPr>
    </w:tblStylePr>
    <w:tblStylePr w:type="lastRow">
      <w:rPr>
        <w:b/>
        <w:bCs/>
      </w:rPr>
      <w:tblPr/>
      <w:tcPr>
        <w:tcBorders>
          <w:top w:val="single" w:sz="4" w:space="0" w:color="A7A7A7" w:themeColor="text1" w:themeTint="80"/>
        </w:tcBorders>
      </w:tcPr>
    </w:tblStylePr>
    <w:tblStylePr w:type="firstCol">
      <w:rPr>
        <w:b/>
        <w:bCs/>
      </w:rPr>
    </w:tblStylePr>
    <w:tblStylePr w:type="lastCol">
      <w:rPr>
        <w:b/>
        <w:bCs/>
      </w:rPr>
    </w:tblStylePr>
    <w:tblStylePr w:type="band1Vert">
      <w:tblPr/>
      <w:tcPr>
        <w:tcBorders>
          <w:left w:val="single" w:sz="4" w:space="0" w:color="A7A7A7" w:themeColor="text1" w:themeTint="80"/>
          <w:right w:val="single" w:sz="4" w:space="0" w:color="A7A7A7" w:themeColor="text1" w:themeTint="80"/>
        </w:tcBorders>
      </w:tcPr>
    </w:tblStylePr>
    <w:tblStylePr w:type="band2Vert">
      <w:tblPr/>
      <w:tcPr>
        <w:tcBorders>
          <w:left w:val="single" w:sz="4" w:space="0" w:color="A7A7A7" w:themeColor="text1" w:themeTint="80"/>
          <w:right w:val="single" w:sz="4" w:space="0" w:color="A7A7A7" w:themeColor="text1" w:themeTint="80"/>
        </w:tcBorders>
      </w:tcPr>
    </w:tblStylePr>
    <w:tblStylePr w:type="band1Horz">
      <w:tblPr/>
      <w:tcPr>
        <w:tcBorders>
          <w:top w:val="single" w:sz="4" w:space="0" w:color="A7A7A7" w:themeColor="text1" w:themeTint="80"/>
          <w:bottom w:val="single" w:sz="4" w:space="0" w:color="A7A7A7" w:themeColor="text1" w:themeTint="80"/>
        </w:tcBorders>
      </w:tcPr>
    </w:tblStylePr>
  </w:style>
  <w:style w:type="table" w:styleId="PlainTable3">
    <w:name w:val="Plain Table 3"/>
    <w:basedOn w:val="TableNormal"/>
    <w:uiPriority w:val="43"/>
    <w:rsid w:val="00B01B0E"/>
    <w:pPr>
      <w:spacing w:after="0" w:line="240" w:lineRule="auto"/>
    </w:pPr>
    <w:tblPr>
      <w:tblStyleRowBandSize w:val="1"/>
      <w:tblStyleColBandSize w:val="1"/>
    </w:tblPr>
    <w:tblStylePr w:type="firstRow">
      <w:rPr>
        <w:b/>
        <w:bCs/>
        <w:caps/>
      </w:rPr>
      <w:tblPr/>
      <w:tcPr>
        <w:tcBorders>
          <w:bottom w:val="single" w:sz="4" w:space="0" w:color="A7A7A7"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A7A7A7"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styleId="PlainText">
    <w:name w:val="Plain Text"/>
    <w:basedOn w:val="Normal"/>
    <w:link w:val="PlainTextChar"/>
    <w:uiPriority w:val="99"/>
    <w:unhideWhenUsed/>
    <w:rsid w:val="00B01B0E"/>
    <w:pPr>
      <w:spacing w:after="0" w:line="240" w:lineRule="auto"/>
    </w:pPr>
    <w:rPr>
      <w:rFonts w:ascii="PT Mono" w:hAnsi="PT Mono" w:cs="Consolas"/>
      <w:sz w:val="21"/>
      <w:szCs w:val="21"/>
    </w:rPr>
  </w:style>
  <w:style w:type="character" w:customStyle="1" w:styleId="PlainTextChar">
    <w:name w:val="Plain Text Char"/>
    <w:basedOn w:val="DefaultParagraphFont"/>
    <w:link w:val="PlainText"/>
    <w:uiPriority w:val="99"/>
    <w:rsid w:val="00B01B0E"/>
    <w:rPr>
      <w:rFonts w:ascii="PT Mono" w:hAnsi="PT Mono" w:cs="Consolas"/>
      <w:color w:val="4D4D4C"/>
      <w:sz w:val="21"/>
      <w:szCs w:val="21"/>
      <w14:cntxtAlts/>
    </w:rPr>
  </w:style>
  <w:style w:type="paragraph" w:styleId="Quote">
    <w:name w:val="Quote"/>
    <w:basedOn w:val="IntenseQuote"/>
    <w:next w:val="Normal"/>
    <w:link w:val="QuoteChar"/>
    <w:uiPriority w:val="29"/>
    <w:qFormat/>
    <w:rsid w:val="00B01B0E"/>
    <w:pPr>
      <w:pBdr>
        <w:left w:val="single" w:sz="36" w:space="10" w:color="969696" w:themeColor="text1" w:themeTint="99"/>
      </w:pBdr>
    </w:pPr>
    <w:rPr>
      <w:color w:val="757171" w:themeColor="background2" w:themeShade="80"/>
    </w:rPr>
  </w:style>
  <w:style w:type="character" w:customStyle="1" w:styleId="QuoteChar">
    <w:name w:val="Quote Char"/>
    <w:basedOn w:val="DefaultParagraphFont"/>
    <w:link w:val="Quote"/>
    <w:uiPriority w:val="29"/>
    <w:rsid w:val="00B01B0E"/>
    <w:rPr>
      <w:rFonts w:ascii="Verdana" w:hAnsi="Verdana" w:cs="Times New Roman (Body CS)"/>
      <w:i/>
      <w:iCs/>
      <w:color w:val="757171" w:themeColor="background2" w:themeShade="80"/>
      <w:sz w:val="28"/>
      <w14:cntxtAlts/>
    </w:rPr>
  </w:style>
  <w:style w:type="paragraph" w:styleId="Salutation">
    <w:name w:val="Salutation"/>
    <w:basedOn w:val="Normal"/>
    <w:next w:val="Normal"/>
    <w:link w:val="SalutationChar"/>
    <w:uiPriority w:val="99"/>
    <w:unhideWhenUsed/>
    <w:rsid w:val="00B01B0E"/>
  </w:style>
  <w:style w:type="character" w:customStyle="1" w:styleId="SalutationChar">
    <w:name w:val="Salutation Char"/>
    <w:basedOn w:val="DefaultParagraphFont"/>
    <w:link w:val="Salutation"/>
    <w:uiPriority w:val="99"/>
    <w:rsid w:val="00B01B0E"/>
    <w:rPr>
      <w:rFonts w:ascii="Verdana" w:hAnsi="Verdana" w:cs="Times New Roman (Body CS)"/>
      <w:color w:val="4D4D4C"/>
      <w:sz w:val="22"/>
      <w14:cntxtAlts/>
    </w:rPr>
  </w:style>
  <w:style w:type="paragraph" w:styleId="Signature">
    <w:name w:val="Signature"/>
    <w:basedOn w:val="Normal"/>
    <w:link w:val="SignatureChar"/>
    <w:uiPriority w:val="99"/>
    <w:unhideWhenUsed/>
    <w:rsid w:val="00B01B0E"/>
    <w:pPr>
      <w:spacing w:after="0" w:line="240" w:lineRule="auto"/>
      <w:ind w:left="4252"/>
    </w:pPr>
  </w:style>
  <w:style w:type="character" w:customStyle="1" w:styleId="SignatureChar">
    <w:name w:val="Signature Char"/>
    <w:basedOn w:val="DefaultParagraphFont"/>
    <w:link w:val="Signature"/>
    <w:uiPriority w:val="99"/>
    <w:rsid w:val="00B01B0E"/>
    <w:rPr>
      <w:rFonts w:ascii="Verdana" w:hAnsi="Verdana" w:cs="Times New Roman (Body CS)"/>
      <w:color w:val="4D4D4C"/>
      <w:sz w:val="22"/>
      <w14:cntxtAlts/>
    </w:rPr>
  </w:style>
  <w:style w:type="character" w:customStyle="1" w:styleId="SmallTags">
    <w:name w:val="Small Tags"/>
    <w:uiPriority w:val="1"/>
    <w:qFormat/>
    <w:rsid w:val="00F92931"/>
    <w:rPr>
      <w:rFonts w:asciiTheme="minorHAnsi" w:hAnsiTheme="minorHAnsi"/>
      <w:color w:val="FFFFFF" w:themeColor="background1"/>
      <w:position w:val="2"/>
      <w:sz w:val="16"/>
      <w:bdr w:val="single" w:sz="24" w:space="0" w:color="00B9BD" w:themeColor="accent1"/>
      <w:shd w:val="solid" w:color="00B9BD" w:themeColor="accent1" w:fill="00B9BD" w:themeFill="accent1"/>
    </w:rPr>
  </w:style>
  <w:style w:type="character" w:styleId="SmartHyperlink">
    <w:name w:val="Smart Hyperlink"/>
    <w:uiPriority w:val="99"/>
    <w:unhideWhenUsed/>
    <w:qFormat/>
    <w:rsid w:val="00B01B0E"/>
    <w:rPr>
      <w:rFonts w:asciiTheme="minorHAnsi" w:hAnsiTheme="minorHAnsi"/>
      <w:color w:val="323232" w:themeColor="text2"/>
      <w:sz w:val="22"/>
      <w:u w:val="dotted" w:color="00B9BD" w:themeColor="accent1"/>
    </w:rPr>
  </w:style>
  <w:style w:type="character" w:styleId="SmartLink">
    <w:name w:val="Smart Link"/>
    <w:uiPriority w:val="99"/>
    <w:unhideWhenUsed/>
    <w:qFormat/>
    <w:rsid w:val="00B01B0E"/>
    <w:rPr>
      <w:rFonts w:asciiTheme="minorHAnsi" w:hAnsiTheme="minorHAnsi"/>
      <w:color w:val="00B9BD" w:themeColor="hyperlink"/>
      <w:sz w:val="22"/>
      <w:u w:val="single"/>
      <w:shd w:val="clear" w:color="auto" w:fill="E1DFDD"/>
    </w:rPr>
  </w:style>
  <w:style w:type="character" w:styleId="Strong">
    <w:name w:val="Strong"/>
    <w:uiPriority w:val="22"/>
    <w:qFormat/>
    <w:rsid w:val="00B01B0E"/>
    <w:rPr>
      <w:b/>
      <w:bCs/>
    </w:rPr>
  </w:style>
  <w:style w:type="paragraph" w:styleId="Subtitle">
    <w:name w:val="Subtitle"/>
    <w:basedOn w:val="Normal"/>
    <w:next w:val="Normal"/>
    <w:link w:val="SubtitleChar"/>
    <w:uiPriority w:val="11"/>
    <w:rsid w:val="00B01B0E"/>
    <w:pPr>
      <w:numPr>
        <w:ilvl w:val="1"/>
      </w:numPr>
      <w:spacing w:after="160"/>
    </w:pPr>
    <w:rPr>
      <w:rFonts w:asciiTheme="minorHAnsi" w:eastAsiaTheme="minorEastAsia" w:hAnsiTheme="minorHAnsi" w:cstheme="minorBidi"/>
      <w:color w:val="8E8E8E" w:themeColor="text1" w:themeTint="A5"/>
      <w:spacing w:val="15"/>
      <w:szCs w:val="22"/>
    </w:rPr>
  </w:style>
  <w:style w:type="character" w:customStyle="1" w:styleId="SubtitleChar">
    <w:name w:val="Subtitle Char"/>
    <w:basedOn w:val="DefaultParagraphFont"/>
    <w:link w:val="Subtitle"/>
    <w:uiPriority w:val="11"/>
    <w:rsid w:val="00B01B0E"/>
    <w:rPr>
      <w:rFonts w:eastAsiaTheme="minorEastAsia"/>
      <w:color w:val="8E8E8E" w:themeColor="text1" w:themeTint="A5"/>
      <w:spacing w:val="15"/>
      <w:sz w:val="22"/>
      <w:szCs w:val="22"/>
      <w14:cntxtAlts/>
    </w:rPr>
  </w:style>
  <w:style w:type="character" w:styleId="SubtleEmphasis">
    <w:name w:val="Subtle Emphasis"/>
    <w:uiPriority w:val="19"/>
    <w:rsid w:val="00B01B0E"/>
    <w:rPr>
      <w:i/>
      <w:iCs/>
      <w:color w:val="7C7C7C" w:themeColor="text1" w:themeTint="BF"/>
    </w:rPr>
  </w:style>
  <w:style w:type="character" w:styleId="SubtleReference">
    <w:name w:val="Subtle Reference"/>
    <w:uiPriority w:val="31"/>
    <w:rsid w:val="00B01B0E"/>
    <w:rPr>
      <w:smallCaps/>
      <w:color w:val="8E8E8E" w:themeColor="text1" w:themeTint="A5"/>
    </w:rPr>
  </w:style>
  <w:style w:type="table" w:styleId="TableGrid">
    <w:name w:val="Table Grid"/>
    <w:basedOn w:val="TableNormal"/>
    <w:uiPriority w:val="39"/>
    <w:rsid w:val="00B01B0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Light">
    <w:name w:val="Grid Table Light"/>
    <w:basedOn w:val="TableNormal"/>
    <w:uiPriority w:val="40"/>
    <w:rsid w:val="00B01B0E"/>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TableofAuthorities">
    <w:name w:val="table of authorities"/>
    <w:basedOn w:val="Normal"/>
    <w:next w:val="Normal"/>
    <w:uiPriority w:val="99"/>
    <w:semiHidden/>
    <w:unhideWhenUsed/>
    <w:rsid w:val="00B01B0E"/>
    <w:pPr>
      <w:spacing w:after="0"/>
      <w:ind w:left="220" w:hanging="220"/>
    </w:pPr>
  </w:style>
  <w:style w:type="paragraph" w:styleId="TableofFigures">
    <w:name w:val="table of figures"/>
    <w:basedOn w:val="Normal"/>
    <w:next w:val="Normal"/>
    <w:uiPriority w:val="99"/>
    <w:semiHidden/>
    <w:unhideWhenUsed/>
    <w:rsid w:val="00B01B0E"/>
    <w:pPr>
      <w:spacing w:after="0"/>
    </w:pPr>
  </w:style>
  <w:style w:type="paragraph" w:customStyle="1" w:styleId="TablesCellsBody">
    <w:name w:val="Tables Cells Body"/>
    <w:basedOn w:val="Normal"/>
    <w:qFormat/>
    <w:rsid w:val="00B01B0E"/>
    <w:pPr>
      <w:snapToGrid w:val="0"/>
      <w:spacing w:after="100" w:afterAutospacing="1" w:line="240" w:lineRule="auto"/>
      <w:textboxTightWrap w:val="firstLineOnly"/>
    </w:pPr>
    <w:rPr>
      <w:color w:val="7C7C7C" w:themeColor="text1" w:themeTint="BF"/>
      <w:sz w:val="20"/>
      <w:szCs w:val="20"/>
    </w:rPr>
  </w:style>
  <w:style w:type="paragraph" w:customStyle="1" w:styleId="TablesHeadingsGSWhite">
    <w:name w:val="Tables Headings GS White"/>
    <w:next w:val="Normal"/>
    <w:qFormat/>
    <w:rsid w:val="00B01B0E"/>
    <w:pPr>
      <w:spacing w:after="0" w:line="240" w:lineRule="auto"/>
      <w:textboxTightWrap w:val="firstLineOnly"/>
    </w:pPr>
    <w:rPr>
      <w:rFonts w:ascii="Verdana" w:hAnsi="Verdana" w:cs="Times New Roman (Body CS)"/>
      <w:caps/>
      <w:color w:val="FFFFFF" w:themeColor="background1"/>
      <w:sz w:val="22"/>
      <w14:cntxtAlts/>
    </w:rPr>
  </w:style>
  <w:style w:type="paragraph" w:styleId="TOAHeading">
    <w:name w:val="toa heading"/>
    <w:basedOn w:val="Normal"/>
    <w:next w:val="Normal"/>
    <w:uiPriority w:val="99"/>
    <w:semiHidden/>
    <w:unhideWhenUsed/>
    <w:rsid w:val="00B01B0E"/>
    <w:pPr>
      <w:spacing w:before="120"/>
    </w:pPr>
    <w:rPr>
      <w:rFonts w:asciiTheme="majorHAnsi" w:eastAsiaTheme="majorEastAsia" w:hAnsiTheme="majorHAnsi" w:cstheme="majorBidi"/>
      <w:b/>
      <w:bCs/>
      <w:sz w:val="24"/>
    </w:rPr>
  </w:style>
  <w:style w:type="paragraph" w:styleId="TOC1">
    <w:name w:val="toc 1"/>
    <w:next w:val="TOC2"/>
    <w:link w:val="TOC1Char"/>
    <w:uiPriority w:val="39"/>
    <w:unhideWhenUsed/>
    <w:rsid w:val="00394A4D"/>
    <w:pPr>
      <w:adjustRightInd w:val="0"/>
      <w:snapToGrid w:val="0"/>
      <w:spacing w:after="0" w:line="360" w:lineRule="auto"/>
    </w:pPr>
    <w:rPr>
      <w:rFonts w:asciiTheme="majorHAnsi" w:hAnsiTheme="majorHAnsi" w:cs="Times New Roman (Body CS)"/>
      <w:bCs/>
      <w:iCs/>
      <w:caps/>
      <w:color w:val="626262" w:themeColor="text1" w:themeTint="E6"/>
      <w:sz w:val="22"/>
      <w14:cntxtAlts/>
    </w:rPr>
  </w:style>
  <w:style w:type="paragraph" w:styleId="TOC2">
    <w:name w:val="toc 2"/>
    <w:basedOn w:val="Normal"/>
    <w:next w:val="Normal"/>
    <w:link w:val="TOC2Char"/>
    <w:uiPriority w:val="39"/>
    <w:unhideWhenUsed/>
    <w:rsid w:val="00394A4D"/>
    <w:pPr>
      <w:suppressAutoHyphens/>
      <w:snapToGrid w:val="0"/>
      <w:spacing w:after="0"/>
    </w:pPr>
    <w:rPr>
      <w:rFonts w:asciiTheme="minorHAnsi" w:hAnsiTheme="minorHAnsi"/>
      <w:bCs/>
      <w:color w:val="626262" w:themeColor="text1" w:themeTint="E6"/>
      <w:sz w:val="20"/>
      <w:szCs w:val="22"/>
    </w:rPr>
  </w:style>
  <w:style w:type="paragraph" w:styleId="TOC3">
    <w:name w:val="toc 3"/>
    <w:basedOn w:val="Normal"/>
    <w:next w:val="Normal"/>
    <w:link w:val="TOC3Char"/>
    <w:uiPriority w:val="39"/>
    <w:unhideWhenUsed/>
    <w:rsid w:val="00394A4D"/>
    <w:pPr>
      <w:tabs>
        <w:tab w:val="left" w:pos="284"/>
        <w:tab w:val="right" w:leader="underscore" w:pos="9622"/>
      </w:tabs>
      <w:suppressAutoHyphens/>
      <w:adjustRightInd w:val="0"/>
      <w:snapToGrid w:val="0"/>
      <w:spacing w:after="0"/>
    </w:pPr>
    <w:rPr>
      <w:rFonts w:asciiTheme="minorHAnsi" w:hAnsiTheme="minorHAnsi"/>
      <w:caps/>
      <w:noProof/>
      <w:color w:val="626262" w:themeColor="text1" w:themeTint="E6"/>
      <w:sz w:val="20"/>
      <w:szCs w:val="20"/>
    </w:rPr>
  </w:style>
  <w:style w:type="paragraph" w:styleId="TOC4">
    <w:name w:val="toc 4"/>
    <w:basedOn w:val="Normal"/>
    <w:next w:val="Normal"/>
    <w:uiPriority w:val="39"/>
    <w:semiHidden/>
    <w:unhideWhenUsed/>
    <w:rsid w:val="00B01B0E"/>
    <w:pPr>
      <w:spacing w:after="0"/>
      <w:ind w:left="660"/>
    </w:pPr>
    <w:rPr>
      <w:rFonts w:asciiTheme="minorHAnsi" w:hAnsiTheme="minorHAnsi"/>
      <w:sz w:val="20"/>
      <w:szCs w:val="20"/>
    </w:rPr>
  </w:style>
  <w:style w:type="paragraph" w:styleId="TOC5">
    <w:name w:val="toc 5"/>
    <w:basedOn w:val="Normal"/>
    <w:next w:val="Normal"/>
    <w:uiPriority w:val="39"/>
    <w:semiHidden/>
    <w:unhideWhenUsed/>
    <w:rsid w:val="00B01B0E"/>
    <w:pPr>
      <w:spacing w:after="0"/>
      <w:ind w:left="880"/>
    </w:pPr>
    <w:rPr>
      <w:rFonts w:asciiTheme="minorHAnsi" w:hAnsiTheme="minorHAnsi"/>
      <w:sz w:val="20"/>
      <w:szCs w:val="20"/>
    </w:rPr>
  </w:style>
  <w:style w:type="paragraph" w:styleId="TOC6">
    <w:name w:val="toc 6"/>
    <w:basedOn w:val="Normal"/>
    <w:next w:val="Normal"/>
    <w:uiPriority w:val="39"/>
    <w:semiHidden/>
    <w:unhideWhenUsed/>
    <w:rsid w:val="00B01B0E"/>
    <w:pPr>
      <w:spacing w:after="0"/>
      <w:ind w:left="1100"/>
    </w:pPr>
    <w:rPr>
      <w:rFonts w:asciiTheme="minorHAnsi" w:hAnsiTheme="minorHAnsi"/>
      <w:sz w:val="20"/>
      <w:szCs w:val="20"/>
    </w:rPr>
  </w:style>
  <w:style w:type="paragraph" w:styleId="TOC7">
    <w:name w:val="toc 7"/>
    <w:basedOn w:val="Normal"/>
    <w:next w:val="Normal"/>
    <w:uiPriority w:val="39"/>
    <w:semiHidden/>
    <w:unhideWhenUsed/>
    <w:rsid w:val="00B01B0E"/>
    <w:pPr>
      <w:spacing w:after="0"/>
      <w:ind w:left="1320"/>
    </w:pPr>
    <w:rPr>
      <w:rFonts w:asciiTheme="minorHAnsi" w:hAnsiTheme="minorHAnsi"/>
      <w:sz w:val="20"/>
      <w:szCs w:val="20"/>
    </w:rPr>
  </w:style>
  <w:style w:type="paragraph" w:styleId="TOC8">
    <w:name w:val="toc 8"/>
    <w:basedOn w:val="Normal"/>
    <w:next w:val="Normal"/>
    <w:uiPriority w:val="39"/>
    <w:semiHidden/>
    <w:unhideWhenUsed/>
    <w:rsid w:val="00B01B0E"/>
    <w:pPr>
      <w:spacing w:after="0"/>
      <w:ind w:left="1540"/>
    </w:pPr>
    <w:rPr>
      <w:rFonts w:asciiTheme="minorHAnsi" w:hAnsiTheme="minorHAnsi"/>
      <w:sz w:val="20"/>
      <w:szCs w:val="20"/>
    </w:rPr>
  </w:style>
  <w:style w:type="paragraph" w:styleId="TOC9">
    <w:name w:val="toc 9"/>
    <w:basedOn w:val="Normal"/>
    <w:next w:val="Normal"/>
    <w:uiPriority w:val="39"/>
    <w:semiHidden/>
    <w:unhideWhenUsed/>
    <w:rsid w:val="00B01B0E"/>
    <w:pPr>
      <w:spacing w:after="0"/>
      <w:ind w:left="1760"/>
    </w:pPr>
    <w:rPr>
      <w:rFonts w:asciiTheme="minorHAnsi" w:hAnsiTheme="minorHAnsi"/>
      <w:sz w:val="20"/>
      <w:szCs w:val="20"/>
    </w:rPr>
  </w:style>
  <w:style w:type="paragraph" w:styleId="TOCHeading">
    <w:name w:val="TOC Heading"/>
    <w:basedOn w:val="Normal"/>
    <w:next w:val="Normal"/>
    <w:uiPriority w:val="39"/>
    <w:unhideWhenUsed/>
    <w:rsid w:val="00B01B0E"/>
    <w:pPr>
      <w:spacing w:line="240" w:lineRule="auto"/>
    </w:pPr>
    <w:rPr>
      <w:color w:val="00B9BD" w:themeColor="accent1"/>
      <w:sz w:val="32"/>
    </w:rPr>
  </w:style>
  <w:style w:type="character" w:styleId="UnresolvedMention">
    <w:name w:val="Unresolved Mention"/>
    <w:uiPriority w:val="99"/>
    <w:unhideWhenUsed/>
    <w:rsid w:val="00B01B0E"/>
    <w:rPr>
      <w:rFonts w:asciiTheme="minorHAnsi" w:hAnsiTheme="minorHAnsi"/>
      <w:color w:val="605E5C"/>
      <w:sz w:val="22"/>
      <w:shd w:val="clear" w:color="auto" w:fill="E1DFDD"/>
    </w:rPr>
  </w:style>
  <w:style w:type="numbering" w:customStyle="1" w:styleId="BulletedListStyle">
    <w:name w:val="Bulleted List Style"/>
    <w:uiPriority w:val="99"/>
    <w:rsid w:val="00B01B0E"/>
    <w:pPr>
      <w:numPr>
        <w:numId w:val="11"/>
      </w:numPr>
    </w:pPr>
  </w:style>
  <w:style w:type="paragraph" w:customStyle="1" w:styleId="Default">
    <w:name w:val="Default"/>
    <w:rsid w:val="00C30F02"/>
    <w:pPr>
      <w:autoSpaceDE w:val="0"/>
      <w:autoSpaceDN w:val="0"/>
      <w:adjustRightInd w:val="0"/>
      <w:spacing w:after="0" w:line="240" w:lineRule="auto"/>
    </w:pPr>
    <w:rPr>
      <w:rFonts w:ascii="Verdana" w:hAnsi="Verdana" w:cs="Verdana"/>
      <w:color w:val="000000"/>
      <w:lang w:val="en-GB"/>
    </w:rPr>
  </w:style>
  <w:style w:type="numbering" w:customStyle="1" w:styleId="GS-Parapgraphsnumbered">
    <w:name w:val="GS-Parapgraphs numbered"/>
    <w:uiPriority w:val="99"/>
    <w:rsid w:val="00991401"/>
    <w:pPr>
      <w:numPr>
        <w:numId w:val="15"/>
      </w:numPr>
    </w:pPr>
  </w:style>
  <w:style w:type="paragraph" w:customStyle="1" w:styleId="P">
    <w:name w:val="P"/>
    <w:basedOn w:val="Normal"/>
    <w:qFormat/>
    <w:rsid w:val="00350D03"/>
    <w:pPr>
      <w:numPr>
        <w:ilvl w:val="2"/>
        <w:numId w:val="14"/>
      </w:numPr>
    </w:pPr>
  </w:style>
  <w:style w:type="character" w:customStyle="1" w:styleId="TOC3Char">
    <w:name w:val="TOC 3 Char"/>
    <w:basedOn w:val="DefaultParagraphFont"/>
    <w:link w:val="TOC3"/>
    <w:uiPriority w:val="39"/>
    <w:rsid w:val="00394A4D"/>
    <w:rPr>
      <w:rFonts w:cs="Times New Roman (Body CS)"/>
      <w:caps/>
      <w:noProof/>
      <w:color w:val="626262" w:themeColor="text1" w:themeTint="E6"/>
      <w:sz w:val="20"/>
      <w:szCs w:val="20"/>
      <w14:cntxtAlts/>
    </w:rPr>
  </w:style>
  <w:style w:type="character" w:customStyle="1" w:styleId="TOC1Char">
    <w:name w:val="TOC 1 Char"/>
    <w:basedOn w:val="DefaultParagraphFont"/>
    <w:link w:val="TOC1"/>
    <w:uiPriority w:val="39"/>
    <w:rsid w:val="00394A4D"/>
    <w:rPr>
      <w:rFonts w:asciiTheme="majorHAnsi" w:hAnsiTheme="majorHAnsi" w:cs="Times New Roman (Body CS)"/>
      <w:bCs/>
      <w:iCs/>
      <w:caps/>
      <w:color w:val="626262" w:themeColor="text1" w:themeTint="E6"/>
      <w:sz w:val="22"/>
      <w14:cntxtAlts/>
    </w:rPr>
  </w:style>
  <w:style w:type="character" w:customStyle="1" w:styleId="TOC2Char">
    <w:name w:val="TOC 2 Char"/>
    <w:basedOn w:val="DefaultParagraphFont"/>
    <w:link w:val="TOC2"/>
    <w:uiPriority w:val="39"/>
    <w:rsid w:val="00394A4D"/>
    <w:rPr>
      <w:rFonts w:cs="Times New Roman (Body CS)"/>
      <w:bCs/>
      <w:color w:val="626262" w:themeColor="text1" w:themeTint="E6"/>
      <w:sz w:val="20"/>
      <w:szCs w:val="22"/>
      <w14:cntxtAlts/>
    </w:rPr>
  </w:style>
  <w:style w:type="table" w:styleId="GridTable5Dark-Accent1">
    <w:name w:val="Grid Table 5 Dark Accent 1"/>
    <w:basedOn w:val="TableNormal"/>
    <w:uiPriority w:val="50"/>
    <w:rsid w:val="006D53FE"/>
    <w:pPr>
      <w:spacing w:after="0" w:line="240" w:lineRule="auto"/>
    </w:pPr>
    <w:rPr>
      <w:sz w:val="22"/>
      <w:lang w:eastAsia="en-GB"/>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8FA"/>
    </w:tcPr>
    <w:tblStylePr w:type="firstRow">
      <w:rPr>
        <w:rFonts w:asciiTheme="minorHAnsi" w:hAnsiTheme="minorHAnsi"/>
        <w:b/>
        <w:bCs/>
        <w:color w:val="FFFFFF" w:themeColor="background1"/>
        <w:sz w:val="22"/>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9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9BD" w:themeFill="accent1"/>
      </w:tcPr>
    </w:tblStylePr>
    <w:tblStylePr w:type="firstCol">
      <w:rPr>
        <w:rFonts w:asciiTheme="minorHAnsi" w:hAnsiTheme="minorHAnsi"/>
        <w:b w:val="0"/>
        <w:bCs/>
        <w:color w:val="F2F2F2"/>
        <w:sz w:val="21"/>
      </w:rPr>
      <w:tblPr/>
      <w:tcPr>
        <w:shd w:val="clear" w:color="auto" w:fill="00B9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9BD" w:themeFill="accent1"/>
      </w:tcPr>
    </w:tblStylePr>
    <w:tblStylePr w:type="band1Vert">
      <w:tblPr/>
      <w:tcPr>
        <w:shd w:val="clear" w:color="auto" w:fill="7EFBFF" w:themeFill="accent1" w:themeFillTint="66"/>
      </w:tcPr>
    </w:tblStylePr>
    <w:tblStylePr w:type="band1Horz">
      <w:tblPr/>
      <w:tcPr>
        <w:shd w:val="clear" w:color="auto" w:fill="7EFBFF" w:themeFill="accent1" w:themeFillTint="66"/>
      </w:tcPr>
    </w:tblStylePr>
  </w:style>
  <w:style w:type="table" w:styleId="GridTable5Dark">
    <w:name w:val="Grid Table 5 Dark"/>
    <w:basedOn w:val="TableNormal"/>
    <w:uiPriority w:val="50"/>
    <w:rsid w:val="006D53F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CDCD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15151"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15151"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15151"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15151" w:themeFill="text1"/>
      </w:tcPr>
    </w:tblStylePr>
    <w:tblStylePr w:type="band1Vert">
      <w:tblPr/>
      <w:tcPr>
        <w:shd w:val="clear" w:color="auto" w:fill="B9B9B9" w:themeFill="text1" w:themeFillTint="66"/>
      </w:tcPr>
    </w:tblStylePr>
    <w:tblStylePr w:type="band1Horz">
      <w:tblPr/>
      <w:tcPr>
        <w:shd w:val="clear" w:color="auto" w:fill="B9B9B9" w:themeFill="text1" w:themeFillTint="66"/>
      </w:tcPr>
    </w:tblStylePr>
  </w:style>
  <w:style w:type="table" w:styleId="GridTable4-Accent3">
    <w:name w:val="Grid Table 4 Accent 3"/>
    <w:basedOn w:val="TableNormal"/>
    <w:uiPriority w:val="49"/>
    <w:rsid w:val="006D53FE"/>
    <w:pPr>
      <w:spacing w:after="0" w:line="240" w:lineRule="auto"/>
    </w:pPr>
    <w:tblPr>
      <w:tblStyleRowBandSize w:val="1"/>
      <w:tblStyleColBandSize w:val="1"/>
      <w:tblBorders>
        <w:top w:val="single" w:sz="4" w:space="0" w:color="2DECF0" w:themeColor="accent3" w:themeTint="99"/>
        <w:left w:val="single" w:sz="4" w:space="0" w:color="2DECF0" w:themeColor="accent3" w:themeTint="99"/>
        <w:bottom w:val="single" w:sz="4" w:space="0" w:color="2DECF0" w:themeColor="accent3" w:themeTint="99"/>
        <w:right w:val="single" w:sz="4" w:space="0" w:color="2DECF0" w:themeColor="accent3" w:themeTint="99"/>
        <w:insideH w:val="single" w:sz="4" w:space="0" w:color="2DECF0" w:themeColor="accent3" w:themeTint="99"/>
        <w:insideV w:val="single" w:sz="4" w:space="0" w:color="2DECF0" w:themeColor="accent3" w:themeTint="99"/>
      </w:tblBorders>
    </w:tblPr>
    <w:tblStylePr w:type="firstRow">
      <w:rPr>
        <w:b/>
        <w:bCs/>
        <w:color w:val="FFFFFF" w:themeColor="background1"/>
      </w:rPr>
      <w:tblPr/>
      <w:tcPr>
        <w:tcBorders>
          <w:top w:val="single" w:sz="4" w:space="0" w:color="097E80" w:themeColor="accent3"/>
          <w:left w:val="single" w:sz="4" w:space="0" w:color="097E80" w:themeColor="accent3"/>
          <w:bottom w:val="single" w:sz="4" w:space="0" w:color="097E80" w:themeColor="accent3"/>
          <w:right w:val="single" w:sz="4" w:space="0" w:color="097E80" w:themeColor="accent3"/>
          <w:insideH w:val="nil"/>
          <w:insideV w:val="nil"/>
        </w:tcBorders>
        <w:shd w:val="clear" w:color="auto" w:fill="097E80" w:themeFill="accent3"/>
      </w:tcPr>
    </w:tblStylePr>
    <w:tblStylePr w:type="lastRow">
      <w:rPr>
        <w:b/>
        <w:bCs/>
      </w:rPr>
      <w:tblPr/>
      <w:tcPr>
        <w:tcBorders>
          <w:top w:val="double" w:sz="4" w:space="0" w:color="097E80" w:themeColor="accent3"/>
        </w:tcBorders>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GridTable5Dark-Accent2">
    <w:name w:val="Grid Table 5 Dark Accent 2"/>
    <w:basedOn w:val="TableNormal"/>
    <w:uiPriority w:val="50"/>
    <w:rsid w:val="009B77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8FA"/>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09B9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09B9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09B9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09B9D" w:themeFill="accent2"/>
      </w:tcPr>
    </w:tblStylePr>
    <w:tblStylePr w:type="band1Vert">
      <w:tblPr/>
      <w:tcPr>
        <w:shd w:val="clear" w:color="auto" w:fill="84F0F2" w:themeFill="accent2" w:themeFillTint="66"/>
      </w:tcPr>
    </w:tblStylePr>
    <w:tblStylePr w:type="band1Horz">
      <w:tblPr/>
      <w:tcPr>
        <w:shd w:val="clear" w:color="auto" w:fill="84F0F2" w:themeFill="accent2" w:themeFillTint="66"/>
      </w:tcPr>
    </w:tblStylePr>
  </w:style>
  <w:style w:type="paragraph" w:customStyle="1" w:styleId="SectionTitle">
    <w:name w:val="Section Title"/>
    <w:basedOn w:val="Heading4"/>
    <w:next w:val="Default"/>
    <w:rsid w:val="00037772"/>
    <w:pPr>
      <w:numPr>
        <w:numId w:val="16"/>
      </w:numPr>
      <w:contextualSpacing w:val="0"/>
    </w:pPr>
    <w:rPr>
      <w:rFonts w:eastAsia="Times New Roman" w:cs="Arial"/>
      <w:color w:val="auto"/>
      <w:szCs w:val="22"/>
      <w:lang w:eastAsia="en-GB"/>
      <w14:cntxtAlts w14:val="0"/>
    </w:rPr>
  </w:style>
  <w:style w:type="paragraph" w:customStyle="1" w:styleId="SectionList">
    <w:name w:val="Section List"/>
    <w:basedOn w:val="Heading5"/>
    <w:next w:val="Default"/>
    <w:link w:val="SectionListChar"/>
    <w:rsid w:val="00037772"/>
    <w:pPr>
      <w:numPr>
        <w:ilvl w:val="4"/>
        <w:numId w:val="16"/>
      </w:numPr>
      <w:spacing w:line="240" w:lineRule="auto"/>
      <w:contextualSpacing w:val="0"/>
    </w:pPr>
    <w:rPr>
      <w:rFonts w:asciiTheme="minorHAnsi" w:eastAsia="Times New Roman" w:hAnsiTheme="minorHAnsi" w:cs="Times New Roman"/>
      <w:color w:val="auto"/>
      <w:szCs w:val="22"/>
      <w:lang w:val="en-GB" w:eastAsia="en-GB"/>
      <w14:cntxtAlts w14:val="0"/>
    </w:rPr>
  </w:style>
  <w:style w:type="paragraph" w:customStyle="1" w:styleId="SectionList2nd">
    <w:name w:val="Section List 2nd"/>
    <w:basedOn w:val="Normal"/>
    <w:rsid w:val="00B9213D"/>
    <w:pPr>
      <w:numPr>
        <w:ilvl w:val="5"/>
        <w:numId w:val="16"/>
      </w:numPr>
      <w:spacing w:line="240" w:lineRule="auto"/>
      <w:contextualSpacing w:val="0"/>
    </w:pPr>
    <w:rPr>
      <w:rFonts w:asciiTheme="minorHAnsi" w:eastAsia="Times New Roman" w:hAnsiTheme="minorHAnsi" w:cs="Times New Roman"/>
      <w:bCs/>
      <w:color w:val="auto"/>
      <w:szCs w:val="22"/>
      <w:lang w:val="en-GB" w:eastAsia="en-GB"/>
      <w14:cntxtAlts w14:val="0"/>
    </w:rPr>
  </w:style>
  <w:style w:type="paragraph" w:styleId="Revision">
    <w:name w:val="Revision"/>
    <w:hidden/>
    <w:uiPriority w:val="99"/>
    <w:semiHidden/>
    <w:rsid w:val="00094F34"/>
    <w:pPr>
      <w:spacing w:after="0" w:line="240" w:lineRule="auto"/>
    </w:pPr>
    <w:rPr>
      <w:rFonts w:ascii="Verdana" w:hAnsi="Verdana" w:cs="Times New Roman (Body CS)"/>
      <w:color w:val="4D4D4C"/>
      <w:sz w:val="22"/>
      <w14:cntxtAlts/>
    </w:rPr>
  </w:style>
  <w:style w:type="character" w:customStyle="1" w:styleId="SectionListChar">
    <w:name w:val="Section List Char"/>
    <w:basedOn w:val="Heading5Char"/>
    <w:link w:val="SectionList"/>
    <w:rsid w:val="00037772"/>
    <w:rPr>
      <w:rFonts w:ascii="Verdana" w:eastAsia="Times New Roman" w:hAnsi="Verdana" w:cs="Times New Roman"/>
      <w:b/>
      <w:color w:val="323232" w:themeColor="text2"/>
      <w:sz w:val="22"/>
      <w:szCs w:val="22"/>
      <w:lang w:val="en-GB" w:eastAsia="en-GB"/>
      <w14:ligatures w14:val="standardContextual"/>
      <w14:numForm w14:val="oldStyle"/>
      <w14:cntxtAlts/>
    </w:rPr>
  </w:style>
  <w:style w:type="paragraph" w:customStyle="1" w:styleId="TableParagraph">
    <w:name w:val="Table Paragraph"/>
    <w:basedOn w:val="Normal"/>
    <w:uiPriority w:val="1"/>
    <w:qFormat/>
    <w:rsid w:val="0051189C"/>
    <w:pPr>
      <w:widowControl w:val="0"/>
      <w:autoSpaceDE w:val="0"/>
      <w:autoSpaceDN w:val="0"/>
      <w:spacing w:after="0" w:line="240" w:lineRule="auto"/>
      <w:contextualSpacing w:val="0"/>
    </w:pPr>
    <w:rPr>
      <w:rFonts w:eastAsia="Verdana" w:cs="Verdana"/>
      <w:color w:val="auto"/>
      <w:szCs w:val="22"/>
      <w14:cntxtAlts w14:val="0"/>
    </w:rPr>
  </w:style>
  <w:style w:type="paragraph" w:customStyle="1" w:styleId="16Point">
    <w:name w:val="16 Point"/>
    <w:aliases w:val="Superscript 6 Point,BVI fnr Char Char Char,BVI fnr Zchn Zchn Char Char Char Char Char Char,ftref Char Char Char,BVI fnr Char1,BVI fnr Char,BVI fnr Car Car Char,BVI fnr Car Char,BVI fnr Car Car Car Car Char, BVI fnr Char Char Char"/>
    <w:basedOn w:val="Normal"/>
    <w:link w:val="FootnoteReference"/>
    <w:uiPriority w:val="99"/>
    <w:rsid w:val="004C7B23"/>
    <w:pPr>
      <w:spacing w:after="160" w:line="240" w:lineRule="exact"/>
      <w:contextualSpacing w:val="0"/>
    </w:pPr>
    <w:rPr>
      <w:rFonts w:asciiTheme="minorHAnsi" w:hAnsiTheme="minorHAnsi" w:cstheme="minorBidi"/>
      <w:color w:val="auto"/>
      <w:sz w:val="24"/>
      <w:vertAlign w:val="superscript"/>
      <w14:cntxtAlts w14:val="0"/>
    </w:rPr>
  </w:style>
  <w:style w:type="table" w:styleId="GridTable4-Accent1">
    <w:name w:val="Grid Table 4 Accent 1"/>
    <w:basedOn w:val="TableNormal"/>
    <w:uiPriority w:val="49"/>
    <w:rsid w:val="00AF61A4"/>
    <w:pPr>
      <w:spacing w:after="0" w:line="240" w:lineRule="auto"/>
    </w:pPr>
    <w:tblPr>
      <w:tblStyleRowBandSize w:val="1"/>
      <w:tblStyleColBandSize w:val="1"/>
      <w:tblBorders>
        <w:top w:val="single" w:sz="4" w:space="0" w:color="3EFAFF" w:themeColor="accent1" w:themeTint="99"/>
        <w:left w:val="single" w:sz="4" w:space="0" w:color="3EFAFF" w:themeColor="accent1" w:themeTint="99"/>
        <w:bottom w:val="single" w:sz="4" w:space="0" w:color="3EFAFF" w:themeColor="accent1" w:themeTint="99"/>
        <w:right w:val="single" w:sz="4" w:space="0" w:color="3EFAFF" w:themeColor="accent1" w:themeTint="99"/>
        <w:insideH w:val="single" w:sz="4" w:space="0" w:color="3EFAFF" w:themeColor="accent1" w:themeTint="99"/>
        <w:insideV w:val="single" w:sz="4" w:space="0" w:color="3EFAFF" w:themeColor="accent1" w:themeTint="99"/>
      </w:tblBorders>
    </w:tblPr>
    <w:tblStylePr w:type="firstRow">
      <w:rPr>
        <w:b/>
        <w:bCs/>
        <w:color w:val="FFFFFF" w:themeColor="background1"/>
      </w:rPr>
      <w:tblPr/>
      <w:tcPr>
        <w:tcBorders>
          <w:top w:val="single" w:sz="4" w:space="0" w:color="00B9BD" w:themeColor="accent1"/>
          <w:left w:val="single" w:sz="4" w:space="0" w:color="00B9BD" w:themeColor="accent1"/>
          <w:bottom w:val="single" w:sz="4" w:space="0" w:color="00B9BD" w:themeColor="accent1"/>
          <w:right w:val="single" w:sz="4" w:space="0" w:color="00B9BD" w:themeColor="accent1"/>
          <w:insideH w:val="nil"/>
          <w:insideV w:val="nil"/>
        </w:tcBorders>
        <w:shd w:val="clear" w:color="auto" w:fill="00B9BD" w:themeFill="accent1"/>
      </w:tcPr>
    </w:tblStylePr>
    <w:tblStylePr w:type="lastRow">
      <w:rPr>
        <w:b/>
        <w:bCs/>
      </w:rPr>
      <w:tblPr/>
      <w:tcPr>
        <w:tcBorders>
          <w:top w:val="double" w:sz="4" w:space="0" w:color="00B9BD" w:themeColor="accent1"/>
        </w:tcBorders>
      </w:tcPr>
    </w:tblStylePr>
    <w:tblStylePr w:type="firstCol">
      <w:rPr>
        <w:b/>
        <w:bCs/>
      </w:rPr>
    </w:tblStylePr>
    <w:tblStylePr w:type="lastCol">
      <w:rPr>
        <w:b/>
        <w:bCs/>
      </w:rPr>
    </w:tblStylePr>
    <w:tblStylePr w:type="band1Vert">
      <w:tblPr/>
      <w:tcPr>
        <w:shd w:val="clear" w:color="auto" w:fill="BEFDFF" w:themeFill="accent1" w:themeFillTint="33"/>
      </w:tcPr>
    </w:tblStylePr>
    <w:tblStylePr w:type="band1Horz">
      <w:tblPr/>
      <w:tcPr>
        <w:shd w:val="clear" w:color="auto" w:fill="BEFDFF" w:themeFill="accent1"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576542">
      <w:bodyDiv w:val="1"/>
      <w:marLeft w:val="0"/>
      <w:marRight w:val="0"/>
      <w:marTop w:val="0"/>
      <w:marBottom w:val="0"/>
      <w:divBdr>
        <w:top w:val="none" w:sz="0" w:space="0" w:color="auto"/>
        <w:left w:val="none" w:sz="0" w:space="0" w:color="auto"/>
        <w:bottom w:val="none" w:sz="0" w:space="0" w:color="auto"/>
        <w:right w:val="none" w:sz="0" w:space="0" w:color="auto"/>
      </w:divBdr>
    </w:div>
    <w:div w:id="90249055">
      <w:bodyDiv w:val="1"/>
      <w:marLeft w:val="0"/>
      <w:marRight w:val="0"/>
      <w:marTop w:val="0"/>
      <w:marBottom w:val="0"/>
      <w:divBdr>
        <w:top w:val="none" w:sz="0" w:space="0" w:color="auto"/>
        <w:left w:val="none" w:sz="0" w:space="0" w:color="auto"/>
        <w:bottom w:val="none" w:sz="0" w:space="0" w:color="auto"/>
        <w:right w:val="none" w:sz="0" w:space="0" w:color="auto"/>
      </w:divBdr>
    </w:div>
    <w:div w:id="269708526">
      <w:bodyDiv w:val="1"/>
      <w:marLeft w:val="0"/>
      <w:marRight w:val="0"/>
      <w:marTop w:val="0"/>
      <w:marBottom w:val="0"/>
      <w:divBdr>
        <w:top w:val="none" w:sz="0" w:space="0" w:color="auto"/>
        <w:left w:val="none" w:sz="0" w:space="0" w:color="auto"/>
        <w:bottom w:val="none" w:sz="0" w:space="0" w:color="auto"/>
        <w:right w:val="none" w:sz="0" w:space="0" w:color="auto"/>
      </w:divBdr>
    </w:div>
    <w:div w:id="312562209">
      <w:bodyDiv w:val="1"/>
      <w:marLeft w:val="0"/>
      <w:marRight w:val="0"/>
      <w:marTop w:val="0"/>
      <w:marBottom w:val="0"/>
      <w:divBdr>
        <w:top w:val="none" w:sz="0" w:space="0" w:color="auto"/>
        <w:left w:val="none" w:sz="0" w:space="0" w:color="auto"/>
        <w:bottom w:val="none" w:sz="0" w:space="0" w:color="auto"/>
        <w:right w:val="none" w:sz="0" w:space="0" w:color="auto"/>
      </w:divBdr>
    </w:div>
    <w:div w:id="344670412">
      <w:bodyDiv w:val="1"/>
      <w:marLeft w:val="0"/>
      <w:marRight w:val="0"/>
      <w:marTop w:val="0"/>
      <w:marBottom w:val="0"/>
      <w:divBdr>
        <w:top w:val="none" w:sz="0" w:space="0" w:color="auto"/>
        <w:left w:val="none" w:sz="0" w:space="0" w:color="auto"/>
        <w:bottom w:val="none" w:sz="0" w:space="0" w:color="auto"/>
        <w:right w:val="none" w:sz="0" w:space="0" w:color="auto"/>
      </w:divBdr>
    </w:div>
    <w:div w:id="478116160">
      <w:bodyDiv w:val="1"/>
      <w:marLeft w:val="0"/>
      <w:marRight w:val="0"/>
      <w:marTop w:val="0"/>
      <w:marBottom w:val="0"/>
      <w:divBdr>
        <w:top w:val="none" w:sz="0" w:space="0" w:color="auto"/>
        <w:left w:val="none" w:sz="0" w:space="0" w:color="auto"/>
        <w:bottom w:val="none" w:sz="0" w:space="0" w:color="auto"/>
        <w:right w:val="none" w:sz="0" w:space="0" w:color="auto"/>
      </w:divBdr>
    </w:div>
    <w:div w:id="510725422">
      <w:bodyDiv w:val="1"/>
      <w:marLeft w:val="0"/>
      <w:marRight w:val="0"/>
      <w:marTop w:val="0"/>
      <w:marBottom w:val="0"/>
      <w:divBdr>
        <w:top w:val="none" w:sz="0" w:space="0" w:color="auto"/>
        <w:left w:val="none" w:sz="0" w:space="0" w:color="auto"/>
        <w:bottom w:val="none" w:sz="0" w:space="0" w:color="auto"/>
        <w:right w:val="none" w:sz="0" w:space="0" w:color="auto"/>
      </w:divBdr>
    </w:div>
    <w:div w:id="615060945">
      <w:bodyDiv w:val="1"/>
      <w:marLeft w:val="0"/>
      <w:marRight w:val="0"/>
      <w:marTop w:val="0"/>
      <w:marBottom w:val="0"/>
      <w:divBdr>
        <w:top w:val="none" w:sz="0" w:space="0" w:color="auto"/>
        <w:left w:val="none" w:sz="0" w:space="0" w:color="auto"/>
        <w:bottom w:val="none" w:sz="0" w:space="0" w:color="auto"/>
        <w:right w:val="none" w:sz="0" w:space="0" w:color="auto"/>
      </w:divBdr>
    </w:div>
    <w:div w:id="681274446">
      <w:bodyDiv w:val="1"/>
      <w:marLeft w:val="0"/>
      <w:marRight w:val="0"/>
      <w:marTop w:val="0"/>
      <w:marBottom w:val="0"/>
      <w:divBdr>
        <w:top w:val="none" w:sz="0" w:space="0" w:color="auto"/>
        <w:left w:val="none" w:sz="0" w:space="0" w:color="auto"/>
        <w:bottom w:val="none" w:sz="0" w:space="0" w:color="auto"/>
        <w:right w:val="none" w:sz="0" w:space="0" w:color="auto"/>
      </w:divBdr>
    </w:div>
    <w:div w:id="691145464">
      <w:bodyDiv w:val="1"/>
      <w:marLeft w:val="0"/>
      <w:marRight w:val="0"/>
      <w:marTop w:val="0"/>
      <w:marBottom w:val="0"/>
      <w:divBdr>
        <w:top w:val="none" w:sz="0" w:space="0" w:color="auto"/>
        <w:left w:val="none" w:sz="0" w:space="0" w:color="auto"/>
        <w:bottom w:val="none" w:sz="0" w:space="0" w:color="auto"/>
        <w:right w:val="none" w:sz="0" w:space="0" w:color="auto"/>
      </w:divBdr>
    </w:div>
    <w:div w:id="925041689">
      <w:bodyDiv w:val="1"/>
      <w:marLeft w:val="0"/>
      <w:marRight w:val="0"/>
      <w:marTop w:val="0"/>
      <w:marBottom w:val="0"/>
      <w:divBdr>
        <w:top w:val="none" w:sz="0" w:space="0" w:color="auto"/>
        <w:left w:val="none" w:sz="0" w:space="0" w:color="auto"/>
        <w:bottom w:val="none" w:sz="0" w:space="0" w:color="auto"/>
        <w:right w:val="none" w:sz="0" w:space="0" w:color="auto"/>
      </w:divBdr>
    </w:div>
    <w:div w:id="943464725">
      <w:bodyDiv w:val="1"/>
      <w:marLeft w:val="0"/>
      <w:marRight w:val="0"/>
      <w:marTop w:val="0"/>
      <w:marBottom w:val="0"/>
      <w:divBdr>
        <w:top w:val="none" w:sz="0" w:space="0" w:color="auto"/>
        <w:left w:val="none" w:sz="0" w:space="0" w:color="auto"/>
        <w:bottom w:val="none" w:sz="0" w:space="0" w:color="auto"/>
        <w:right w:val="none" w:sz="0" w:space="0" w:color="auto"/>
      </w:divBdr>
      <w:divsChild>
        <w:div w:id="1291352281">
          <w:marLeft w:val="0"/>
          <w:marRight w:val="0"/>
          <w:marTop w:val="0"/>
          <w:marBottom w:val="0"/>
          <w:divBdr>
            <w:top w:val="none" w:sz="0" w:space="0" w:color="auto"/>
            <w:left w:val="none" w:sz="0" w:space="0" w:color="auto"/>
            <w:bottom w:val="none" w:sz="0" w:space="0" w:color="auto"/>
            <w:right w:val="none" w:sz="0" w:space="0" w:color="auto"/>
          </w:divBdr>
          <w:divsChild>
            <w:div w:id="1188981439">
              <w:marLeft w:val="0"/>
              <w:marRight w:val="0"/>
              <w:marTop w:val="0"/>
              <w:marBottom w:val="0"/>
              <w:divBdr>
                <w:top w:val="none" w:sz="0" w:space="0" w:color="auto"/>
                <w:left w:val="none" w:sz="0" w:space="0" w:color="auto"/>
                <w:bottom w:val="none" w:sz="0" w:space="0" w:color="auto"/>
                <w:right w:val="none" w:sz="0" w:space="0" w:color="auto"/>
              </w:divBdr>
              <w:divsChild>
                <w:div w:id="3691137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1343827">
      <w:bodyDiv w:val="1"/>
      <w:marLeft w:val="0"/>
      <w:marRight w:val="0"/>
      <w:marTop w:val="0"/>
      <w:marBottom w:val="0"/>
      <w:divBdr>
        <w:top w:val="none" w:sz="0" w:space="0" w:color="auto"/>
        <w:left w:val="none" w:sz="0" w:space="0" w:color="auto"/>
        <w:bottom w:val="none" w:sz="0" w:space="0" w:color="auto"/>
        <w:right w:val="none" w:sz="0" w:space="0" w:color="auto"/>
      </w:divBdr>
    </w:div>
    <w:div w:id="1065641117">
      <w:bodyDiv w:val="1"/>
      <w:marLeft w:val="0"/>
      <w:marRight w:val="0"/>
      <w:marTop w:val="0"/>
      <w:marBottom w:val="0"/>
      <w:divBdr>
        <w:top w:val="none" w:sz="0" w:space="0" w:color="auto"/>
        <w:left w:val="none" w:sz="0" w:space="0" w:color="auto"/>
        <w:bottom w:val="none" w:sz="0" w:space="0" w:color="auto"/>
        <w:right w:val="none" w:sz="0" w:space="0" w:color="auto"/>
      </w:divBdr>
    </w:div>
    <w:div w:id="1152137109">
      <w:bodyDiv w:val="1"/>
      <w:marLeft w:val="0"/>
      <w:marRight w:val="0"/>
      <w:marTop w:val="0"/>
      <w:marBottom w:val="0"/>
      <w:divBdr>
        <w:top w:val="none" w:sz="0" w:space="0" w:color="auto"/>
        <w:left w:val="none" w:sz="0" w:space="0" w:color="auto"/>
        <w:bottom w:val="none" w:sz="0" w:space="0" w:color="auto"/>
        <w:right w:val="none" w:sz="0" w:space="0" w:color="auto"/>
      </w:divBdr>
    </w:div>
    <w:div w:id="1180702845">
      <w:bodyDiv w:val="1"/>
      <w:marLeft w:val="0"/>
      <w:marRight w:val="0"/>
      <w:marTop w:val="0"/>
      <w:marBottom w:val="0"/>
      <w:divBdr>
        <w:top w:val="none" w:sz="0" w:space="0" w:color="auto"/>
        <w:left w:val="none" w:sz="0" w:space="0" w:color="auto"/>
        <w:bottom w:val="none" w:sz="0" w:space="0" w:color="auto"/>
        <w:right w:val="none" w:sz="0" w:space="0" w:color="auto"/>
      </w:divBdr>
    </w:div>
    <w:div w:id="1213888101">
      <w:bodyDiv w:val="1"/>
      <w:marLeft w:val="0"/>
      <w:marRight w:val="0"/>
      <w:marTop w:val="0"/>
      <w:marBottom w:val="0"/>
      <w:divBdr>
        <w:top w:val="none" w:sz="0" w:space="0" w:color="auto"/>
        <w:left w:val="none" w:sz="0" w:space="0" w:color="auto"/>
        <w:bottom w:val="none" w:sz="0" w:space="0" w:color="auto"/>
        <w:right w:val="none" w:sz="0" w:space="0" w:color="auto"/>
      </w:divBdr>
    </w:div>
    <w:div w:id="1342244965">
      <w:bodyDiv w:val="1"/>
      <w:marLeft w:val="0"/>
      <w:marRight w:val="0"/>
      <w:marTop w:val="0"/>
      <w:marBottom w:val="0"/>
      <w:divBdr>
        <w:top w:val="none" w:sz="0" w:space="0" w:color="auto"/>
        <w:left w:val="none" w:sz="0" w:space="0" w:color="auto"/>
        <w:bottom w:val="none" w:sz="0" w:space="0" w:color="auto"/>
        <w:right w:val="none" w:sz="0" w:space="0" w:color="auto"/>
      </w:divBdr>
      <w:divsChild>
        <w:div w:id="1200052262">
          <w:marLeft w:val="0"/>
          <w:marRight w:val="0"/>
          <w:marTop w:val="0"/>
          <w:marBottom w:val="0"/>
          <w:divBdr>
            <w:top w:val="none" w:sz="0" w:space="0" w:color="auto"/>
            <w:left w:val="none" w:sz="0" w:space="0" w:color="auto"/>
            <w:bottom w:val="none" w:sz="0" w:space="0" w:color="auto"/>
            <w:right w:val="none" w:sz="0" w:space="0" w:color="auto"/>
          </w:divBdr>
          <w:divsChild>
            <w:div w:id="1093623783">
              <w:marLeft w:val="0"/>
              <w:marRight w:val="0"/>
              <w:marTop w:val="0"/>
              <w:marBottom w:val="0"/>
              <w:divBdr>
                <w:top w:val="none" w:sz="0" w:space="0" w:color="auto"/>
                <w:left w:val="none" w:sz="0" w:space="0" w:color="auto"/>
                <w:bottom w:val="none" w:sz="0" w:space="0" w:color="auto"/>
                <w:right w:val="none" w:sz="0" w:space="0" w:color="auto"/>
              </w:divBdr>
              <w:divsChild>
                <w:div w:id="7069521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6364697">
      <w:bodyDiv w:val="1"/>
      <w:marLeft w:val="0"/>
      <w:marRight w:val="0"/>
      <w:marTop w:val="0"/>
      <w:marBottom w:val="0"/>
      <w:divBdr>
        <w:top w:val="none" w:sz="0" w:space="0" w:color="auto"/>
        <w:left w:val="none" w:sz="0" w:space="0" w:color="auto"/>
        <w:bottom w:val="none" w:sz="0" w:space="0" w:color="auto"/>
        <w:right w:val="none" w:sz="0" w:space="0" w:color="auto"/>
      </w:divBdr>
      <w:divsChild>
        <w:div w:id="1720205642">
          <w:marLeft w:val="0"/>
          <w:marRight w:val="0"/>
          <w:marTop w:val="0"/>
          <w:marBottom w:val="0"/>
          <w:divBdr>
            <w:top w:val="none" w:sz="0" w:space="0" w:color="auto"/>
            <w:left w:val="none" w:sz="0" w:space="0" w:color="auto"/>
            <w:bottom w:val="none" w:sz="0" w:space="0" w:color="auto"/>
            <w:right w:val="none" w:sz="0" w:space="0" w:color="auto"/>
          </w:divBdr>
          <w:divsChild>
            <w:div w:id="2036298189">
              <w:marLeft w:val="0"/>
              <w:marRight w:val="0"/>
              <w:marTop w:val="0"/>
              <w:marBottom w:val="0"/>
              <w:divBdr>
                <w:top w:val="none" w:sz="0" w:space="0" w:color="auto"/>
                <w:left w:val="none" w:sz="0" w:space="0" w:color="auto"/>
                <w:bottom w:val="none" w:sz="0" w:space="0" w:color="auto"/>
                <w:right w:val="none" w:sz="0" w:space="0" w:color="auto"/>
              </w:divBdr>
              <w:divsChild>
                <w:div w:id="13267124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43305072">
      <w:bodyDiv w:val="1"/>
      <w:marLeft w:val="0"/>
      <w:marRight w:val="0"/>
      <w:marTop w:val="0"/>
      <w:marBottom w:val="0"/>
      <w:divBdr>
        <w:top w:val="none" w:sz="0" w:space="0" w:color="auto"/>
        <w:left w:val="none" w:sz="0" w:space="0" w:color="auto"/>
        <w:bottom w:val="none" w:sz="0" w:space="0" w:color="auto"/>
        <w:right w:val="none" w:sz="0" w:space="0" w:color="auto"/>
      </w:divBdr>
    </w:div>
    <w:div w:id="1631007834">
      <w:bodyDiv w:val="1"/>
      <w:marLeft w:val="0"/>
      <w:marRight w:val="0"/>
      <w:marTop w:val="0"/>
      <w:marBottom w:val="0"/>
      <w:divBdr>
        <w:top w:val="none" w:sz="0" w:space="0" w:color="auto"/>
        <w:left w:val="none" w:sz="0" w:space="0" w:color="auto"/>
        <w:bottom w:val="none" w:sz="0" w:space="0" w:color="auto"/>
        <w:right w:val="none" w:sz="0" w:space="0" w:color="auto"/>
      </w:divBdr>
    </w:div>
    <w:div w:id="1803185023">
      <w:bodyDiv w:val="1"/>
      <w:marLeft w:val="0"/>
      <w:marRight w:val="0"/>
      <w:marTop w:val="0"/>
      <w:marBottom w:val="0"/>
      <w:divBdr>
        <w:top w:val="none" w:sz="0" w:space="0" w:color="auto"/>
        <w:left w:val="none" w:sz="0" w:space="0" w:color="auto"/>
        <w:bottom w:val="none" w:sz="0" w:space="0" w:color="auto"/>
        <w:right w:val="none" w:sz="0" w:space="0" w:color="auto"/>
      </w:divBdr>
    </w:div>
    <w:div w:id="1824395499">
      <w:bodyDiv w:val="1"/>
      <w:marLeft w:val="0"/>
      <w:marRight w:val="0"/>
      <w:marTop w:val="0"/>
      <w:marBottom w:val="0"/>
      <w:divBdr>
        <w:top w:val="none" w:sz="0" w:space="0" w:color="auto"/>
        <w:left w:val="none" w:sz="0" w:space="0" w:color="auto"/>
        <w:bottom w:val="none" w:sz="0" w:space="0" w:color="auto"/>
        <w:right w:val="none" w:sz="0" w:space="0" w:color="auto"/>
      </w:divBdr>
    </w:div>
    <w:div w:id="1961448966">
      <w:bodyDiv w:val="1"/>
      <w:marLeft w:val="0"/>
      <w:marRight w:val="0"/>
      <w:marTop w:val="0"/>
      <w:marBottom w:val="0"/>
      <w:divBdr>
        <w:top w:val="none" w:sz="0" w:space="0" w:color="auto"/>
        <w:left w:val="none" w:sz="0" w:space="0" w:color="auto"/>
        <w:bottom w:val="none" w:sz="0" w:space="0" w:color="auto"/>
        <w:right w:val="none" w:sz="0" w:space="0" w:color="auto"/>
      </w:divBdr>
    </w:div>
    <w:div w:id="1996958430">
      <w:bodyDiv w:val="1"/>
      <w:marLeft w:val="0"/>
      <w:marRight w:val="0"/>
      <w:marTop w:val="0"/>
      <w:marBottom w:val="0"/>
      <w:divBdr>
        <w:top w:val="none" w:sz="0" w:space="0" w:color="auto"/>
        <w:left w:val="none" w:sz="0" w:space="0" w:color="auto"/>
        <w:bottom w:val="none" w:sz="0" w:space="0" w:color="auto"/>
        <w:right w:val="none" w:sz="0" w:space="0" w:color="auto"/>
      </w:divBdr>
    </w:div>
    <w:div w:id="201044927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globalgoals.goldstandard.org/201-ar-community-services-activity-requirements/" TargetMode="External"/><Relationship Id="rId18" Type="http://schemas.openxmlformats.org/officeDocument/2006/relationships/image" Target="media/image1.jpeg"/><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mailto:info@upenergygroup.com" TargetMode="External"/><Relationship Id="rId7" Type="http://schemas.openxmlformats.org/officeDocument/2006/relationships/settings" Target="settings.xml"/><Relationship Id="rId12" Type="http://schemas.openxmlformats.org/officeDocument/2006/relationships/hyperlink" Target="https://globalgoals.goldstandard.org/t-prereview-poa-design-document/" TargetMode="External"/><Relationship Id="rId17" Type="http://schemas.openxmlformats.org/officeDocument/2006/relationships/hyperlink" Target="https://globalgoals.goldstandard.org/502-pr-renewable-energy-label/" TargetMode="External"/><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globalgoals.goldstandard.org/501-pr-ghg-emissions-reductions-sequestration/" TargetMode="External"/><Relationship Id="rId20" Type="http://schemas.openxmlformats.org/officeDocument/2006/relationships/hyperlink" Target="mailto:help@goldstandard.org" TargetMode="External"/><Relationship Id="rId29"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globalgoals.goldstandard.org/107-par-programme-of-activity-requirements/" TargetMode="External"/><Relationship Id="rId24" Type="http://schemas.openxmlformats.org/officeDocument/2006/relationships/hyperlink" Target="https://globalgoals.goldstandard.org/standards/TGuide-PreReview_V1.1-POA-Design-Document.pdf" TargetMode="External"/><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yperlink" Target="https://globalgoals.goldstandard.org/203-ar-luf-activity-requirements/" TargetMode="External"/><Relationship Id="rId23" Type="http://schemas.openxmlformats.org/officeDocument/2006/relationships/hyperlink" Target="http://www.upenergygroup.com/" TargetMode="External"/><Relationship Id="rId28" Type="http://schemas.openxmlformats.org/officeDocument/2006/relationships/footer" Target="footer3.xml"/><Relationship Id="rId10" Type="http://schemas.openxmlformats.org/officeDocument/2006/relationships/endnotes" Target="endnotes.xml"/><Relationship Id="rId19" Type="http://schemas.openxmlformats.org/officeDocument/2006/relationships/footer" Target="footer1.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globalgoals.goldstandard.org/202-ar-renewable-energy-activity-requirements/" TargetMode="External"/><Relationship Id="rId22" Type="http://schemas.openxmlformats.org/officeDocument/2006/relationships/hyperlink" Target="mailto:technical@upenergygroup.com" TargetMode="External"/><Relationship Id="rId27" Type="http://schemas.openxmlformats.org/officeDocument/2006/relationships/footer" Target="footer2.xml"/><Relationship Id="rId30" Type="http://schemas.openxmlformats.org/officeDocument/2006/relationships/footer" Target="footer4.xml"/></Relationships>
</file>

<file path=word/_rels/footer3.xml.rels><?xml version="1.0" encoding="UTF-8" standalone="yes"?>
<Relationships xmlns="http://schemas.openxmlformats.org/package/2006/relationships"><Relationship Id="rId1" Type="http://schemas.openxmlformats.org/officeDocument/2006/relationships/image" Target="media/image2.emf"/></Relationships>
</file>

<file path=word/_rels/footer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2.emf"/><Relationship Id="rId1" Type="http://schemas.openxmlformats.org/officeDocument/2006/relationships/image" Target="media/image5.emf"/></Relationships>
</file>

<file path=word/_rels/footnotes.xml.rels><?xml version="1.0" encoding="UTF-8" standalone="yes"?>
<Relationships xmlns="http://schemas.openxmlformats.org/package/2006/relationships"><Relationship Id="rId3" Type="http://schemas.openxmlformats.org/officeDocument/2006/relationships/hyperlink" Target="https://africa.iclei.org/advancing-the-clean-cooking-transition-in-uganda/" TargetMode="External"/><Relationship Id="rId2" Type="http://schemas.openxmlformats.org/officeDocument/2006/relationships/hyperlink" Target="https://mecs.org.uk/wp-content/uploads/2022/06/Ugandas-cooking-energy-sector-a-review.pdf" TargetMode="External"/><Relationship Id="rId1" Type="http://schemas.openxmlformats.org/officeDocument/2006/relationships/hyperlink" Target="https://www.scirp.org/journal/paperinformation?paperid=103100" TargetMode="External"/><Relationship Id="rId5" Type="http://schemas.openxmlformats.org/officeDocument/2006/relationships/hyperlink" Target="https://bmcpublichealth.biomedcentral.com/articles/10.1186/s12889-022-14015-w" TargetMode="External"/><Relationship Id="rId4" Type="http://schemas.openxmlformats.org/officeDocument/2006/relationships/hyperlink" Target="http://www.mapsofworld.com/lat_long/uganda-lat-long.html" TargetMode="External"/></Relationships>
</file>

<file path=word/_rels/header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image" Target="media/image3.emf"/><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word/diagrams/_rels/data1.xml.rels><?xml version="1.0" encoding="UTF-8" standalone="yes"?>
<Relationships xmlns="http://schemas.openxmlformats.org/package/2006/relationships"><Relationship Id="rId1" Type="http://schemas.openxmlformats.org/officeDocument/2006/relationships/image" Target="../media/image4.emf"/></Relationships>
</file>

<file path=word/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FBBF2B0-60C1-3742-9858-233F576D555B}" type="doc">
      <dgm:prSet loTypeId="urn:microsoft.com/office/officeart/2008/layout/PictureAccentBlocks" loCatId="" qsTypeId="urn:microsoft.com/office/officeart/2005/8/quickstyle/simple3" qsCatId="simple" csTypeId="urn:microsoft.com/office/officeart/2005/8/colors/colorful1" csCatId="colorful" phldr="1"/>
      <dgm:spPr/>
      <dgm:t>
        <a:bodyPr/>
        <a:lstStyle/>
        <a:p>
          <a:endParaRPr lang="en-GB"/>
        </a:p>
      </dgm:t>
    </dgm:pt>
    <dgm:pt modelId="{3A611AAA-098D-704F-BB06-7C3A5CCE11B3}">
      <dgm:prSet/>
      <dgm:spPr/>
      <dgm:t>
        <a:bodyPr/>
        <a:lstStyle/>
        <a:p>
          <a:endParaRPr lang="en-GB"/>
        </a:p>
      </dgm:t>
    </dgm:pt>
    <dgm:pt modelId="{335BD7DD-AC9E-6F44-AFEA-9D76741F05DC}" type="sibTrans" cxnId="{FFA7CE20-E079-4E4F-BB29-F83DB10BB0C9}">
      <dgm:prSet/>
      <dgm:spPr/>
      <dgm:t>
        <a:bodyPr/>
        <a:lstStyle/>
        <a:p>
          <a:endParaRPr lang="en-GB"/>
        </a:p>
      </dgm:t>
    </dgm:pt>
    <dgm:pt modelId="{9EF82370-B373-CB43-B80D-A3A00785EB39}" type="parTrans" cxnId="{FFA7CE20-E079-4E4F-BB29-F83DB10BB0C9}">
      <dgm:prSet/>
      <dgm:spPr/>
      <dgm:t>
        <a:bodyPr/>
        <a:lstStyle/>
        <a:p>
          <a:endParaRPr lang="en-GB"/>
        </a:p>
      </dgm:t>
    </dgm:pt>
    <dgm:pt modelId="{32DFC0E0-F41F-984C-B9CC-5EE3C099885D}" type="pres">
      <dgm:prSet presAssocID="{BFBBF2B0-60C1-3742-9858-233F576D555B}" presName="Name0" presStyleCnt="0">
        <dgm:presLayoutVars>
          <dgm:dir/>
        </dgm:presLayoutVars>
      </dgm:prSet>
      <dgm:spPr/>
    </dgm:pt>
    <dgm:pt modelId="{6EB9AB5F-C7CD-5646-8C4E-2FC5B3FCD748}" type="pres">
      <dgm:prSet presAssocID="{3A611AAA-098D-704F-BB06-7C3A5CCE11B3}" presName="composite" presStyleCnt="0"/>
      <dgm:spPr/>
    </dgm:pt>
    <dgm:pt modelId="{94C23139-828D-AE47-BD45-DFC9DC71CAC6}" type="pres">
      <dgm:prSet presAssocID="{3A611AAA-098D-704F-BB06-7C3A5CCE11B3}" presName="Image" presStyleLbl="alignNode1" presStyleIdx="0" presStyleCnt="1" custScaleX="234556" custScaleY="80110" custLinFactNeighborX="18" custLinFactNeighborY="-9945"/>
      <dgm:spPr>
        <a:prstGeom prst="rect">
          <a:avLst/>
        </a:prstGeom>
        <a:solidFill>
          <a:schemeClr val="bg1"/>
        </a:solidFill>
        <a:ln>
          <a:noFill/>
        </a:ln>
        <a:effectLst/>
      </dgm:spPr>
    </dgm:pt>
    <dgm:pt modelId="{AA104B76-9071-F146-9089-6E8724F6320C}" type="pres">
      <dgm:prSet presAssocID="{3A611AAA-098D-704F-BB06-7C3A5CCE11B3}" presName="Parent" presStyleLbl="revTx" presStyleIdx="0" presStyleCnt="1">
        <dgm:presLayoutVars>
          <dgm:bulletEnabled val="1"/>
        </dgm:presLayoutVars>
      </dgm:prSet>
      <dgm:spPr/>
    </dgm:pt>
  </dgm:ptLst>
  <dgm:cxnLst>
    <dgm:cxn modelId="{FFA7CE20-E079-4E4F-BB29-F83DB10BB0C9}" srcId="{BFBBF2B0-60C1-3742-9858-233F576D555B}" destId="{3A611AAA-098D-704F-BB06-7C3A5CCE11B3}" srcOrd="0" destOrd="0" parTransId="{9EF82370-B373-CB43-B80D-A3A00785EB39}" sibTransId="{335BD7DD-AC9E-6F44-AFEA-9D76741F05DC}"/>
    <dgm:cxn modelId="{AF69FC37-5E69-A442-A32A-D5F1B93F3961}" type="presOf" srcId="{3A611AAA-098D-704F-BB06-7C3A5CCE11B3}" destId="{AA104B76-9071-F146-9089-6E8724F6320C}" srcOrd="0" destOrd="0" presId="urn:microsoft.com/office/officeart/2008/layout/PictureAccentBlocks"/>
    <dgm:cxn modelId="{BDBE5C44-9B97-E94A-A006-7A8E37A16D8E}" type="presOf" srcId="{BFBBF2B0-60C1-3742-9858-233F576D555B}" destId="{32DFC0E0-F41F-984C-B9CC-5EE3C099885D}" srcOrd="0" destOrd="0" presId="urn:microsoft.com/office/officeart/2008/layout/PictureAccentBlocks"/>
    <dgm:cxn modelId="{B494AF59-4C5E-CC44-9D4F-3597C7B7F629}" type="presParOf" srcId="{32DFC0E0-F41F-984C-B9CC-5EE3C099885D}" destId="{6EB9AB5F-C7CD-5646-8C4E-2FC5B3FCD748}" srcOrd="0" destOrd="0" presId="urn:microsoft.com/office/officeart/2008/layout/PictureAccentBlocks"/>
    <dgm:cxn modelId="{8E6A879A-611B-FA4C-8030-6CD3DBD0A9AE}" type="presParOf" srcId="{6EB9AB5F-C7CD-5646-8C4E-2FC5B3FCD748}" destId="{94C23139-828D-AE47-BD45-DFC9DC71CAC6}" srcOrd="0" destOrd="0" presId="urn:microsoft.com/office/officeart/2008/layout/PictureAccentBlocks"/>
    <dgm:cxn modelId="{8DAFDB92-679D-1F4E-A5D9-0C7174252AB0}" type="presParOf" srcId="{6EB9AB5F-C7CD-5646-8C4E-2FC5B3FCD748}" destId="{AA104B76-9071-F146-9089-6E8724F6320C}" srcOrd="1" destOrd="0" presId="urn:microsoft.com/office/officeart/2008/layout/PictureAccentBlocks"/>
  </dgm:cxnLst>
  <dgm:bg>
    <a:blipFill>
      <a:blip xmlns:r="http://schemas.openxmlformats.org/officeDocument/2006/relationships" r:embed="rId1">
        <a:extLst>
          <a:ext uri="{28A0092B-C50C-407E-A947-70E740481C1C}">
            <a14:useLocalDpi xmlns:a14="http://schemas.microsoft.com/office/drawing/2010/main" val="0"/>
          </a:ext>
        </a:extLst>
      </a:blip>
      <a:stretch>
        <a:fillRect/>
      </a:stretch>
    </a:blipFill>
    <a:effectLst/>
  </dgm:bg>
  <dgm:whole/>
  <dgm:extLst>
    <a:ext uri="http://schemas.microsoft.com/office/drawing/2008/diagram">
      <dsp:dataModelExt xmlns:dsp="http://schemas.microsoft.com/office/drawing/2008/diagram" relId="rId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23139-828D-AE47-BD45-DFC9DC71CAC6}">
      <dsp:nvSpPr>
        <dsp:cNvPr id="0" name=""/>
        <dsp:cNvSpPr/>
      </dsp:nvSpPr>
      <dsp:spPr>
        <a:xfrm>
          <a:off x="3886558" y="0"/>
          <a:ext cx="3707406" cy="1266223"/>
        </a:xfrm>
        <a:prstGeom prst="rect">
          <a:avLst/>
        </a:prstGeom>
        <a:solidFill>
          <a:schemeClr val="bg1"/>
        </a:solidFill>
        <a:ln w="9525" cap="flat" cmpd="sng" algn="ctr">
          <a:noFill/>
          <a:prstDash val="solid"/>
        </a:ln>
        <a:effectLst/>
      </dsp:spPr>
      <dsp:style>
        <a:lnRef idx="1">
          <a:scrgbClr r="0" g="0" b="0"/>
        </a:lnRef>
        <a:fillRef idx="2">
          <a:scrgbClr r="0" g="0" b="0"/>
        </a:fillRef>
        <a:effectRef idx="1">
          <a:scrgbClr r="0" g="0" b="0"/>
        </a:effectRef>
        <a:fontRef idx="minor">
          <a:schemeClr val="dk1"/>
        </a:fontRef>
      </dsp:style>
    </dsp:sp>
    <dsp:sp modelId="{AA104B76-9071-F146-9089-6E8724F6320C}">
      <dsp:nvSpPr>
        <dsp:cNvPr id="0" name=""/>
        <dsp:cNvSpPr/>
      </dsp:nvSpPr>
      <dsp:spPr>
        <a:xfrm rot="16200000">
          <a:off x="4001595" y="632242"/>
          <a:ext cx="1580606" cy="316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b" anchorCtr="0">
          <a:noAutofit/>
        </a:bodyPr>
        <a:lstStyle/>
        <a:p>
          <a:pPr marL="0" lvl="0" indent="0" algn="l" defTabSz="889000">
            <a:lnSpc>
              <a:spcPct val="90000"/>
            </a:lnSpc>
            <a:spcBef>
              <a:spcPct val="0"/>
            </a:spcBef>
            <a:spcAft>
              <a:spcPct val="35000"/>
            </a:spcAft>
            <a:buNone/>
          </a:pPr>
          <a:endParaRPr lang="en-GB" sz="2000" kern="1200"/>
        </a:p>
      </dsp:txBody>
      <dsp:txXfrm>
        <a:off x="4001595" y="632242"/>
        <a:ext cx="1580606" cy="316121"/>
      </dsp:txXfrm>
    </dsp:sp>
  </dsp:spTree>
</dsp:drawing>
</file>

<file path=word/diagrams/layout1.xml><?xml version="1.0" encoding="utf-8"?>
<dgm:layoutDef xmlns:dgm="http://schemas.openxmlformats.org/drawingml/2006/diagram" xmlns:a="http://schemas.openxmlformats.org/drawingml/2006/main" uniqueId="urn:microsoft.com/office/officeart/2008/layout/PictureAccentBlocks">
  <dgm:title val=""/>
  <dgm:desc val=""/>
  <dgm:catLst>
    <dgm:cat type="picture" pri="12000"/>
    <dgm:cat type="pictureconvert" pri="12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varLst>
    <dgm:choose name="Name1">
      <dgm:if name="Name2" axis="ch" ptType="node" func="cnt" op="gt" val="5">
        <dgm:choose name="Name3">
          <dgm:if name="Name4" func="var" arg="dir" op="equ" val="norm">
            <dgm:alg type="snake">
              <dgm:param type="grDir" val="bL"/>
              <dgm:param type="bkpt" val="fixed"/>
              <dgm:param type="bkPtFixedVal" val="3"/>
              <dgm:param type="off" val="off"/>
              <dgm:param type="horzAlign" val="r"/>
              <dgm:param type="vertAlign" val="b"/>
            </dgm:alg>
          </dgm:if>
          <dgm:else name="Name5">
            <dgm:alg type="snake">
              <dgm:param type="grDir" val="bR"/>
              <dgm:param type="bkpt" val="fixed"/>
              <dgm:param type="bkPtFixedVal" val="3"/>
              <dgm:param type="off" val="off"/>
              <dgm:param type="horzAlign" val="l"/>
              <dgm:param type="vertAlign" val="b"/>
            </dgm:alg>
          </dgm:else>
        </dgm:choose>
      </dgm:if>
      <dgm:else name="Name6">
        <dgm:choose name="Name7">
          <dgm:if name="Name8" func="var" arg="dir" op="equ" val="norm">
            <dgm:alg type="snake">
              <dgm:param type="grDir" val="bL"/>
              <dgm:param type="bkpt" val="fixed"/>
              <dgm:param type="bkPtFixedVal" val="2"/>
              <dgm:param type="off" val="off"/>
              <dgm:param type="horzAlign" val="r"/>
              <dgm:param type="vertAlign" val="b"/>
            </dgm:alg>
          </dgm:if>
          <dgm:else name="Name9">
            <dgm:alg type="snake">
              <dgm:param type="grDir" val="bR"/>
              <dgm:param type="bkpt" val="fixed"/>
              <dgm:param type="bkPtFixedVal" val="2"/>
              <dgm:param type="off" val="off"/>
              <dgm:param type="horzAlign" val="l"/>
              <dgm:param type="vertAlign" val="b"/>
            </dgm:alg>
          </dgm:else>
        </dgm:choose>
      </dgm:else>
    </dgm:choose>
    <dgm:shape xmlns:r="http://schemas.openxmlformats.org/officeDocument/2006/relationships" r:blip="">
      <dgm:adjLst/>
    </dgm:shape>
    <dgm:constrLst>
      <dgm:constr type="alignOff" val="1"/>
      <dgm:constr type="primFontSz" for="des" ptType="node" op="equ" val="65"/>
      <dgm:constr type="w" for="ch" forName="composite" refType="w"/>
      <dgm:constr type="h" for="ch" forName="composite" refType="h"/>
      <dgm:constr type="sp" refType="w" refFor="ch" refForName="composite" op="equ" fact="0.113"/>
      <dgm:constr type="w" for="ch" forName="sibTrans" refType="w" refFor="ch" refForName="composite" op="equ" fact="0.0001"/>
      <dgm:constr type="h" for="ch" forName="sibTrans" refType="w" refFor="ch" refForName="sibTrans" op="equ"/>
    </dgm:constrLst>
    <dgm:forEach name="nodesForEach" axis="ch" ptType="node">
      <dgm:layoutNode name="composite">
        <dgm:alg type="composite">
          <dgm:param type="ar" val="1.2"/>
        </dgm:alg>
        <dgm:shape xmlns:r="http://schemas.openxmlformats.org/officeDocument/2006/relationships" r:blip="">
          <dgm:adjLst/>
        </dgm:shape>
        <dgm:choose name="Name10">
          <dgm:if name="Name11" func="var" arg="dir" op="equ" val="norm">
            <dgm:constrLst>
              <dgm:constr type="l" for="ch" forName="Image" refType="w" refFor="ch" refForName="Image" fact="0.2"/>
              <dgm:constr type="t" for="ch" forName="Image" refType="h" fact="0"/>
              <dgm:constr type="h" for="ch" forName="Image" refType="h"/>
              <dgm:constr type="w" for="ch" forName="Image" refType="h" refFor="ch" refForName="Image" op="equ"/>
              <dgm:constr type="l" for="ch" forName="Parent" refType="w" fact="0"/>
              <dgm:constr type="t" for="ch" forName="Parent" refType="h" fact="0"/>
              <dgm:constr type="w" for="ch" forName="Parent" refType="h" refFor="ch" refForName="Image" op="equ" fact="0.2"/>
              <dgm:constr type="h" for="ch" forName="Parent" refType="h" refFor="ch" refForName="Image" op="equ"/>
            </dgm:constrLst>
          </dgm:if>
          <dgm:else name="Name12">
            <dgm:constrLst>
              <dgm:constr type="l" for="ch" forName="Image" refType="w" fact="0"/>
              <dgm:constr type="t" for="ch" forName="Image" refType="h" fact="0"/>
              <dgm:constr type="h" for="ch" forName="Image" refType="h"/>
              <dgm:constr type="w" for="ch" forName="Image" refType="h" refFor="ch" refForName="Image" op="equ"/>
              <dgm:constr type="l" for="ch" forName="Parent" refType="w" refFor="ch" refForName="Image"/>
              <dgm:constr type="t" for="ch" forName="Parent" refType="h" fact="0"/>
              <dgm:constr type="w" for="ch" forName="Parent" refType="w" refFor="ch" refForName="Image" fact="0.2"/>
              <dgm:constr type="h" for="ch" forName="Parent" refType="h" refFor="ch" refForName="Image"/>
            </dgm:constrLst>
          </dgm:else>
        </dgm:choose>
        <dgm:layoutNode name="Image" styleLbl="alignNode1">
          <dgm:alg type="sp"/>
          <dgm:shape xmlns:r="http://schemas.openxmlformats.org/officeDocument/2006/relationships" type="rect" r:blip="" blipPhldr="1">
            <dgm:adjLst/>
          </dgm:shape>
          <dgm:presOf/>
        </dgm:layoutNode>
        <dgm:layoutNode name="Parent" styleLbl="revTx">
          <dgm:varLst>
            <dgm:bulletEnabled val="1"/>
          </dgm:varLst>
          <dgm:alg type="tx">
            <dgm:param type="parTxLTRAlign" val="l"/>
            <dgm:param type="txAnchorVert" val="b"/>
            <dgm:param type="txAnchorVertCh" val="b"/>
            <dgm:param type="autoTxRot" val="grav"/>
          </dgm:alg>
          <dgm:choose name="Name13">
            <dgm:if name="Name14" func="var" arg="dir" op="equ" val="norm">
              <dgm:shape xmlns:r="http://schemas.openxmlformats.org/officeDocument/2006/relationships" rot="270" type="rect" r:blip="">
                <dgm:adjLst/>
              </dgm:shape>
            </dgm:if>
            <dgm:else name="Name15">
              <dgm:shape xmlns:r="http://schemas.openxmlformats.org/officeDocument/2006/relationships" rot="90" type="rect" r:blip="">
                <dgm:adjLst/>
              </dgm:shape>
            </dgm:else>
          </dgm:choose>
          <dgm:presOf axis="desOr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GoldStandard">
  <a:themeElements>
    <a:clrScheme name="GoldStandard Colour Palette">
      <a:dk1>
        <a:srgbClr val="515151"/>
      </a:dk1>
      <a:lt1>
        <a:srgbClr val="FFFFFF"/>
      </a:lt1>
      <a:dk2>
        <a:srgbClr val="323232"/>
      </a:dk2>
      <a:lt2>
        <a:srgbClr val="E6E5E5"/>
      </a:lt2>
      <a:accent1>
        <a:srgbClr val="00B9BD"/>
      </a:accent1>
      <a:accent2>
        <a:srgbClr val="109B9D"/>
      </a:accent2>
      <a:accent3>
        <a:srgbClr val="097E80"/>
      </a:accent3>
      <a:accent4>
        <a:srgbClr val="D6DF40"/>
      </a:accent4>
      <a:accent5>
        <a:srgbClr val="C1CC3A"/>
      </a:accent5>
      <a:accent6>
        <a:srgbClr val="AFB936"/>
      </a:accent6>
      <a:hlink>
        <a:srgbClr val="00B9BD"/>
      </a:hlink>
      <a:folHlink>
        <a:srgbClr val="D3D4D6"/>
      </a:folHlink>
    </a:clrScheme>
    <a:fontScheme name="Test">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bodyPr anchor="t"/>
      <a:lstStyle>
        <a:defPPr>
          <a:defRPr smtClean="0"/>
        </a:defPPr>
      </a:lstStyle>
    </a:txDef>
  </a:objectDefaults>
  <a:extraClrSchemeLst/>
  <a:extLst>
    <a:ext uri="{05A4C25C-085E-4340-85A3-A5531E510DB2}">
      <thm15:themeFamily xmlns:thm15="http://schemas.microsoft.com/office/thememl/2012/main" name="GoldStandard-theme" id="{2EC3FD0D-E269-4A4F-B2C9-6AC141EAB1A5}" vid="{86384915-11BA-5A4A-B8D7-A8323FEA86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TaxCatchAll xmlns="40ff25b3-493e-4851-82b7-4e504def2eba" xsi:nil="true"/>
    <lcf76f155ced4ddcb4097134ff3c332f xmlns="94d6f73f-29f7-4e77-9e68-180d20b81668">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0B367E7F215A3A48BD10E37FB9526B69" ma:contentTypeVersion="17" ma:contentTypeDescription="Create a new document." ma:contentTypeScope="" ma:versionID="0842e2bcce5c92d57ad69b39c1e02d91">
  <xsd:schema xmlns:xsd="http://www.w3.org/2001/XMLSchema" xmlns:xs="http://www.w3.org/2001/XMLSchema" xmlns:p="http://schemas.microsoft.com/office/2006/metadata/properties" xmlns:ns2="40ff25b3-493e-4851-82b7-4e504def2eba" xmlns:ns3="87d2df8b-a2fd-4f62-8ef6-4a22c6824c33" xmlns:ns4="94d6f73f-29f7-4e77-9e68-180d20b81668" targetNamespace="http://schemas.microsoft.com/office/2006/metadata/properties" ma:root="true" ma:fieldsID="f323e3c59598075027be193c22f69fd5" ns2:_="" ns3:_="" ns4:_="">
    <xsd:import namespace="40ff25b3-493e-4851-82b7-4e504def2eba"/>
    <xsd:import namespace="87d2df8b-a2fd-4f62-8ef6-4a22c6824c33"/>
    <xsd:import namespace="94d6f73f-29f7-4e77-9e68-180d20b81668"/>
    <xsd:element name="properties">
      <xsd:complexType>
        <xsd:sequence>
          <xsd:element name="documentManagement">
            <xsd:complexType>
              <xsd:all>
                <xsd:element ref="ns2:SharedWithUsers" minOccurs="0"/>
                <xsd:element ref="ns2:SharedWithDetails" minOccurs="0"/>
                <xsd:element ref="ns3:LastSharedByUser" minOccurs="0"/>
                <xsd:element ref="ns3:LastSharedByTime"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LengthInSeconds" minOccurs="0"/>
                <xsd:element ref="ns4:MediaServiceDateTaken" minOccurs="0"/>
                <xsd:element ref="ns4:lcf76f155ced4ddcb4097134ff3c332f"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ff25b3-493e-4851-82b7-4e504def2eb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TaxCatchAll" ma:index="24" nillable="true" ma:displayName="Taxonomy Catch All Column" ma:hidden="true" ma:list="{6e76a904-278e-435e-b259-2f7e11d2de08}" ma:internalName="TaxCatchAll" ma:showField="CatchAllData" ma:web="40ff25b3-493e-4851-82b7-4e504def2eb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7d2df8b-a2fd-4f62-8ef6-4a22c6824c33" elementFormDefault="qualified">
    <xsd:import namespace="http://schemas.microsoft.com/office/2006/documentManagement/types"/>
    <xsd:import namespace="http://schemas.microsoft.com/office/infopath/2007/PartnerControls"/>
    <xsd:element name="LastSharedByUser" ma:index="10" nillable="true" ma:displayName="Last Shared By User" ma:description="" ma:internalName="LastSharedByUser" ma:readOnly="true">
      <xsd:simpleType>
        <xsd:restriction base="dms:Note">
          <xsd:maxLength value="255"/>
        </xsd:restriction>
      </xsd:simpleType>
    </xsd:element>
    <xsd:element name="LastSharedByTime" ma:index="11"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4d6f73f-29f7-4e77-9e68-180d20b81668"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DateTaken" ma:index="21" nillable="true" ma:displayName="MediaServiceDateTaken" ma:hidden="true" ma:internalName="MediaServiceDateTaken" ma:readOnly="true">
      <xsd:simpleType>
        <xsd:restriction base="dms:Text"/>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c862acf3-5257-4c8e-a7f6-c800878fb93a"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4225A0-BE86-744D-ADB6-636ED02D39A8}">
  <ds:schemaRefs>
    <ds:schemaRef ds:uri="http://schemas.openxmlformats.org/officeDocument/2006/bibliography"/>
  </ds:schemaRefs>
</ds:datastoreItem>
</file>

<file path=customXml/itemProps2.xml><?xml version="1.0" encoding="utf-8"?>
<ds:datastoreItem xmlns:ds="http://schemas.openxmlformats.org/officeDocument/2006/customXml" ds:itemID="{47C8DD91-0C00-416C-8636-A9574694BE71}">
  <ds:schemaRefs>
    <ds:schemaRef ds:uri="http://schemas.microsoft.com/office/2006/metadata/properties"/>
    <ds:schemaRef ds:uri="http://schemas.microsoft.com/office/infopath/2007/PartnerControls"/>
    <ds:schemaRef ds:uri="40ff25b3-493e-4851-82b7-4e504def2eba"/>
    <ds:schemaRef ds:uri="94d6f73f-29f7-4e77-9e68-180d20b81668"/>
  </ds:schemaRefs>
</ds:datastoreItem>
</file>

<file path=customXml/itemProps3.xml><?xml version="1.0" encoding="utf-8"?>
<ds:datastoreItem xmlns:ds="http://schemas.openxmlformats.org/officeDocument/2006/customXml" ds:itemID="{E78D185B-CCB1-4C68-BFED-32C18FE6F9E4}">
  <ds:schemaRefs>
    <ds:schemaRef ds:uri="http://schemas.microsoft.com/sharepoint/v3/contenttype/forms"/>
  </ds:schemaRefs>
</ds:datastoreItem>
</file>

<file path=customXml/itemProps4.xml><?xml version="1.0" encoding="utf-8"?>
<ds:datastoreItem xmlns:ds="http://schemas.openxmlformats.org/officeDocument/2006/customXml" ds:itemID="{EE9640CC-0C81-4939-84E6-A2727F490F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ff25b3-493e-4851-82b7-4e504def2eba"/>
    <ds:schemaRef ds:uri="87d2df8b-a2fd-4f62-8ef6-4a22c6824c33"/>
    <ds:schemaRef ds:uri="94d6f73f-29f7-4e77-9e68-180d20b8166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1817</TotalTime>
  <Pages>37</Pages>
  <Words>7685</Words>
  <Characters>43806</Characters>
  <Application>Microsoft Office Word</Application>
  <DocSecurity>0</DocSecurity>
  <Lines>365</Lines>
  <Paragraphs>102</Paragraphs>
  <ScaleCrop>false</ScaleCrop>
  <HeadingPairs>
    <vt:vector size="2" baseType="variant">
      <vt:variant>
        <vt:lpstr>Title</vt:lpstr>
      </vt:variant>
      <vt:variant>
        <vt:i4>1</vt:i4>
      </vt:variant>
    </vt:vector>
  </HeadingPairs>
  <TitlesOfParts>
    <vt:vector size="1" baseType="lpstr">
      <vt:lpstr>TEMPLATE- V2.2-POA-Design-Document</vt:lpstr>
    </vt:vector>
  </TitlesOfParts>
  <Manager/>
  <Company/>
  <LinksUpToDate>false</LinksUpToDate>
  <CharactersWithSpaces>51389</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V2.2-POA-Design-Document</dc:title>
  <dc:subject/>
  <dc:creator>Gold Standard</dc:creator>
  <cp:keywords/>
  <dc:description/>
  <cp:lastModifiedBy>Priya Negi</cp:lastModifiedBy>
  <cp:revision>60</cp:revision>
  <cp:lastPrinted>2017-11-02T10:38:00Z</cp:lastPrinted>
  <dcterms:created xsi:type="dcterms:W3CDTF">2024-11-04T01:41:00Z</dcterms:created>
  <dcterms:modified xsi:type="dcterms:W3CDTF">2025-02-06T05:01:00Z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0x0101000B367E7F215A3A48BD10E37FB9526B69</vt:lpwstr>
  </property>
  <property fmtid="{D5CDD505-2E9C-101B-9397-08002B2CF9AE}" pid="3" name="MediaServiceImageTags">
    <vt:lpwstr/>
  </property>
</Properties>
</file>